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70" r:id="rId4"/>
    <p:sldId id="271" r:id="rId5"/>
    <p:sldId id="272" r:id="rId6"/>
    <p:sldId id="273" r:id="rId7"/>
    <p:sldId id="274" r:id="rId8"/>
    <p:sldId id="275" r:id="rId9"/>
    <p:sldId id="265"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045B15CD-4FAB-4D69-8432-BEC9F20EEB3F}" type="datetimeFigureOut">
              <a:rPr lang="pt-BR" smtClean="0"/>
              <a:t>04/03/2024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DD6FDA5-2B37-415A-9536-B15204C3FBDC}"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79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5B15CD-4FAB-4D69-8432-BEC9F20EEB3F}" type="datetimeFigureOut">
              <a:rPr lang="pt-BR" smtClean="0"/>
              <a:t>04/03/2024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1586724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5B15CD-4FAB-4D69-8432-BEC9F20EEB3F}" type="datetimeFigureOut">
              <a:rPr lang="pt-BR" smtClean="0"/>
              <a:t>04/03/2024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DD6FDA5-2B37-415A-9536-B15204C3FBDC}"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15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45B15CD-4FAB-4D69-8432-BEC9F20EEB3F}" type="datetimeFigureOut">
              <a:rPr lang="pt-BR" smtClean="0"/>
              <a:t>04/03/2024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397460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45B15CD-4FAB-4D69-8432-BEC9F20EEB3F}" type="datetimeFigureOut">
              <a:rPr lang="pt-BR" smtClean="0"/>
              <a:t>04/03/2024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DD6FDA5-2B37-415A-9536-B15204C3FBDC}"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5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45B15CD-4FAB-4D69-8432-BEC9F20EEB3F}" type="datetimeFigureOut">
              <a:rPr lang="pt-BR" smtClean="0"/>
              <a:t>04/03/2024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15849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45B15CD-4FAB-4D69-8432-BEC9F20EEB3F}" type="datetimeFigureOut">
              <a:rPr lang="pt-BR" smtClean="0"/>
              <a:t>04/03/2024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232745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45B15CD-4FAB-4D69-8432-BEC9F20EEB3F}" type="datetimeFigureOut">
              <a:rPr lang="pt-BR" smtClean="0"/>
              <a:t>04/03/2024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364625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B15CD-4FAB-4D69-8432-BEC9F20EEB3F}" type="datetimeFigureOut">
              <a:rPr lang="pt-BR" smtClean="0"/>
              <a:t>04/03/2024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122602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45B15CD-4FAB-4D69-8432-BEC9F20EEB3F}" type="datetimeFigureOut">
              <a:rPr lang="pt-BR" smtClean="0"/>
              <a:t>04/03/2024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DD6FDA5-2B37-415A-9536-B15204C3FBDC}" type="slidenum">
              <a:rPr lang="pt-BR" smtClean="0"/>
              <a:t>‹nº›</a:t>
            </a:fld>
            <a:endParaRPr lang="pt-BR"/>
          </a:p>
        </p:txBody>
      </p:sp>
    </p:spTree>
    <p:extLst>
      <p:ext uri="{BB962C8B-B14F-4D97-AF65-F5344CB8AC3E}">
        <p14:creationId xmlns:p14="http://schemas.microsoft.com/office/powerpoint/2010/main" val="376496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45B15CD-4FAB-4D69-8432-BEC9F20EEB3F}" type="datetimeFigureOut">
              <a:rPr lang="pt-BR" smtClean="0"/>
              <a:t>04/03/2024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DD6FDA5-2B37-415A-9536-B15204C3FBDC}"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67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45B15CD-4FAB-4D69-8432-BEC9F20EEB3F}" type="datetimeFigureOut">
              <a:rPr lang="pt-BR" smtClean="0"/>
              <a:t>04/03/2024</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D6FDA5-2B37-415A-9536-B15204C3FBDC}"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59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609105-1297-B8BD-EE40-69AC0476C5AD}"/>
              </a:ext>
            </a:extLst>
          </p:cNvPr>
          <p:cNvSpPr>
            <a:spLocks noGrp="1"/>
          </p:cNvSpPr>
          <p:nvPr>
            <p:ph type="title"/>
          </p:nvPr>
        </p:nvSpPr>
        <p:spPr/>
        <p:txBody>
          <a:bodyPr/>
          <a:lstStyle/>
          <a:p>
            <a:r>
              <a:rPr lang="pt-BR" dirty="0"/>
              <a:t>Teste de Seleção – Python CRM</a:t>
            </a:r>
            <a:br>
              <a:rPr lang="pt-BR" dirty="0"/>
            </a:br>
            <a:r>
              <a:rPr lang="pt-BR" sz="2400" dirty="0"/>
              <a:t>Candidato(a): Daniela Costa de Sena</a:t>
            </a:r>
            <a:endParaRPr lang="pt-BR" dirty="0"/>
          </a:p>
        </p:txBody>
      </p:sp>
      <p:sp>
        <p:nvSpPr>
          <p:cNvPr id="3" name="Espaço Reservado para Conteúdo 2">
            <a:extLst>
              <a:ext uri="{FF2B5EF4-FFF2-40B4-BE49-F238E27FC236}">
                <a16:creationId xmlns:a16="http://schemas.microsoft.com/office/drawing/2014/main" id="{12F0E402-6040-DFB0-5CA0-12A33709ED3A}"/>
              </a:ext>
            </a:extLst>
          </p:cNvPr>
          <p:cNvSpPr>
            <a:spLocks noGrp="1"/>
          </p:cNvSpPr>
          <p:nvPr>
            <p:ph idx="1"/>
          </p:nvPr>
        </p:nvSpPr>
        <p:spPr/>
        <p:txBody>
          <a:bodyPr>
            <a:normAutofit fontScale="92500" lnSpcReduction="10000"/>
          </a:bodyPr>
          <a:lstStyle/>
          <a:p>
            <a:r>
              <a:rPr lang="pt-BR" dirty="0"/>
              <a:t>Essa apresentação contém uma avaliação dos dados de uma varejista de 2022 e de 2023 (Janeiro até Setembro):</a:t>
            </a:r>
          </a:p>
          <a:p>
            <a:r>
              <a:rPr lang="pt-BR" dirty="0"/>
              <a:t>Nessa apresentação iremos encontrar: </a:t>
            </a:r>
          </a:p>
          <a:p>
            <a:pPr>
              <a:buFont typeface="Arial" panose="020B0604020202020204" pitchFamily="34" charset="0"/>
              <a:buChar char="•"/>
            </a:pPr>
            <a:r>
              <a:rPr lang="pt-BR" dirty="0"/>
              <a:t> Valor médio gasto por cliente</a:t>
            </a:r>
          </a:p>
          <a:p>
            <a:pPr>
              <a:buFont typeface="Arial" panose="020B0604020202020204" pitchFamily="34" charset="0"/>
              <a:buChar char="•"/>
            </a:pPr>
            <a:r>
              <a:rPr lang="pt-BR" dirty="0"/>
              <a:t> Número médio de itens comprados por transação</a:t>
            </a:r>
          </a:p>
          <a:p>
            <a:pPr>
              <a:buFont typeface="Arial" panose="020B0604020202020204" pitchFamily="34" charset="0"/>
              <a:buChar char="•"/>
            </a:pPr>
            <a:r>
              <a:rPr lang="pt-BR" dirty="0"/>
              <a:t> Número médio de vezes que um cliente compra na loja </a:t>
            </a:r>
          </a:p>
          <a:p>
            <a:pPr>
              <a:buFont typeface="Arial" panose="020B0604020202020204" pitchFamily="34" charset="0"/>
              <a:buChar char="•"/>
            </a:pPr>
            <a:r>
              <a:rPr lang="pt-BR" dirty="0"/>
              <a:t> Faturamento </a:t>
            </a:r>
          </a:p>
          <a:p>
            <a:pPr>
              <a:buFont typeface="Arial" panose="020B0604020202020204" pitchFamily="34" charset="0"/>
              <a:buChar char="•"/>
            </a:pPr>
            <a:r>
              <a:rPr lang="pt-BR" dirty="0"/>
              <a:t> Carteira de Clientes</a:t>
            </a:r>
          </a:p>
          <a:p>
            <a:pPr>
              <a:buFont typeface="Arial" panose="020B0604020202020204" pitchFamily="34" charset="0"/>
              <a:buChar char="•"/>
            </a:pPr>
            <a:r>
              <a:rPr lang="pt-BR" dirty="0"/>
              <a:t> Desempenho das vendas da marca </a:t>
            </a:r>
            <a:r>
              <a:rPr lang="pt-BR" dirty="0" err="1"/>
              <a:t>GammaZ</a:t>
            </a:r>
            <a:r>
              <a:rPr lang="pt-BR" dirty="0"/>
              <a:t> em 2022 e 2023</a:t>
            </a:r>
          </a:p>
          <a:p>
            <a:pPr>
              <a:buFont typeface="Arial" panose="020B0604020202020204" pitchFamily="34" charset="0"/>
              <a:buChar char="•"/>
            </a:pPr>
            <a:r>
              <a:rPr lang="pt-BR" dirty="0"/>
              <a:t> Desempenho de dois sistemas de recomendação de produtos</a:t>
            </a:r>
          </a:p>
          <a:p>
            <a:endParaRPr lang="pt-BR"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13952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4BAF-0F36-CDDD-CBA7-21CA727014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A37680F-A9EA-3E7E-FA15-C91439F8A3D6}"/>
              </a:ext>
            </a:extLst>
          </p:cNvPr>
          <p:cNvSpPr>
            <a:spLocks noGrp="1"/>
          </p:cNvSpPr>
          <p:nvPr>
            <p:ph type="title"/>
          </p:nvPr>
        </p:nvSpPr>
        <p:spPr/>
        <p:txBody>
          <a:bodyPr/>
          <a:lstStyle/>
          <a:p>
            <a:r>
              <a:rPr lang="pt-BR" dirty="0"/>
              <a:t>Desempenho dos sistemas de recomendação</a:t>
            </a:r>
          </a:p>
        </p:txBody>
      </p:sp>
      <p:sp>
        <p:nvSpPr>
          <p:cNvPr id="3" name="Espaço Reservado para Conteúdo 2">
            <a:extLst>
              <a:ext uri="{FF2B5EF4-FFF2-40B4-BE49-F238E27FC236}">
                <a16:creationId xmlns:a16="http://schemas.microsoft.com/office/drawing/2014/main" id="{0C72BA98-931A-FE60-3B42-A9B5031C8622}"/>
              </a:ext>
            </a:extLst>
          </p:cNvPr>
          <p:cNvSpPr>
            <a:spLocks noGrp="1"/>
          </p:cNvSpPr>
          <p:nvPr>
            <p:ph idx="1"/>
          </p:nvPr>
        </p:nvSpPr>
        <p:spPr>
          <a:xfrm>
            <a:off x="1162051" y="1685926"/>
            <a:ext cx="10196322" cy="2271712"/>
          </a:xfrm>
        </p:spPr>
        <p:txBody>
          <a:bodyPr>
            <a:normAutofit/>
          </a:bodyPr>
          <a:lstStyle/>
          <a:p>
            <a:pPr marL="0" indent="0" algn="just">
              <a:buNone/>
            </a:pPr>
            <a:r>
              <a:rPr lang="pt-BR" sz="1600" b="0" dirty="0">
                <a:effectLst/>
                <a:latin typeface="Consolas" panose="020B0609020204030204" pitchFamily="49" charset="0"/>
              </a:rPr>
              <a:t>Iremos avaliar o desempenho de dois sistemas de recomendação. Para obter uma visão inicial do desempenho dos dois sistemas, podemos calcular as taxas médias para cada métrica (Enviado, Recebido, Aberto, Sessão, Comprou) em ambos os grupos (TESTE e CONTROLE).</a:t>
            </a:r>
          </a:p>
          <a:p>
            <a:pPr marL="0" indent="0" algn="just">
              <a:buNone/>
            </a:pPr>
            <a:r>
              <a:rPr lang="pt-BR" sz="1400" b="1" dirty="0">
                <a:solidFill>
                  <a:schemeClr val="accent2">
                    <a:lumMod val="75000"/>
                  </a:schemeClr>
                </a:solidFill>
                <a:effectLst/>
                <a:latin typeface="Consolas" panose="020B0609020204030204" pitchFamily="49" charset="0"/>
              </a:rPr>
              <a:t>CONTROLE - Recebeu o e-mail com o sistema ANTIGO  de recomendação</a:t>
            </a:r>
          </a:p>
          <a:p>
            <a:pPr marL="0" indent="0" algn="just">
              <a:buNone/>
            </a:pPr>
            <a:r>
              <a:rPr lang="pt-BR" sz="1400" b="1" dirty="0">
                <a:solidFill>
                  <a:schemeClr val="accent2">
                    <a:lumMod val="75000"/>
                  </a:schemeClr>
                </a:solidFill>
                <a:effectLst/>
                <a:latin typeface="Consolas" panose="020B0609020204030204" pitchFamily="49" charset="0"/>
              </a:rPr>
              <a:t>TESTE - Recebeu o e-mail com o sistema NOVO de recomendação</a:t>
            </a:r>
          </a:p>
          <a:p>
            <a:pPr marL="0" indent="0" algn="just">
              <a:buNone/>
            </a:pPr>
            <a:endParaRPr lang="pt-BR" sz="1200" b="0" dirty="0">
              <a:solidFill>
                <a:srgbClr val="CCCCCC"/>
              </a:solidFill>
              <a:effectLst/>
              <a:latin typeface="Consolas" panose="020B0609020204030204" pitchFamily="49" charset="0"/>
            </a:endParaRPr>
          </a:p>
          <a:p>
            <a:pPr marL="0" indent="0" algn="just">
              <a:buNone/>
            </a:pPr>
            <a:r>
              <a:rPr lang="pt-BR" sz="1600" b="0" dirty="0">
                <a:effectLst/>
                <a:latin typeface="Consolas" panose="020B0609020204030204" pitchFamily="49" charset="0"/>
              </a:rPr>
              <a:t> </a:t>
            </a:r>
          </a:p>
          <a:p>
            <a:endParaRPr lang="pt-BR" b="0" dirty="0">
              <a:solidFill>
                <a:srgbClr val="CCCCCC"/>
              </a:solidFill>
              <a:effectLst/>
              <a:latin typeface="Consolas" panose="020B0609020204030204" pitchFamily="49" charset="0"/>
            </a:endParaRPr>
          </a:p>
          <a:p>
            <a:endParaRPr lang="pt-BR" dirty="0"/>
          </a:p>
        </p:txBody>
      </p:sp>
      <p:graphicFrame>
        <p:nvGraphicFramePr>
          <p:cNvPr id="4" name="Espaço Reservado para Conteúdo 3">
            <a:extLst>
              <a:ext uri="{FF2B5EF4-FFF2-40B4-BE49-F238E27FC236}">
                <a16:creationId xmlns:a16="http://schemas.microsoft.com/office/drawing/2014/main" id="{4191F44A-2302-A23C-43EA-84253402DDD5}"/>
              </a:ext>
            </a:extLst>
          </p:cNvPr>
          <p:cNvGraphicFramePr>
            <a:graphicFrameLocks/>
          </p:cNvGraphicFramePr>
          <p:nvPr>
            <p:extLst>
              <p:ext uri="{D42A27DB-BD31-4B8C-83A1-F6EECF244321}">
                <p14:modId xmlns:p14="http://schemas.microsoft.com/office/powerpoint/2010/main" val="4111053176"/>
              </p:ext>
            </p:extLst>
          </p:nvPr>
        </p:nvGraphicFramePr>
        <p:xfrm>
          <a:off x="440441" y="3533269"/>
          <a:ext cx="5655559" cy="1483360"/>
        </p:xfrm>
        <a:graphic>
          <a:graphicData uri="http://schemas.openxmlformats.org/drawingml/2006/table">
            <a:tbl>
              <a:tblPr firstRow="1" bandRow="1">
                <a:tableStyleId>{7DF18680-E054-41AD-8BC1-D1AEF772440D}</a:tableStyleId>
              </a:tblPr>
              <a:tblGrid>
                <a:gridCol w="1183571">
                  <a:extLst>
                    <a:ext uri="{9D8B030D-6E8A-4147-A177-3AD203B41FA5}">
                      <a16:colId xmlns:a16="http://schemas.microsoft.com/office/drawing/2014/main" val="201418909"/>
                    </a:ext>
                  </a:extLst>
                </a:gridCol>
                <a:gridCol w="900113">
                  <a:extLst>
                    <a:ext uri="{9D8B030D-6E8A-4147-A177-3AD203B41FA5}">
                      <a16:colId xmlns:a16="http://schemas.microsoft.com/office/drawing/2014/main" val="4089762816"/>
                    </a:ext>
                  </a:extLst>
                </a:gridCol>
                <a:gridCol w="1000125">
                  <a:extLst>
                    <a:ext uri="{9D8B030D-6E8A-4147-A177-3AD203B41FA5}">
                      <a16:colId xmlns:a16="http://schemas.microsoft.com/office/drawing/2014/main" val="1218537200"/>
                    </a:ext>
                  </a:extLst>
                </a:gridCol>
                <a:gridCol w="771525">
                  <a:extLst>
                    <a:ext uri="{9D8B030D-6E8A-4147-A177-3AD203B41FA5}">
                      <a16:colId xmlns:a16="http://schemas.microsoft.com/office/drawing/2014/main" val="2844379313"/>
                    </a:ext>
                  </a:extLst>
                </a:gridCol>
                <a:gridCol w="785812">
                  <a:extLst>
                    <a:ext uri="{9D8B030D-6E8A-4147-A177-3AD203B41FA5}">
                      <a16:colId xmlns:a16="http://schemas.microsoft.com/office/drawing/2014/main" val="4223626697"/>
                    </a:ext>
                  </a:extLst>
                </a:gridCol>
                <a:gridCol w="1014413">
                  <a:extLst>
                    <a:ext uri="{9D8B030D-6E8A-4147-A177-3AD203B41FA5}">
                      <a16:colId xmlns:a16="http://schemas.microsoft.com/office/drawing/2014/main" val="2414035137"/>
                    </a:ext>
                  </a:extLst>
                </a:gridCol>
              </a:tblGrid>
              <a:tr h="370840">
                <a:tc>
                  <a:txBody>
                    <a:bodyPr/>
                    <a:lstStyle/>
                    <a:p>
                      <a:endParaRPr lang="pt-BR" sz="1600" dirty="0"/>
                    </a:p>
                  </a:txBody>
                  <a:tcPr/>
                </a:tc>
                <a:tc>
                  <a:txBody>
                    <a:bodyPr/>
                    <a:lstStyle/>
                    <a:p>
                      <a:r>
                        <a:rPr lang="pt-BR" sz="1600" dirty="0"/>
                        <a:t>Enviado</a:t>
                      </a:r>
                    </a:p>
                  </a:txBody>
                  <a:tcPr/>
                </a:tc>
                <a:tc>
                  <a:txBody>
                    <a:bodyPr/>
                    <a:lstStyle/>
                    <a:p>
                      <a:r>
                        <a:rPr lang="pt-BR" sz="1600" dirty="0"/>
                        <a:t>Recebido</a:t>
                      </a:r>
                    </a:p>
                  </a:txBody>
                  <a:tcPr/>
                </a:tc>
                <a:tc>
                  <a:txBody>
                    <a:bodyPr/>
                    <a:lstStyle/>
                    <a:p>
                      <a:r>
                        <a:rPr lang="pt-BR" sz="1600" dirty="0"/>
                        <a:t>Aberto</a:t>
                      </a:r>
                    </a:p>
                  </a:txBody>
                  <a:tcPr/>
                </a:tc>
                <a:tc>
                  <a:txBody>
                    <a:bodyPr/>
                    <a:lstStyle/>
                    <a:p>
                      <a:r>
                        <a:rPr lang="pt-BR" sz="1600" dirty="0"/>
                        <a:t>Sessão</a:t>
                      </a:r>
                    </a:p>
                  </a:txBody>
                  <a:tcPr/>
                </a:tc>
                <a:tc>
                  <a:txBody>
                    <a:bodyPr/>
                    <a:lstStyle/>
                    <a:p>
                      <a:r>
                        <a:rPr lang="pt-BR" sz="1600" dirty="0"/>
                        <a:t>Comprou</a:t>
                      </a:r>
                    </a:p>
                  </a:txBody>
                  <a:tcPr/>
                </a:tc>
                <a:extLst>
                  <a:ext uri="{0D108BD9-81ED-4DB2-BD59-A6C34878D82A}">
                    <a16:rowId xmlns:a16="http://schemas.microsoft.com/office/drawing/2014/main" val="3174590647"/>
                  </a:ext>
                </a:extLst>
              </a:tr>
              <a:tr h="370840">
                <a:tc>
                  <a:txBody>
                    <a:bodyPr/>
                    <a:lstStyle/>
                    <a:p>
                      <a:r>
                        <a:rPr lang="pt-BR" sz="1600" dirty="0"/>
                        <a:t>Grupo</a:t>
                      </a:r>
                    </a:p>
                  </a:txBody>
                  <a:tcPr/>
                </a:tc>
                <a:tc>
                  <a:txBody>
                    <a:bodyPr/>
                    <a:lstStyle/>
                    <a:p>
                      <a:endParaRPr lang="pt-BR" sz="1600" dirty="0"/>
                    </a:p>
                  </a:txBody>
                  <a:tcPr/>
                </a:tc>
                <a:tc>
                  <a:txBody>
                    <a:bodyPr/>
                    <a:lstStyle/>
                    <a:p>
                      <a:endParaRPr lang="pt-BR" sz="1600"/>
                    </a:p>
                  </a:txBody>
                  <a:tcPr/>
                </a:tc>
                <a:tc>
                  <a:txBody>
                    <a:bodyPr/>
                    <a:lstStyle/>
                    <a:p>
                      <a:endParaRPr lang="pt-BR" sz="1600"/>
                    </a:p>
                  </a:txBody>
                  <a:tcPr/>
                </a:tc>
                <a:tc>
                  <a:txBody>
                    <a:bodyPr/>
                    <a:lstStyle/>
                    <a:p>
                      <a:endParaRPr lang="pt-BR" sz="1600" dirty="0"/>
                    </a:p>
                  </a:txBody>
                  <a:tcPr/>
                </a:tc>
                <a:tc>
                  <a:txBody>
                    <a:bodyPr/>
                    <a:lstStyle/>
                    <a:p>
                      <a:endParaRPr lang="pt-BR" sz="1600"/>
                    </a:p>
                  </a:txBody>
                  <a:tcPr/>
                </a:tc>
                <a:extLst>
                  <a:ext uri="{0D108BD9-81ED-4DB2-BD59-A6C34878D82A}">
                    <a16:rowId xmlns:a16="http://schemas.microsoft.com/office/drawing/2014/main" val="480332086"/>
                  </a:ext>
                </a:extLst>
              </a:tr>
              <a:tr h="370840">
                <a:tc>
                  <a:txBody>
                    <a:bodyPr/>
                    <a:lstStyle/>
                    <a:p>
                      <a:r>
                        <a:rPr lang="pt-BR" sz="1600" dirty="0"/>
                        <a:t>CONTROLE</a:t>
                      </a:r>
                    </a:p>
                  </a:txBody>
                  <a:tcPr/>
                </a:tc>
                <a:tc>
                  <a:txBody>
                    <a:bodyPr/>
                    <a:lstStyle/>
                    <a:p>
                      <a:r>
                        <a:rPr lang="pt-BR" sz="1600" dirty="0"/>
                        <a:t>98%</a:t>
                      </a:r>
                    </a:p>
                  </a:txBody>
                  <a:tcPr/>
                </a:tc>
                <a:tc>
                  <a:txBody>
                    <a:bodyPr/>
                    <a:lstStyle/>
                    <a:p>
                      <a:r>
                        <a:rPr lang="pt-BR" sz="1600" dirty="0"/>
                        <a:t>100%</a:t>
                      </a:r>
                    </a:p>
                  </a:txBody>
                  <a:tcPr/>
                </a:tc>
                <a:tc>
                  <a:txBody>
                    <a:bodyPr/>
                    <a:lstStyle/>
                    <a:p>
                      <a:r>
                        <a:rPr lang="pt-BR" sz="1600" dirty="0"/>
                        <a:t>87%</a:t>
                      </a:r>
                    </a:p>
                  </a:txBody>
                  <a:tcPr/>
                </a:tc>
                <a:tc>
                  <a:txBody>
                    <a:bodyPr/>
                    <a:lstStyle/>
                    <a:p>
                      <a:r>
                        <a:rPr lang="pt-BR" sz="1600" dirty="0"/>
                        <a:t>87%</a:t>
                      </a:r>
                    </a:p>
                  </a:txBody>
                  <a:tcPr/>
                </a:tc>
                <a:tc>
                  <a:txBody>
                    <a:bodyPr/>
                    <a:lstStyle/>
                    <a:p>
                      <a:r>
                        <a:rPr lang="pt-BR" sz="1600" dirty="0"/>
                        <a:t>57%</a:t>
                      </a:r>
                    </a:p>
                  </a:txBody>
                  <a:tcPr/>
                </a:tc>
                <a:extLst>
                  <a:ext uri="{0D108BD9-81ED-4DB2-BD59-A6C34878D82A}">
                    <a16:rowId xmlns:a16="http://schemas.microsoft.com/office/drawing/2014/main" val="3695062964"/>
                  </a:ext>
                </a:extLst>
              </a:tr>
              <a:tr h="370840">
                <a:tc>
                  <a:txBody>
                    <a:bodyPr/>
                    <a:lstStyle/>
                    <a:p>
                      <a:r>
                        <a:rPr lang="pt-BR" sz="1600" dirty="0"/>
                        <a:t>TESTE</a:t>
                      </a:r>
                    </a:p>
                  </a:txBody>
                  <a:tcPr/>
                </a:tc>
                <a:tc>
                  <a:txBody>
                    <a:bodyPr/>
                    <a:lstStyle/>
                    <a:p>
                      <a:r>
                        <a:rPr lang="pt-BR" sz="1600" dirty="0"/>
                        <a:t>98%</a:t>
                      </a:r>
                    </a:p>
                  </a:txBody>
                  <a:tcPr/>
                </a:tc>
                <a:tc>
                  <a:txBody>
                    <a:bodyPr/>
                    <a:lstStyle/>
                    <a:p>
                      <a:r>
                        <a:rPr lang="pt-BR" sz="1600" dirty="0"/>
                        <a:t>100%</a:t>
                      </a:r>
                    </a:p>
                  </a:txBody>
                  <a:tcPr/>
                </a:tc>
                <a:tc>
                  <a:txBody>
                    <a:bodyPr/>
                    <a:lstStyle/>
                    <a:p>
                      <a:r>
                        <a:rPr lang="pt-BR" sz="1600" dirty="0"/>
                        <a:t>91%</a:t>
                      </a:r>
                    </a:p>
                  </a:txBody>
                  <a:tcPr/>
                </a:tc>
                <a:tc>
                  <a:txBody>
                    <a:bodyPr/>
                    <a:lstStyle/>
                    <a:p>
                      <a:r>
                        <a:rPr lang="pt-BR" sz="1600" dirty="0"/>
                        <a:t>91%</a:t>
                      </a:r>
                    </a:p>
                  </a:txBody>
                  <a:tcPr/>
                </a:tc>
                <a:tc>
                  <a:txBody>
                    <a:bodyPr/>
                    <a:lstStyle/>
                    <a:p>
                      <a:r>
                        <a:rPr lang="pt-BR" sz="1600" dirty="0"/>
                        <a:t>74%</a:t>
                      </a:r>
                    </a:p>
                  </a:txBody>
                  <a:tcPr/>
                </a:tc>
                <a:extLst>
                  <a:ext uri="{0D108BD9-81ED-4DB2-BD59-A6C34878D82A}">
                    <a16:rowId xmlns:a16="http://schemas.microsoft.com/office/drawing/2014/main" val="4161777683"/>
                  </a:ext>
                </a:extLst>
              </a:tr>
            </a:tbl>
          </a:graphicData>
        </a:graphic>
      </p:graphicFrame>
      <p:sp>
        <p:nvSpPr>
          <p:cNvPr id="5" name="Espaço Reservado para Conteúdo 2">
            <a:extLst>
              <a:ext uri="{FF2B5EF4-FFF2-40B4-BE49-F238E27FC236}">
                <a16:creationId xmlns:a16="http://schemas.microsoft.com/office/drawing/2014/main" id="{4BCC7911-DDAB-D00B-DC0A-8DADAE04328F}"/>
              </a:ext>
            </a:extLst>
          </p:cNvPr>
          <p:cNvSpPr txBox="1">
            <a:spLocks/>
          </p:cNvSpPr>
          <p:nvPr/>
        </p:nvSpPr>
        <p:spPr>
          <a:xfrm>
            <a:off x="833627" y="5062030"/>
            <a:ext cx="9720073" cy="11430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pt-BR" dirty="0"/>
          </a:p>
        </p:txBody>
      </p:sp>
      <p:sp>
        <p:nvSpPr>
          <p:cNvPr id="6" name="Espaço Reservado para Conteúdo 2">
            <a:extLst>
              <a:ext uri="{FF2B5EF4-FFF2-40B4-BE49-F238E27FC236}">
                <a16:creationId xmlns:a16="http://schemas.microsoft.com/office/drawing/2014/main" id="{04A09B2F-FEB9-A443-BB9D-EE6B641E7BEB}"/>
              </a:ext>
            </a:extLst>
          </p:cNvPr>
          <p:cNvSpPr txBox="1">
            <a:spLocks/>
          </p:cNvSpPr>
          <p:nvPr/>
        </p:nvSpPr>
        <p:spPr>
          <a:xfrm>
            <a:off x="6233923" y="3533269"/>
            <a:ext cx="5517635" cy="3064555"/>
          </a:xfrm>
          <a:prstGeom prst="rect">
            <a:avLst/>
          </a:prstGeom>
        </p:spPr>
        <p:txBody>
          <a:bodyPr vert="horz" lIns="45720" tIns="45720" rIns="4572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buNone/>
            </a:pPr>
            <a:r>
              <a:rPr lang="pt-BR" sz="2600" b="1" dirty="0">
                <a:effectLst/>
                <a:latin typeface="Consolas" panose="020B0609020204030204" pitchFamily="49" charset="0"/>
              </a:rPr>
              <a:t>A partir da tabela, podemos fazer algumas observações preliminares:</a:t>
            </a:r>
          </a:p>
          <a:p>
            <a:pPr algn="just">
              <a:buFont typeface="Arial" panose="020B0604020202020204" pitchFamily="34" charset="0"/>
              <a:buChar char="•"/>
            </a:pPr>
            <a:r>
              <a:rPr lang="pt-BR" sz="2600" b="0" dirty="0">
                <a:effectLst/>
                <a:latin typeface="Consolas" panose="020B0609020204030204" pitchFamily="49" charset="0"/>
              </a:rPr>
              <a:t>A taxa média de "Abertura" para o grupo TESTE é maior do que para o grupo CONTROLE.</a:t>
            </a:r>
          </a:p>
          <a:p>
            <a:pPr algn="just">
              <a:buFont typeface="Arial" panose="020B0604020202020204" pitchFamily="34" charset="0"/>
              <a:buChar char="•"/>
            </a:pPr>
            <a:r>
              <a:rPr lang="pt-BR" sz="2600" b="0" dirty="0">
                <a:effectLst/>
                <a:latin typeface="Consolas" panose="020B0609020204030204" pitchFamily="49" charset="0"/>
              </a:rPr>
              <a:t>As taxas médias de "Sessão" e "Conversão" também são mais altas no grupo TESTE em comparação com o grupo CONTROLE, indicando que o novo sistema pode estar contribuindo para mais compras.</a:t>
            </a:r>
          </a:p>
          <a:p>
            <a:pPr marL="0" indent="0" algn="just">
              <a:buNone/>
            </a:pPr>
            <a:r>
              <a:rPr lang="pt-BR" sz="2600" b="0" dirty="0">
                <a:effectLst/>
                <a:latin typeface="Consolas" panose="020B0609020204030204" pitchFamily="49" charset="0"/>
              </a:rPr>
              <a:t>No entanto, é importante notar que estas são apenas médias, e uma análise estatística mais aprofundada é necessária para determinar se essas diferenças são estatisticamente significativas.</a:t>
            </a:r>
          </a:p>
          <a:p>
            <a:endParaRPr lang="pt-BR" dirty="0">
              <a:solidFill>
                <a:srgbClr val="CCCCCC"/>
              </a:solidFill>
              <a:latin typeface="Consolas" panose="020B0609020204030204" pitchFamily="49" charset="0"/>
            </a:endParaRPr>
          </a:p>
          <a:p>
            <a:endParaRPr lang="pt-BR" dirty="0"/>
          </a:p>
        </p:txBody>
      </p:sp>
    </p:spTree>
    <p:extLst>
      <p:ext uri="{BB962C8B-B14F-4D97-AF65-F5344CB8AC3E}">
        <p14:creationId xmlns:p14="http://schemas.microsoft.com/office/powerpoint/2010/main" val="295079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16B78-A45B-E9C5-A002-7098B8DF55DE}"/>
              </a:ext>
            </a:extLst>
          </p:cNvPr>
          <p:cNvSpPr>
            <a:spLocks noGrp="1"/>
          </p:cNvSpPr>
          <p:nvPr>
            <p:ph type="title"/>
          </p:nvPr>
        </p:nvSpPr>
        <p:spPr/>
        <p:txBody>
          <a:bodyPr/>
          <a:lstStyle/>
          <a:p>
            <a:r>
              <a:rPr lang="pt-BR" dirty="0"/>
              <a:t>Desempenho dos sistemas de recomendação</a:t>
            </a:r>
          </a:p>
        </p:txBody>
      </p:sp>
      <p:sp>
        <p:nvSpPr>
          <p:cNvPr id="3" name="Espaço Reservado para Conteúdo 2">
            <a:extLst>
              <a:ext uri="{FF2B5EF4-FFF2-40B4-BE49-F238E27FC236}">
                <a16:creationId xmlns:a16="http://schemas.microsoft.com/office/drawing/2014/main" id="{B8B7CC28-0186-40EA-368C-C52C31F6563D}"/>
              </a:ext>
            </a:extLst>
          </p:cNvPr>
          <p:cNvSpPr>
            <a:spLocks noGrp="1"/>
          </p:cNvSpPr>
          <p:nvPr>
            <p:ph idx="1"/>
          </p:nvPr>
        </p:nvSpPr>
        <p:spPr>
          <a:xfrm>
            <a:off x="1024129" y="1900238"/>
            <a:ext cx="3150996" cy="4743450"/>
          </a:xfrm>
        </p:spPr>
        <p:txBody>
          <a:bodyPr>
            <a:normAutofit lnSpcReduction="10000"/>
          </a:bodyPr>
          <a:lstStyle/>
          <a:p>
            <a:pPr marL="0" indent="0" algn="just">
              <a:buNone/>
            </a:pPr>
            <a:r>
              <a:rPr lang="pt-BR" sz="1600" dirty="0">
                <a:latin typeface="Consolas" panose="020B0609020204030204" pitchFamily="49" charset="0"/>
              </a:rPr>
              <a:t>Um </a:t>
            </a:r>
            <a:r>
              <a:rPr lang="pt-BR" sz="1600" b="0" dirty="0">
                <a:effectLst/>
                <a:latin typeface="Consolas" panose="020B0609020204030204" pitchFamily="49" charset="0"/>
              </a:rPr>
              <a:t>Teste </a:t>
            </a:r>
            <a:r>
              <a:rPr lang="pt-BR" sz="1600" dirty="0">
                <a:latin typeface="Consolas" panose="020B0609020204030204" pitchFamily="49" charset="0"/>
              </a:rPr>
              <a:t>T</a:t>
            </a:r>
            <a:r>
              <a:rPr lang="pt-BR" sz="1600" b="0" dirty="0">
                <a:effectLst/>
                <a:latin typeface="Consolas" panose="020B0609020204030204" pitchFamily="49" charset="0"/>
              </a:rPr>
              <a:t> de </a:t>
            </a:r>
            <a:r>
              <a:rPr lang="pt-BR" sz="1600" b="0" dirty="0" err="1">
                <a:effectLst/>
                <a:latin typeface="Consolas" panose="020B0609020204030204" pitchFamily="49" charset="0"/>
              </a:rPr>
              <a:t>Student</a:t>
            </a:r>
            <a:r>
              <a:rPr lang="pt-BR" sz="1600" dirty="0">
                <a:latin typeface="Consolas" panose="020B0609020204030204" pitchFamily="49" charset="0"/>
              </a:rPr>
              <a:t> foi aplicado </a:t>
            </a:r>
            <a:r>
              <a:rPr lang="pt-BR" sz="1600" b="0" dirty="0">
                <a:effectLst/>
                <a:latin typeface="Consolas" panose="020B0609020204030204" pitchFamily="49" charset="0"/>
              </a:rPr>
              <a:t>para comparar as médias das métricas "Aberto", "Sessão" e "Comprou" entre os grupos TESTE e CONTROLE. </a:t>
            </a:r>
          </a:p>
          <a:p>
            <a:pPr marL="0" indent="0" algn="just">
              <a:buNone/>
            </a:pPr>
            <a:r>
              <a:rPr lang="pt-BR" sz="1600" b="0" dirty="0">
                <a:effectLst/>
                <a:latin typeface="Consolas" panose="020B0609020204030204" pitchFamily="49" charset="0"/>
              </a:rPr>
              <a:t>Hipóteses:</a:t>
            </a:r>
          </a:p>
          <a:p>
            <a:pPr algn="just">
              <a:buFont typeface="Arial" panose="020B0604020202020204" pitchFamily="34" charset="0"/>
              <a:buChar char="•"/>
            </a:pPr>
            <a:r>
              <a:rPr lang="pt-BR" sz="1600" b="0" dirty="0">
                <a:effectLst/>
                <a:latin typeface="Consolas" panose="020B0609020204030204" pitchFamily="49" charset="0"/>
              </a:rPr>
              <a:t>Hipótese Nula (H0): Não há diferença significativa entre as médias dos grupos TESTE e CONTROLE para as métricas mencionadas.</a:t>
            </a:r>
          </a:p>
          <a:p>
            <a:pPr algn="just">
              <a:buFont typeface="Arial" panose="020B0604020202020204" pitchFamily="34" charset="0"/>
              <a:buChar char="•"/>
            </a:pPr>
            <a:r>
              <a:rPr lang="pt-BR" sz="1600" b="0" dirty="0">
                <a:effectLst/>
                <a:latin typeface="Consolas" panose="020B0609020204030204" pitchFamily="49" charset="0"/>
              </a:rPr>
              <a:t>Hipótese Alternativa (H1): Há diferença significativa entre as médias dos grupos TESTE e CONTROLE para as métricas mencionadas.</a:t>
            </a:r>
          </a:p>
          <a:p>
            <a:pPr algn="just">
              <a:buFont typeface="Arial" panose="020B0604020202020204" pitchFamily="34" charset="0"/>
              <a:buChar char="•"/>
            </a:pPr>
            <a:r>
              <a:rPr lang="pt-BR" sz="1600" b="0" dirty="0">
                <a:effectLst/>
                <a:latin typeface="Consolas" panose="020B0609020204030204" pitchFamily="49" charset="0"/>
              </a:rPr>
              <a:t>Nível de significância (alfa) é igual 0.05.</a:t>
            </a:r>
            <a:endParaRPr lang="pt-BR" sz="1600" dirty="0"/>
          </a:p>
        </p:txBody>
      </p:sp>
      <p:graphicFrame>
        <p:nvGraphicFramePr>
          <p:cNvPr id="5" name="Tabela 4">
            <a:extLst>
              <a:ext uri="{FF2B5EF4-FFF2-40B4-BE49-F238E27FC236}">
                <a16:creationId xmlns:a16="http://schemas.microsoft.com/office/drawing/2014/main" id="{2A1E2EB6-B750-CA6F-34E8-C14BB2ADF991}"/>
              </a:ext>
            </a:extLst>
          </p:cNvPr>
          <p:cNvGraphicFramePr>
            <a:graphicFrameLocks noGrp="1"/>
          </p:cNvGraphicFramePr>
          <p:nvPr>
            <p:extLst>
              <p:ext uri="{D42A27DB-BD31-4B8C-83A1-F6EECF244321}">
                <p14:modId xmlns:p14="http://schemas.microsoft.com/office/powerpoint/2010/main" val="2387091981"/>
              </p:ext>
            </p:extLst>
          </p:nvPr>
        </p:nvGraphicFramePr>
        <p:xfrm>
          <a:off x="4730645" y="2084832"/>
          <a:ext cx="6569075" cy="741680"/>
        </p:xfrm>
        <a:graphic>
          <a:graphicData uri="http://schemas.openxmlformats.org/drawingml/2006/table">
            <a:tbl>
              <a:tblPr firstRow="1" bandRow="1">
                <a:tableStyleId>{5FD0F851-EC5A-4D38-B0AD-8093EC10F338}</a:tableStyleId>
              </a:tblPr>
              <a:tblGrid>
                <a:gridCol w="882650">
                  <a:extLst>
                    <a:ext uri="{9D8B030D-6E8A-4147-A177-3AD203B41FA5}">
                      <a16:colId xmlns:a16="http://schemas.microsoft.com/office/drawing/2014/main" val="3185984532"/>
                    </a:ext>
                  </a:extLst>
                </a:gridCol>
                <a:gridCol w="1928813">
                  <a:extLst>
                    <a:ext uri="{9D8B030D-6E8A-4147-A177-3AD203B41FA5}">
                      <a16:colId xmlns:a16="http://schemas.microsoft.com/office/drawing/2014/main" val="1371794590"/>
                    </a:ext>
                  </a:extLst>
                </a:gridCol>
                <a:gridCol w="1714500">
                  <a:extLst>
                    <a:ext uri="{9D8B030D-6E8A-4147-A177-3AD203B41FA5}">
                      <a16:colId xmlns:a16="http://schemas.microsoft.com/office/drawing/2014/main" val="4062615669"/>
                    </a:ext>
                  </a:extLst>
                </a:gridCol>
                <a:gridCol w="2043112">
                  <a:extLst>
                    <a:ext uri="{9D8B030D-6E8A-4147-A177-3AD203B41FA5}">
                      <a16:colId xmlns:a16="http://schemas.microsoft.com/office/drawing/2014/main" val="3709576301"/>
                    </a:ext>
                  </a:extLst>
                </a:gridCol>
              </a:tblGrid>
              <a:tr h="370840">
                <a:tc>
                  <a:txBody>
                    <a:bodyPr/>
                    <a:lstStyle/>
                    <a:p>
                      <a:endParaRPr lang="pt-BR"/>
                    </a:p>
                  </a:txBody>
                  <a:tcPr/>
                </a:tc>
                <a:tc>
                  <a:txBody>
                    <a:bodyPr/>
                    <a:lstStyle/>
                    <a:p>
                      <a:r>
                        <a:rPr lang="pt-BR" dirty="0"/>
                        <a:t>Taxa de Abertura</a:t>
                      </a:r>
                    </a:p>
                  </a:txBody>
                  <a:tcPr/>
                </a:tc>
                <a:tc>
                  <a:txBody>
                    <a:bodyPr/>
                    <a:lstStyle/>
                    <a:p>
                      <a:r>
                        <a:rPr lang="pt-BR" dirty="0"/>
                        <a:t>Taxa de Sessão </a:t>
                      </a:r>
                    </a:p>
                  </a:txBody>
                  <a:tcPr/>
                </a:tc>
                <a:tc>
                  <a:txBody>
                    <a:bodyPr/>
                    <a:lstStyle/>
                    <a:p>
                      <a:r>
                        <a:rPr lang="pt-BR" dirty="0"/>
                        <a:t>Taxa de Conversão</a:t>
                      </a:r>
                    </a:p>
                  </a:txBody>
                  <a:tcPr/>
                </a:tc>
                <a:extLst>
                  <a:ext uri="{0D108BD9-81ED-4DB2-BD59-A6C34878D82A}">
                    <a16:rowId xmlns:a16="http://schemas.microsoft.com/office/drawing/2014/main" val="3965750427"/>
                  </a:ext>
                </a:extLst>
              </a:tr>
              <a:tr h="370840">
                <a:tc>
                  <a:txBody>
                    <a:bodyPr/>
                    <a:lstStyle/>
                    <a:p>
                      <a:r>
                        <a:rPr lang="pt-BR" dirty="0"/>
                        <a:t>P-valor</a:t>
                      </a:r>
                    </a:p>
                  </a:txBody>
                  <a:tcPr/>
                </a:tc>
                <a:tc>
                  <a:txBody>
                    <a:bodyPr/>
                    <a:lstStyle/>
                    <a:p>
                      <a:r>
                        <a:rPr lang="pt-BR" dirty="0"/>
                        <a:t>0.5</a:t>
                      </a:r>
                    </a:p>
                  </a:txBody>
                  <a:tcPr/>
                </a:tc>
                <a:tc>
                  <a:txBody>
                    <a:bodyPr/>
                    <a:lstStyle/>
                    <a:p>
                      <a:r>
                        <a:rPr lang="pt-BR" dirty="0"/>
                        <a:t>0.5</a:t>
                      </a:r>
                    </a:p>
                  </a:txBody>
                  <a:tcPr/>
                </a:tc>
                <a:tc>
                  <a:txBody>
                    <a:bodyPr/>
                    <a:lstStyle/>
                    <a:p>
                      <a:r>
                        <a:rPr lang="pt-BR" dirty="0"/>
                        <a:t>0.09</a:t>
                      </a:r>
                    </a:p>
                  </a:txBody>
                  <a:tcPr/>
                </a:tc>
                <a:extLst>
                  <a:ext uri="{0D108BD9-81ED-4DB2-BD59-A6C34878D82A}">
                    <a16:rowId xmlns:a16="http://schemas.microsoft.com/office/drawing/2014/main" val="3962862687"/>
                  </a:ext>
                </a:extLst>
              </a:tr>
            </a:tbl>
          </a:graphicData>
        </a:graphic>
      </p:graphicFrame>
      <p:sp>
        <p:nvSpPr>
          <p:cNvPr id="6" name="Espaço Reservado para Conteúdo 2">
            <a:extLst>
              <a:ext uri="{FF2B5EF4-FFF2-40B4-BE49-F238E27FC236}">
                <a16:creationId xmlns:a16="http://schemas.microsoft.com/office/drawing/2014/main" id="{EF2EF58E-BBF9-4421-59C0-20355C026467}"/>
              </a:ext>
            </a:extLst>
          </p:cNvPr>
          <p:cNvSpPr txBox="1">
            <a:spLocks/>
          </p:cNvSpPr>
          <p:nvPr/>
        </p:nvSpPr>
        <p:spPr>
          <a:xfrm>
            <a:off x="5243513" y="3612281"/>
            <a:ext cx="5500687" cy="181696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buNone/>
            </a:pPr>
            <a:r>
              <a:rPr lang="pt-BR" sz="2000" b="1" dirty="0">
                <a:effectLst/>
                <a:latin typeface="Consolas" panose="020B0609020204030204" pitchFamily="49" charset="0"/>
              </a:rPr>
              <a:t>Conclusão: Como o p-valor é maior que 0.05 para as métricas analisadas, podemos aceitar a hipótese nula. Isto é, pode-se considerar o NOVO sistema não possui diferença significativa para o modelo ANTIGO.</a:t>
            </a:r>
          </a:p>
        </p:txBody>
      </p:sp>
    </p:spTree>
    <p:extLst>
      <p:ext uri="{BB962C8B-B14F-4D97-AF65-F5344CB8AC3E}">
        <p14:creationId xmlns:p14="http://schemas.microsoft.com/office/powerpoint/2010/main" val="145667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DEF774-277A-FDA9-B672-A718C8BE29CB}"/>
              </a:ext>
            </a:extLst>
          </p:cNvPr>
          <p:cNvSpPr>
            <a:spLocks noGrp="1"/>
          </p:cNvSpPr>
          <p:nvPr>
            <p:ph type="title"/>
          </p:nvPr>
        </p:nvSpPr>
        <p:spPr/>
        <p:txBody>
          <a:bodyPr/>
          <a:lstStyle/>
          <a:p>
            <a:r>
              <a:rPr lang="pt-BR" dirty="0"/>
              <a:t>Gasto por Cliente (ou </a:t>
            </a:r>
            <a:r>
              <a:rPr lang="pt-BR" sz="5400" dirty="0"/>
              <a:t>ticket médio</a:t>
            </a:r>
            <a:r>
              <a:rPr lang="pt-BR" dirty="0"/>
              <a:t>)</a:t>
            </a:r>
          </a:p>
        </p:txBody>
      </p:sp>
      <p:sp>
        <p:nvSpPr>
          <p:cNvPr id="3" name="Espaço Reservado para Conteúdo 2">
            <a:extLst>
              <a:ext uri="{FF2B5EF4-FFF2-40B4-BE49-F238E27FC236}">
                <a16:creationId xmlns:a16="http://schemas.microsoft.com/office/drawing/2014/main" id="{890CDAFE-D8E8-EEA0-F0D3-A093161EDE27}"/>
              </a:ext>
            </a:extLst>
          </p:cNvPr>
          <p:cNvSpPr>
            <a:spLocks noGrp="1"/>
          </p:cNvSpPr>
          <p:nvPr>
            <p:ph idx="1"/>
          </p:nvPr>
        </p:nvSpPr>
        <p:spPr>
          <a:xfrm>
            <a:off x="6531485" y="2019106"/>
            <a:ext cx="4636387" cy="4372554"/>
          </a:xfrm>
        </p:spPr>
        <p:txBody>
          <a:bodyPr>
            <a:normAutofit fontScale="70000" lnSpcReduction="20000"/>
          </a:bodyPr>
          <a:lstStyle/>
          <a:p>
            <a:pPr algn="just"/>
            <a:r>
              <a:rPr lang="pt-BR" sz="3200" dirty="0"/>
              <a:t>A média de gasto por cliente em 2022 foi de 108.838 e em 2023 de 119.405</a:t>
            </a:r>
          </a:p>
          <a:p>
            <a:pPr algn="just"/>
            <a:br>
              <a:rPr lang="pt-BR" sz="3200" dirty="0"/>
            </a:br>
            <a:r>
              <a:rPr lang="pt-BR" sz="3200" dirty="0"/>
              <a:t>O ticket médio em 2023 teve um aumento de 9.71% em relação ao ano de 2022, indicando que houve um aumento no consumo de produtos por parte dos clientes.</a:t>
            </a:r>
          </a:p>
          <a:p>
            <a:pPr algn="just"/>
            <a:endParaRPr lang="pt-BR" sz="3200" dirty="0"/>
          </a:p>
          <a:p>
            <a:pPr algn="just"/>
            <a:r>
              <a:rPr lang="pt-BR" sz="3200" dirty="0"/>
              <a:t>Ticket Médio 2022: 108.84 </a:t>
            </a:r>
          </a:p>
          <a:p>
            <a:pPr algn="just"/>
            <a:r>
              <a:rPr lang="pt-BR" sz="3200" dirty="0"/>
              <a:t>Ticket Médio 2023: 119.41 </a:t>
            </a:r>
          </a:p>
          <a:p>
            <a:pPr algn="just"/>
            <a:r>
              <a:rPr lang="pt-BR" sz="3200" dirty="0"/>
              <a:t>Ticket Médio da Base: 114.16</a:t>
            </a:r>
            <a:br>
              <a:rPr lang="pt-BR" b="0" dirty="0">
                <a:solidFill>
                  <a:srgbClr val="CCCCCC"/>
                </a:solidFill>
                <a:effectLst/>
                <a:latin typeface="Consolas" panose="020B0609020204030204" pitchFamily="49" charset="0"/>
              </a:rPr>
            </a:br>
            <a:endParaRPr lang="pt-BR" b="0" dirty="0">
              <a:solidFill>
                <a:srgbClr val="CCCCCC"/>
              </a:solidFill>
              <a:effectLst/>
              <a:latin typeface="Consolas" panose="020B0609020204030204" pitchFamily="49" charset="0"/>
            </a:endParaRPr>
          </a:p>
          <a:p>
            <a:endParaRPr lang="pt-BR" dirty="0"/>
          </a:p>
        </p:txBody>
      </p:sp>
      <p:pic>
        <p:nvPicPr>
          <p:cNvPr id="5" name="Imagem 4">
            <a:extLst>
              <a:ext uri="{FF2B5EF4-FFF2-40B4-BE49-F238E27FC236}">
                <a16:creationId xmlns:a16="http://schemas.microsoft.com/office/drawing/2014/main" id="{C39BF43B-4153-CBE6-947D-E8A55306C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30" y="2203700"/>
            <a:ext cx="5221234" cy="4187960"/>
          </a:xfrm>
          <a:prstGeom prst="rect">
            <a:avLst/>
          </a:prstGeom>
        </p:spPr>
      </p:pic>
    </p:spTree>
    <p:extLst>
      <p:ext uri="{BB962C8B-B14F-4D97-AF65-F5344CB8AC3E}">
        <p14:creationId xmlns:p14="http://schemas.microsoft.com/office/powerpoint/2010/main" val="29083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90859-AB57-AD0A-9830-264CB54A54A2}"/>
              </a:ext>
            </a:extLst>
          </p:cNvPr>
          <p:cNvSpPr>
            <a:spLocks noGrp="1"/>
          </p:cNvSpPr>
          <p:nvPr>
            <p:ph type="title"/>
          </p:nvPr>
        </p:nvSpPr>
        <p:spPr/>
        <p:txBody>
          <a:bodyPr/>
          <a:lstStyle/>
          <a:p>
            <a:r>
              <a:rPr lang="pt-BR" dirty="0"/>
              <a:t>Gasto por Cliente (ou </a:t>
            </a:r>
            <a:r>
              <a:rPr lang="pt-BR" sz="5400" dirty="0"/>
              <a:t>ticket médio</a:t>
            </a:r>
            <a:r>
              <a:rPr lang="pt-BR" dirty="0"/>
              <a:t>)</a:t>
            </a:r>
          </a:p>
        </p:txBody>
      </p:sp>
      <p:sp>
        <p:nvSpPr>
          <p:cNvPr id="3" name="Espaço Reservado para Conteúdo 2">
            <a:extLst>
              <a:ext uri="{FF2B5EF4-FFF2-40B4-BE49-F238E27FC236}">
                <a16:creationId xmlns:a16="http://schemas.microsoft.com/office/drawing/2014/main" id="{EC2C23E2-B166-90BC-18AA-6AA4DAE6F366}"/>
              </a:ext>
            </a:extLst>
          </p:cNvPr>
          <p:cNvSpPr>
            <a:spLocks noGrp="1"/>
          </p:cNvSpPr>
          <p:nvPr>
            <p:ph idx="1"/>
          </p:nvPr>
        </p:nvSpPr>
        <p:spPr>
          <a:xfrm>
            <a:off x="6772274" y="1957387"/>
            <a:ext cx="5186363" cy="4594859"/>
          </a:xfrm>
        </p:spPr>
        <p:txBody>
          <a:bodyPr>
            <a:normAutofit fontScale="55000" lnSpcReduction="20000"/>
          </a:bodyPr>
          <a:lstStyle/>
          <a:p>
            <a:r>
              <a:rPr lang="pt-BR" sz="3200" b="1" dirty="0"/>
              <a:t>Distribuição de Gasto por Cliente:</a:t>
            </a:r>
          </a:p>
          <a:p>
            <a:r>
              <a:rPr lang="pt-BR" sz="3200" dirty="0"/>
              <a:t>Em 2022</a:t>
            </a:r>
          </a:p>
          <a:p>
            <a:r>
              <a:rPr lang="pt-BR" sz="3200" dirty="0"/>
              <a:t>25% dos clientes gastaram até R$ 55,98.</a:t>
            </a:r>
          </a:p>
          <a:p>
            <a:r>
              <a:rPr lang="pt-BR" sz="3200" dirty="0"/>
              <a:t>50% dos clientes gastaram até R$ 89,982.</a:t>
            </a:r>
          </a:p>
          <a:p>
            <a:r>
              <a:rPr lang="pt-BR" sz="3200" dirty="0"/>
              <a:t>75% dos clientes gastaram até R$ 149,97.</a:t>
            </a:r>
          </a:p>
          <a:p>
            <a:br>
              <a:rPr lang="pt-BR" sz="3200" dirty="0"/>
            </a:br>
            <a:r>
              <a:rPr lang="pt-BR" sz="3200" dirty="0"/>
              <a:t>Em 2023</a:t>
            </a:r>
          </a:p>
          <a:p>
            <a:r>
              <a:rPr lang="pt-BR" sz="3200" dirty="0"/>
              <a:t>25% dos clientes gastaram até R$ 59,99.</a:t>
            </a:r>
          </a:p>
          <a:p>
            <a:r>
              <a:rPr lang="pt-BR" sz="3200" dirty="0"/>
              <a:t>50% dos clientes gastaram até R$ 92,97.</a:t>
            </a:r>
          </a:p>
          <a:p>
            <a:r>
              <a:rPr lang="pt-BR" sz="3200" dirty="0"/>
              <a:t>75% dos clientes gastaram até R$ 164,97.</a:t>
            </a:r>
          </a:p>
          <a:p>
            <a:br>
              <a:rPr lang="pt-BR" sz="3200" dirty="0"/>
            </a:br>
            <a:r>
              <a:rPr lang="pt-BR" sz="3200" b="1" dirty="0"/>
              <a:t>A maioria dos clientes gasta entre R$ 89 e R$165, com alguns outliers acima desse intervalo.</a:t>
            </a:r>
          </a:p>
          <a:p>
            <a:endParaRPr lang="pt-BR" b="0" dirty="0">
              <a:solidFill>
                <a:srgbClr val="CCCCCC"/>
              </a:solidFill>
              <a:effectLst/>
              <a:latin typeface="Consolas" panose="020B0609020204030204" pitchFamily="49" charset="0"/>
            </a:endParaRPr>
          </a:p>
          <a:p>
            <a:endParaRPr lang="pt-BR" dirty="0"/>
          </a:p>
        </p:txBody>
      </p:sp>
      <p:pic>
        <p:nvPicPr>
          <p:cNvPr id="5" name="Imagem 4">
            <a:extLst>
              <a:ext uri="{FF2B5EF4-FFF2-40B4-BE49-F238E27FC236}">
                <a16:creationId xmlns:a16="http://schemas.microsoft.com/office/drawing/2014/main" id="{D945E67E-A708-8FA1-B599-06E974007A35}"/>
              </a:ext>
            </a:extLst>
          </p:cNvPr>
          <p:cNvPicPr>
            <a:picLocks noChangeAspect="1"/>
          </p:cNvPicPr>
          <p:nvPr/>
        </p:nvPicPr>
        <p:blipFill>
          <a:blip r:embed="rId2"/>
          <a:stretch>
            <a:fillRect/>
          </a:stretch>
        </p:blipFill>
        <p:spPr>
          <a:xfrm>
            <a:off x="537391" y="2400300"/>
            <a:ext cx="6014084" cy="1171575"/>
          </a:xfrm>
          <a:prstGeom prst="rect">
            <a:avLst/>
          </a:prstGeom>
        </p:spPr>
      </p:pic>
    </p:spTree>
    <p:extLst>
      <p:ext uri="{BB962C8B-B14F-4D97-AF65-F5344CB8AC3E}">
        <p14:creationId xmlns:p14="http://schemas.microsoft.com/office/powerpoint/2010/main" val="265328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1E9A0-D284-9780-C786-5D8F6D5E10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8B1157-8B8D-F330-6351-BA9A3517CA16}"/>
              </a:ext>
            </a:extLst>
          </p:cNvPr>
          <p:cNvSpPr>
            <a:spLocks noGrp="1"/>
          </p:cNvSpPr>
          <p:nvPr>
            <p:ph type="title"/>
          </p:nvPr>
        </p:nvSpPr>
        <p:spPr/>
        <p:txBody>
          <a:bodyPr/>
          <a:lstStyle/>
          <a:p>
            <a:r>
              <a:rPr lang="pt-BR" dirty="0"/>
              <a:t>Itens Comprados</a:t>
            </a:r>
          </a:p>
        </p:txBody>
      </p:sp>
      <p:sp>
        <p:nvSpPr>
          <p:cNvPr id="3" name="Espaço Reservado para Conteúdo 2">
            <a:extLst>
              <a:ext uri="{FF2B5EF4-FFF2-40B4-BE49-F238E27FC236}">
                <a16:creationId xmlns:a16="http://schemas.microsoft.com/office/drawing/2014/main" id="{D2BE2B38-0171-1B92-7F0E-6041E1E25EA8}"/>
              </a:ext>
            </a:extLst>
          </p:cNvPr>
          <p:cNvSpPr>
            <a:spLocks noGrp="1"/>
          </p:cNvSpPr>
          <p:nvPr>
            <p:ph idx="1"/>
          </p:nvPr>
        </p:nvSpPr>
        <p:spPr>
          <a:xfrm>
            <a:off x="6531485" y="2019106"/>
            <a:ext cx="4636387" cy="4372554"/>
          </a:xfrm>
        </p:spPr>
        <p:txBody>
          <a:bodyPr>
            <a:normAutofit/>
          </a:bodyPr>
          <a:lstStyle/>
          <a:p>
            <a:r>
              <a:rPr lang="pt-BR" dirty="0"/>
              <a:t>A média de itens comprados por cliente em 2022 foi de 2.33 e em 2023 de 2.27</a:t>
            </a:r>
          </a:p>
          <a:p>
            <a:br>
              <a:rPr lang="pt-BR" dirty="0"/>
            </a:br>
            <a:r>
              <a:rPr lang="pt-BR" dirty="0"/>
              <a:t>A média de itens comprados em 2023 teve uma queda de 2.46% quando comparado com o ano de 2022.</a:t>
            </a:r>
          </a:p>
          <a:p>
            <a:endParaRPr lang="pt-BR" dirty="0"/>
          </a:p>
          <a:p>
            <a:r>
              <a:rPr lang="pt-BR" dirty="0"/>
              <a:t>A média geral da base é 2.3</a:t>
            </a:r>
            <a:r>
              <a:rPr lang="pt-BR" b="0" dirty="0">
                <a:solidFill>
                  <a:srgbClr val="CCCCCC"/>
                </a:solidFill>
                <a:effectLst/>
                <a:latin typeface="Consolas" panose="020B0609020204030204" pitchFamily="49" charset="0"/>
              </a:rPr>
              <a:t>.</a:t>
            </a:r>
            <a:br>
              <a:rPr lang="pt-BR" b="0" dirty="0">
                <a:solidFill>
                  <a:srgbClr val="CCCCCC"/>
                </a:solidFill>
                <a:effectLst/>
                <a:latin typeface="Consolas" panose="020B0609020204030204" pitchFamily="49" charset="0"/>
              </a:rPr>
            </a:br>
            <a:endParaRPr lang="pt-BR" b="0" dirty="0">
              <a:solidFill>
                <a:srgbClr val="CCCCCC"/>
              </a:solidFill>
              <a:effectLst/>
              <a:latin typeface="Consolas" panose="020B0609020204030204" pitchFamily="49" charset="0"/>
            </a:endParaRPr>
          </a:p>
          <a:p>
            <a:endParaRPr lang="pt-BR" dirty="0"/>
          </a:p>
        </p:txBody>
      </p:sp>
      <p:pic>
        <p:nvPicPr>
          <p:cNvPr id="6" name="Imagem 5">
            <a:extLst>
              <a:ext uri="{FF2B5EF4-FFF2-40B4-BE49-F238E27FC236}">
                <a16:creationId xmlns:a16="http://schemas.microsoft.com/office/drawing/2014/main" id="{27F0F4C9-619B-4B99-CF5E-9C7AF3010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42" y="2019106"/>
            <a:ext cx="5184658" cy="4187960"/>
          </a:xfrm>
          <a:prstGeom prst="rect">
            <a:avLst/>
          </a:prstGeom>
        </p:spPr>
      </p:pic>
    </p:spTree>
    <p:extLst>
      <p:ext uri="{BB962C8B-B14F-4D97-AF65-F5344CB8AC3E}">
        <p14:creationId xmlns:p14="http://schemas.microsoft.com/office/powerpoint/2010/main" val="148351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AC0FA-A1AB-7621-E29A-76F0679C99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35F3670-9C9E-09C4-F330-9C2A323BE064}"/>
              </a:ext>
            </a:extLst>
          </p:cNvPr>
          <p:cNvSpPr>
            <a:spLocks noGrp="1"/>
          </p:cNvSpPr>
          <p:nvPr>
            <p:ph type="title"/>
          </p:nvPr>
        </p:nvSpPr>
        <p:spPr/>
        <p:txBody>
          <a:bodyPr/>
          <a:lstStyle/>
          <a:p>
            <a:r>
              <a:rPr lang="pt-BR" dirty="0"/>
              <a:t>Itens Comprados</a:t>
            </a:r>
          </a:p>
        </p:txBody>
      </p:sp>
      <p:sp>
        <p:nvSpPr>
          <p:cNvPr id="3" name="Espaço Reservado para Conteúdo 2">
            <a:extLst>
              <a:ext uri="{FF2B5EF4-FFF2-40B4-BE49-F238E27FC236}">
                <a16:creationId xmlns:a16="http://schemas.microsoft.com/office/drawing/2014/main" id="{04078B67-F25E-8BC4-5BF8-AB7744F22C0B}"/>
              </a:ext>
            </a:extLst>
          </p:cNvPr>
          <p:cNvSpPr>
            <a:spLocks noGrp="1"/>
          </p:cNvSpPr>
          <p:nvPr>
            <p:ph idx="1"/>
          </p:nvPr>
        </p:nvSpPr>
        <p:spPr>
          <a:xfrm>
            <a:off x="6666727" y="1843087"/>
            <a:ext cx="5377635" cy="4594859"/>
          </a:xfrm>
        </p:spPr>
        <p:txBody>
          <a:bodyPr>
            <a:normAutofit/>
          </a:bodyPr>
          <a:lstStyle/>
          <a:p>
            <a:pPr marL="0" indent="0">
              <a:buNone/>
            </a:pPr>
            <a:r>
              <a:rPr lang="pt-BR" b="1" dirty="0"/>
              <a:t>Distribuição de Itens Comprados por Cliente:</a:t>
            </a:r>
          </a:p>
          <a:p>
            <a:br>
              <a:rPr lang="pt-BR" dirty="0"/>
            </a:br>
            <a:r>
              <a:rPr lang="pt-BR" dirty="0"/>
              <a:t>Em 2022 e em 2023</a:t>
            </a:r>
          </a:p>
          <a:p>
            <a:r>
              <a:rPr lang="pt-BR" dirty="0"/>
              <a:t>50% dos clientes compraram até 2 itens.</a:t>
            </a:r>
          </a:p>
          <a:p>
            <a:r>
              <a:rPr lang="pt-BR" dirty="0"/>
              <a:t>75% dos clientes compraram até 3 itens.</a:t>
            </a:r>
          </a:p>
          <a:p>
            <a:br>
              <a:rPr lang="pt-BR" dirty="0"/>
            </a:br>
            <a:r>
              <a:rPr lang="pt-BR" b="1" dirty="0"/>
              <a:t>A maioria dos clientes compra entre 2 e 3 itens, com alguns outliers acima desse intervalo.</a:t>
            </a:r>
          </a:p>
          <a:p>
            <a:endParaRPr lang="pt-BR" b="0" dirty="0">
              <a:solidFill>
                <a:srgbClr val="CCCCCC"/>
              </a:solidFill>
              <a:effectLst/>
              <a:latin typeface="Consolas" panose="020B0609020204030204" pitchFamily="49" charset="0"/>
            </a:endParaRPr>
          </a:p>
          <a:p>
            <a:endParaRPr lang="pt-BR" dirty="0"/>
          </a:p>
        </p:txBody>
      </p:sp>
      <p:pic>
        <p:nvPicPr>
          <p:cNvPr id="6" name="Imagem 5">
            <a:extLst>
              <a:ext uri="{FF2B5EF4-FFF2-40B4-BE49-F238E27FC236}">
                <a16:creationId xmlns:a16="http://schemas.microsoft.com/office/drawing/2014/main" id="{5E7966E0-4BD3-EB08-C169-E556161A3B95}"/>
              </a:ext>
            </a:extLst>
          </p:cNvPr>
          <p:cNvPicPr>
            <a:picLocks noChangeAspect="1"/>
          </p:cNvPicPr>
          <p:nvPr/>
        </p:nvPicPr>
        <p:blipFill>
          <a:blip r:embed="rId2"/>
          <a:stretch>
            <a:fillRect/>
          </a:stretch>
        </p:blipFill>
        <p:spPr>
          <a:xfrm>
            <a:off x="642938" y="2613120"/>
            <a:ext cx="5957887" cy="1398809"/>
          </a:xfrm>
          <a:prstGeom prst="rect">
            <a:avLst/>
          </a:prstGeom>
        </p:spPr>
      </p:pic>
    </p:spTree>
    <p:extLst>
      <p:ext uri="{BB962C8B-B14F-4D97-AF65-F5344CB8AC3E}">
        <p14:creationId xmlns:p14="http://schemas.microsoft.com/office/powerpoint/2010/main" val="2870943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BFC8-296F-65AF-F221-9CF7643CC6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3CA78E-4976-0E9C-3302-68F9EDB4B5BF}"/>
              </a:ext>
            </a:extLst>
          </p:cNvPr>
          <p:cNvSpPr>
            <a:spLocks noGrp="1"/>
          </p:cNvSpPr>
          <p:nvPr>
            <p:ph type="title"/>
          </p:nvPr>
        </p:nvSpPr>
        <p:spPr/>
        <p:txBody>
          <a:bodyPr/>
          <a:lstStyle/>
          <a:p>
            <a:r>
              <a:rPr lang="pt-BR" dirty="0"/>
              <a:t>Frequência de Compras</a:t>
            </a:r>
          </a:p>
        </p:txBody>
      </p:sp>
      <p:sp>
        <p:nvSpPr>
          <p:cNvPr id="3" name="Espaço Reservado para Conteúdo 2">
            <a:extLst>
              <a:ext uri="{FF2B5EF4-FFF2-40B4-BE49-F238E27FC236}">
                <a16:creationId xmlns:a16="http://schemas.microsoft.com/office/drawing/2014/main" id="{647565DD-5829-795B-2890-9B66165249CF}"/>
              </a:ext>
            </a:extLst>
          </p:cNvPr>
          <p:cNvSpPr>
            <a:spLocks noGrp="1"/>
          </p:cNvSpPr>
          <p:nvPr>
            <p:ph idx="1"/>
          </p:nvPr>
        </p:nvSpPr>
        <p:spPr>
          <a:xfrm>
            <a:off x="6531485" y="2019105"/>
            <a:ext cx="4636387" cy="3324419"/>
          </a:xfrm>
        </p:spPr>
        <p:txBody>
          <a:bodyPr>
            <a:normAutofit lnSpcReduction="10000"/>
          </a:bodyPr>
          <a:lstStyle/>
          <a:p>
            <a:pPr algn="just"/>
            <a:r>
              <a:rPr lang="pt-BR" dirty="0"/>
              <a:t>O número médio de vezes que um cliente comprou na loja em 2022 no período de Janeiro à Setembro foi de 38.63 </a:t>
            </a:r>
          </a:p>
          <a:p>
            <a:pPr algn="just"/>
            <a:r>
              <a:rPr lang="pt-BR" dirty="0"/>
              <a:t>A frequência de compras dos clientes aumentou em 2023, passando para 39.12. Um aumento de 1.27% na frequência de compras.</a:t>
            </a:r>
          </a:p>
          <a:p>
            <a:br>
              <a:rPr lang="pt-BR" b="0" dirty="0">
                <a:solidFill>
                  <a:srgbClr val="CCCCCC"/>
                </a:solidFill>
                <a:effectLst/>
                <a:latin typeface="Consolas" panose="020B0609020204030204" pitchFamily="49" charset="0"/>
              </a:rPr>
            </a:br>
            <a:endParaRPr lang="pt-BR" b="0" dirty="0">
              <a:solidFill>
                <a:srgbClr val="CCCCCC"/>
              </a:solidFill>
              <a:effectLst/>
              <a:latin typeface="Consolas" panose="020B0609020204030204" pitchFamily="49" charset="0"/>
            </a:endParaRPr>
          </a:p>
          <a:p>
            <a:endParaRPr lang="pt-BR" dirty="0"/>
          </a:p>
        </p:txBody>
      </p:sp>
      <p:pic>
        <p:nvPicPr>
          <p:cNvPr id="5" name="Imagem 4">
            <a:extLst>
              <a:ext uri="{FF2B5EF4-FFF2-40B4-BE49-F238E27FC236}">
                <a16:creationId xmlns:a16="http://schemas.microsoft.com/office/drawing/2014/main" id="{0C00A574-B414-91B0-3AED-E5AE833B9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56" y="1863658"/>
            <a:ext cx="5148082" cy="4187960"/>
          </a:xfrm>
          <a:prstGeom prst="rect">
            <a:avLst/>
          </a:prstGeom>
        </p:spPr>
      </p:pic>
    </p:spTree>
    <p:extLst>
      <p:ext uri="{BB962C8B-B14F-4D97-AF65-F5344CB8AC3E}">
        <p14:creationId xmlns:p14="http://schemas.microsoft.com/office/powerpoint/2010/main" val="136413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BDA89-14B5-198C-14E7-EC21DB1B1F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8BDF90-10B6-4D47-22E8-F2842BDCC612}"/>
              </a:ext>
            </a:extLst>
          </p:cNvPr>
          <p:cNvSpPr>
            <a:spLocks noGrp="1"/>
          </p:cNvSpPr>
          <p:nvPr>
            <p:ph type="title"/>
          </p:nvPr>
        </p:nvSpPr>
        <p:spPr/>
        <p:txBody>
          <a:bodyPr/>
          <a:lstStyle/>
          <a:p>
            <a:r>
              <a:rPr lang="pt-BR" dirty="0"/>
              <a:t>Faturamento</a:t>
            </a:r>
          </a:p>
        </p:txBody>
      </p:sp>
      <p:sp>
        <p:nvSpPr>
          <p:cNvPr id="3" name="Espaço Reservado para Conteúdo 2">
            <a:extLst>
              <a:ext uri="{FF2B5EF4-FFF2-40B4-BE49-F238E27FC236}">
                <a16:creationId xmlns:a16="http://schemas.microsoft.com/office/drawing/2014/main" id="{08BD16DC-ADCE-695A-3D61-80C386026E89}"/>
              </a:ext>
            </a:extLst>
          </p:cNvPr>
          <p:cNvSpPr>
            <a:spLocks noGrp="1"/>
          </p:cNvSpPr>
          <p:nvPr>
            <p:ph idx="1"/>
          </p:nvPr>
        </p:nvSpPr>
        <p:spPr>
          <a:xfrm>
            <a:off x="6517198" y="2446303"/>
            <a:ext cx="4636387" cy="3324419"/>
          </a:xfrm>
        </p:spPr>
        <p:txBody>
          <a:bodyPr>
            <a:normAutofit/>
          </a:bodyPr>
          <a:lstStyle/>
          <a:p>
            <a:pPr algn="just"/>
            <a:r>
              <a:rPr lang="pt-BR" dirty="0"/>
              <a:t>O faturamento na venda de produtos na loja foi maior para o ano de 2023.</a:t>
            </a:r>
          </a:p>
          <a:p>
            <a:pPr algn="just"/>
            <a:endParaRPr lang="pt-BR" dirty="0"/>
          </a:p>
          <a:p>
            <a:pPr algn="just"/>
            <a:r>
              <a:rPr lang="pt-BR" dirty="0"/>
              <a:t>O faturamento apresentou um aumento de 11.1% em 2023 quando comparado com o ano de 2022.</a:t>
            </a:r>
          </a:p>
          <a:p>
            <a:br>
              <a:rPr lang="pt-BR" b="0" dirty="0">
                <a:solidFill>
                  <a:srgbClr val="CCCCCC"/>
                </a:solidFill>
                <a:effectLst/>
                <a:latin typeface="Consolas" panose="020B0609020204030204" pitchFamily="49" charset="0"/>
              </a:rPr>
            </a:br>
            <a:endParaRPr lang="pt-BR" b="0" dirty="0">
              <a:solidFill>
                <a:srgbClr val="CCCCCC"/>
              </a:solidFill>
              <a:effectLst/>
              <a:latin typeface="Consolas" panose="020B0609020204030204" pitchFamily="49" charset="0"/>
            </a:endParaRPr>
          </a:p>
          <a:p>
            <a:endParaRPr lang="pt-BR" dirty="0"/>
          </a:p>
        </p:txBody>
      </p:sp>
      <p:pic>
        <p:nvPicPr>
          <p:cNvPr id="6" name="Imagem 5">
            <a:extLst>
              <a:ext uri="{FF2B5EF4-FFF2-40B4-BE49-F238E27FC236}">
                <a16:creationId xmlns:a16="http://schemas.microsoft.com/office/drawing/2014/main" id="{7C21A099-A0DB-2709-ACB9-68C29E34C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73" y="2019105"/>
            <a:ext cx="5458979" cy="4178816"/>
          </a:xfrm>
          <a:prstGeom prst="rect">
            <a:avLst/>
          </a:prstGeom>
        </p:spPr>
      </p:pic>
    </p:spTree>
    <p:extLst>
      <p:ext uri="{BB962C8B-B14F-4D97-AF65-F5344CB8AC3E}">
        <p14:creationId xmlns:p14="http://schemas.microsoft.com/office/powerpoint/2010/main" val="389811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BB0BC-B176-525C-6C15-40E83294E29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2F64AB-BDC7-FAF2-3B4B-A3481635EFFD}"/>
              </a:ext>
            </a:extLst>
          </p:cNvPr>
          <p:cNvSpPr>
            <a:spLocks noGrp="1"/>
          </p:cNvSpPr>
          <p:nvPr>
            <p:ph type="title"/>
          </p:nvPr>
        </p:nvSpPr>
        <p:spPr/>
        <p:txBody>
          <a:bodyPr/>
          <a:lstStyle/>
          <a:p>
            <a:r>
              <a:rPr lang="pt-BR" dirty="0"/>
              <a:t>Carteira de clientes</a:t>
            </a:r>
          </a:p>
        </p:txBody>
      </p:sp>
      <p:sp>
        <p:nvSpPr>
          <p:cNvPr id="3" name="Espaço Reservado para Conteúdo 2">
            <a:extLst>
              <a:ext uri="{FF2B5EF4-FFF2-40B4-BE49-F238E27FC236}">
                <a16:creationId xmlns:a16="http://schemas.microsoft.com/office/drawing/2014/main" id="{240142CB-E113-303B-7EEF-2EB848C500C9}"/>
              </a:ext>
            </a:extLst>
          </p:cNvPr>
          <p:cNvSpPr>
            <a:spLocks noGrp="1"/>
          </p:cNvSpPr>
          <p:nvPr>
            <p:ph idx="1"/>
          </p:nvPr>
        </p:nvSpPr>
        <p:spPr>
          <a:xfrm>
            <a:off x="1781175" y="4924529"/>
            <a:ext cx="8629649" cy="1769357"/>
          </a:xfrm>
        </p:spPr>
        <p:txBody>
          <a:bodyPr>
            <a:normAutofit/>
          </a:bodyPr>
          <a:lstStyle/>
          <a:p>
            <a:r>
              <a:rPr lang="pt-BR" dirty="0"/>
              <a:t>50% dos clientes que compram na loja possuem entre 25 e 35 anos.</a:t>
            </a:r>
          </a:p>
          <a:p>
            <a:r>
              <a:rPr lang="pt-BR" dirty="0"/>
              <a:t>70% dos clientes tem idade de 25 anos ou mais.</a:t>
            </a:r>
          </a:p>
          <a:p>
            <a:r>
              <a:rPr lang="pt-BR" dirty="0"/>
              <a:t>A maior parte das pessoas que compram na loja são do gênero Feminino com uma representatividade de 64% na base.</a:t>
            </a:r>
          </a:p>
          <a:p>
            <a:pPr marL="0" indent="0">
              <a:buNone/>
            </a:pPr>
            <a:endParaRPr lang="pt-BR" b="0" dirty="0">
              <a:solidFill>
                <a:srgbClr val="CCCCCC"/>
              </a:solidFill>
              <a:effectLst/>
              <a:latin typeface="Consolas" panose="020B0609020204030204" pitchFamily="49" charset="0"/>
            </a:endParaRPr>
          </a:p>
          <a:p>
            <a:endParaRPr lang="pt-BR" dirty="0"/>
          </a:p>
        </p:txBody>
      </p:sp>
      <p:pic>
        <p:nvPicPr>
          <p:cNvPr id="5" name="Imagem 4">
            <a:extLst>
              <a:ext uri="{FF2B5EF4-FFF2-40B4-BE49-F238E27FC236}">
                <a16:creationId xmlns:a16="http://schemas.microsoft.com/office/drawing/2014/main" id="{3A41FFAB-4F51-1BCF-E863-2E51858ED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143" y="1769357"/>
            <a:ext cx="6391245" cy="3155172"/>
          </a:xfrm>
          <a:prstGeom prst="rect">
            <a:avLst/>
          </a:prstGeom>
        </p:spPr>
      </p:pic>
    </p:spTree>
    <p:extLst>
      <p:ext uri="{BB962C8B-B14F-4D97-AF65-F5344CB8AC3E}">
        <p14:creationId xmlns:p14="http://schemas.microsoft.com/office/powerpoint/2010/main" val="7358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AAFB2-C823-FA49-8C8B-20A54BD2F27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CE1451D-7557-0CEE-2985-7383FBABD292}"/>
              </a:ext>
            </a:extLst>
          </p:cNvPr>
          <p:cNvSpPr>
            <a:spLocks noGrp="1"/>
          </p:cNvSpPr>
          <p:nvPr>
            <p:ph type="title"/>
          </p:nvPr>
        </p:nvSpPr>
        <p:spPr>
          <a:xfrm>
            <a:off x="800101" y="159703"/>
            <a:ext cx="11229974" cy="1042046"/>
          </a:xfrm>
        </p:spPr>
        <p:txBody>
          <a:bodyPr>
            <a:normAutofit fontScale="90000"/>
          </a:bodyPr>
          <a:lstStyle/>
          <a:p>
            <a:r>
              <a:rPr lang="pt-BR" sz="4900" dirty="0"/>
              <a:t>Desempenho das vendas da marca </a:t>
            </a:r>
            <a:r>
              <a:rPr lang="pt-BR" sz="4900" dirty="0" err="1"/>
              <a:t>gammaz</a:t>
            </a:r>
            <a:r>
              <a:rPr lang="pt-BR" sz="4900" dirty="0"/>
              <a:t> em 2022 e 2023</a:t>
            </a:r>
            <a:br>
              <a:rPr lang="pt-BR" dirty="0"/>
            </a:br>
            <a:r>
              <a:rPr lang="pt-BR" sz="2400" dirty="0"/>
              <a:t>Produtos da marca: </a:t>
            </a:r>
            <a:r>
              <a:rPr lang="pt-BR" sz="2400" dirty="0" err="1"/>
              <a:t>GammaZ</a:t>
            </a:r>
            <a:r>
              <a:rPr lang="pt-BR" sz="2400" dirty="0"/>
              <a:t>, Categoria: </a:t>
            </a:r>
            <a:r>
              <a:rPr lang="pt-BR" sz="2400" dirty="0" err="1"/>
              <a:t>ToP</a:t>
            </a:r>
            <a:r>
              <a:rPr lang="pt-BR" sz="2400" dirty="0"/>
              <a:t> e Cor: vermelho </a:t>
            </a:r>
            <a:endParaRPr lang="pt-BR" dirty="0"/>
          </a:p>
        </p:txBody>
      </p:sp>
      <p:sp>
        <p:nvSpPr>
          <p:cNvPr id="7" name="Título 1">
            <a:extLst>
              <a:ext uri="{FF2B5EF4-FFF2-40B4-BE49-F238E27FC236}">
                <a16:creationId xmlns:a16="http://schemas.microsoft.com/office/drawing/2014/main" id="{3F0E6EED-BA61-B574-AD7F-7953F5ADAE55}"/>
              </a:ext>
            </a:extLst>
          </p:cNvPr>
          <p:cNvSpPr txBox="1">
            <a:spLocks/>
          </p:cNvSpPr>
          <p:nvPr/>
        </p:nvSpPr>
        <p:spPr>
          <a:xfrm>
            <a:off x="5911115" y="2930050"/>
            <a:ext cx="5633185" cy="3668234"/>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r>
              <a:rPr lang="pt-BR" sz="2000" b="1" cap="none" dirty="0">
                <a:latin typeface="Consolas" panose="020B0609020204030204" pitchFamily="49" charset="0"/>
              </a:rPr>
              <a:t>O produto 123009 teve um aumento significativo nas vendas em 2023. Em contrapartida, o produto 123008 apresentou queda na quantidade de unidades vendidas.</a:t>
            </a:r>
          </a:p>
          <a:p>
            <a:pPr algn="just"/>
            <a:endParaRPr lang="pt-BR" sz="2000" b="1" cap="none" dirty="0">
              <a:latin typeface="Consolas" panose="020B0609020204030204" pitchFamily="49" charset="0"/>
            </a:endParaRPr>
          </a:p>
          <a:p>
            <a:pPr algn="just"/>
            <a:r>
              <a:rPr lang="pt-BR" sz="2000" b="1" cap="none" dirty="0">
                <a:latin typeface="Consolas" panose="020B0609020204030204" pitchFamily="49" charset="0"/>
              </a:rPr>
              <a:t>Analisando o gráfico e a tabela podemos concluir que apenas o produto 123009 da marca </a:t>
            </a:r>
            <a:r>
              <a:rPr lang="pt-BR" sz="2000" b="1" cap="none" dirty="0" err="1">
                <a:latin typeface="Consolas" panose="020B0609020204030204" pitchFamily="49" charset="0"/>
              </a:rPr>
              <a:t>GammaZ</a:t>
            </a:r>
            <a:r>
              <a:rPr lang="pt-BR" sz="2000" b="1" cap="none" dirty="0">
                <a:latin typeface="Consolas" panose="020B0609020204030204" pitchFamily="49" charset="0"/>
              </a:rPr>
              <a:t>, categoria Top de cor Vermelho, teve um melhor desempenho nas vendas em 2023, apresentando  um aumento de 66.95% em unidades  vendidas e uma receita 64.22% maior quando comparado com o ano de 2022.</a:t>
            </a:r>
          </a:p>
        </p:txBody>
      </p:sp>
      <p:graphicFrame>
        <p:nvGraphicFramePr>
          <p:cNvPr id="8" name="Tabela 7">
            <a:extLst>
              <a:ext uri="{FF2B5EF4-FFF2-40B4-BE49-F238E27FC236}">
                <a16:creationId xmlns:a16="http://schemas.microsoft.com/office/drawing/2014/main" id="{2CDA2ACF-6851-2D52-0DF2-04ADFEB2D7B7}"/>
              </a:ext>
            </a:extLst>
          </p:cNvPr>
          <p:cNvGraphicFramePr>
            <a:graphicFrameLocks noGrp="1"/>
          </p:cNvGraphicFramePr>
          <p:nvPr/>
        </p:nvGraphicFramePr>
        <p:xfrm>
          <a:off x="5911115" y="1567266"/>
          <a:ext cx="5202994" cy="1097280"/>
        </p:xfrm>
        <a:graphic>
          <a:graphicData uri="http://schemas.openxmlformats.org/drawingml/2006/table">
            <a:tbl>
              <a:tblPr firstRow="1" bandRow="1">
                <a:tableStyleId>{C083E6E3-FA7D-4D7B-A595-EF9225AFEA82}</a:tableStyleId>
              </a:tblPr>
              <a:tblGrid>
                <a:gridCol w="1023164">
                  <a:extLst>
                    <a:ext uri="{9D8B030D-6E8A-4147-A177-3AD203B41FA5}">
                      <a16:colId xmlns:a16="http://schemas.microsoft.com/office/drawing/2014/main" val="527879634"/>
                    </a:ext>
                  </a:extLst>
                </a:gridCol>
                <a:gridCol w="2693211">
                  <a:extLst>
                    <a:ext uri="{9D8B030D-6E8A-4147-A177-3AD203B41FA5}">
                      <a16:colId xmlns:a16="http://schemas.microsoft.com/office/drawing/2014/main" val="2965495832"/>
                    </a:ext>
                  </a:extLst>
                </a:gridCol>
                <a:gridCol w="1486619">
                  <a:extLst>
                    <a:ext uri="{9D8B030D-6E8A-4147-A177-3AD203B41FA5}">
                      <a16:colId xmlns:a16="http://schemas.microsoft.com/office/drawing/2014/main" val="4067140657"/>
                    </a:ext>
                  </a:extLst>
                </a:gridCol>
              </a:tblGrid>
              <a:tr h="236477">
                <a:tc>
                  <a:txBody>
                    <a:bodyPr/>
                    <a:lstStyle/>
                    <a:p>
                      <a:r>
                        <a:rPr lang="pt-BR" dirty="0"/>
                        <a:t>Produto</a:t>
                      </a:r>
                    </a:p>
                  </a:txBody>
                  <a:tcPr/>
                </a:tc>
                <a:tc>
                  <a:txBody>
                    <a:bodyPr/>
                    <a:lstStyle/>
                    <a:p>
                      <a:r>
                        <a:rPr lang="pt-BR" dirty="0"/>
                        <a:t>Unidades Vendidas (%)</a:t>
                      </a:r>
                    </a:p>
                  </a:txBody>
                  <a:tcPr/>
                </a:tc>
                <a:tc>
                  <a:txBody>
                    <a:bodyPr/>
                    <a:lstStyle/>
                    <a:p>
                      <a:r>
                        <a:rPr lang="pt-BR" dirty="0"/>
                        <a:t>Receita (%)</a:t>
                      </a:r>
                    </a:p>
                  </a:txBody>
                  <a:tcPr/>
                </a:tc>
                <a:extLst>
                  <a:ext uri="{0D108BD9-81ED-4DB2-BD59-A6C34878D82A}">
                    <a16:rowId xmlns:a16="http://schemas.microsoft.com/office/drawing/2014/main" val="3342766891"/>
                  </a:ext>
                </a:extLst>
              </a:tr>
              <a:tr h="236477">
                <a:tc>
                  <a:txBody>
                    <a:bodyPr/>
                    <a:lstStyle/>
                    <a:p>
                      <a:r>
                        <a:rPr lang="pt-BR" dirty="0"/>
                        <a:t>123008</a:t>
                      </a:r>
                    </a:p>
                  </a:txBody>
                  <a:tcPr/>
                </a:tc>
                <a:tc>
                  <a:txBody>
                    <a:bodyPr/>
                    <a:lstStyle/>
                    <a:p>
                      <a:r>
                        <a:rPr lang="pt-BR" dirty="0"/>
                        <a:t>-6.67%</a:t>
                      </a:r>
                    </a:p>
                  </a:txBody>
                  <a:tcPr/>
                </a:tc>
                <a:tc>
                  <a:txBody>
                    <a:bodyPr/>
                    <a:lstStyle/>
                    <a:p>
                      <a:r>
                        <a:rPr lang="pt-BR" dirty="0"/>
                        <a:t>-17.13%</a:t>
                      </a:r>
                    </a:p>
                  </a:txBody>
                  <a:tcPr/>
                </a:tc>
                <a:extLst>
                  <a:ext uri="{0D108BD9-81ED-4DB2-BD59-A6C34878D82A}">
                    <a16:rowId xmlns:a16="http://schemas.microsoft.com/office/drawing/2014/main" val="3763662314"/>
                  </a:ext>
                </a:extLst>
              </a:tr>
              <a:tr h="236477">
                <a:tc>
                  <a:txBody>
                    <a:bodyPr/>
                    <a:lstStyle/>
                    <a:p>
                      <a:r>
                        <a:rPr lang="pt-BR" dirty="0"/>
                        <a:t>123009</a:t>
                      </a:r>
                    </a:p>
                  </a:txBody>
                  <a:tcPr/>
                </a:tc>
                <a:tc>
                  <a:txBody>
                    <a:bodyPr/>
                    <a:lstStyle/>
                    <a:p>
                      <a:r>
                        <a:rPr lang="pt-BR" dirty="0"/>
                        <a:t>66.93%</a:t>
                      </a:r>
                    </a:p>
                  </a:txBody>
                  <a:tcPr/>
                </a:tc>
                <a:tc>
                  <a:txBody>
                    <a:bodyPr/>
                    <a:lstStyle/>
                    <a:p>
                      <a:r>
                        <a:rPr lang="pt-BR" dirty="0"/>
                        <a:t>64.22%</a:t>
                      </a:r>
                    </a:p>
                  </a:txBody>
                  <a:tcPr/>
                </a:tc>
                <a:extLst>
                  <a:ext uri="{0D108BD9-81ED-4DB2-BD59-A6C34878D82A}">
                    <a16:rowId xmlns:a16="http://schemas.microsoft.com/office/drawing/2014/main" val="4238116197"/>
                  </a:ext>
                </a:extLst>
              </a:tr>
            </a:tbl>
          </a:graphicData>
        </a:graphic>
      </p:graphicFrame>
      <p:pic>
        <p:nvPicPr>
          <p:cNvPr id="6" name="Imagem 5">
            <a:extLst>
              <a:ext uri="{FF2B5EF4-FFF2-40B4-BE49-F238E27FC236}">
                <a16:creationId xmlns:a16="http://schemas.microsoft.com/office/drawing/2014/main" id="{CD3CB765-7436-C425-4C36-A62B3A696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236" y="1388757"/>
            <a:ext cx="3614135" cy="5469243"/>
          </a:xfrm>
          <a:prstGeom prst="rect">
            <a:avLst/>
          </a:prstGeom>
        </p:spPr>
      </p:pic>
    </p:spTree>
    <p:extLst>
      <p:ext uri="{BB962C8B-B14F-4D97-AF65-F5344CB8AC3E}">
        <p14:creationId xmlns:p14="http://schemas.microsoft.com/office/powerpoint/2010/main" val="3044380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159</TotalTime>
  <Words>971</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11</vt:i4>
      </vt:variant>
    </vt:vector>
  </HeadingPairs>
  <TitlesOfParts>
    <vt:vector size="17" baseType="lpstr">
      <vt:lpstr>Arial</vt:lpstr>
      <vt:lpstr>Consolas</vt:lpstr>
      <vt:lpstr>Tw Cen MT</vt:lpstr>
      <vt:lpstr>Tw Cen MT Condensed</vt:lpstr>
      <vt:lpstr>Wingdings 3</vt:lpstr>
      <vt:lpstr>Integral</vt:lpstr>
      <vt:lpstr>Teste de Seleção – Python CRM Candidato(a): Daniela Costa de Sena</vt:lpstr>
      <vt:lpstr>Gasto por Cliente (ou ticket médio)</vt:lpstr>
      <vt:lpstr>Gasto por Cliente (ou ticket médio)</vt:lpstr>
      <vt:lpstr>Itens Comprados</vt:lpstr>
      <vt:lpstr>Itens Comprados</vt:lpstr>
      <vt:lpstr>Frequência de Compras</vt:lpstr>
      <vt:lpstr>Faturamento</vt:lpstr>
      <vt:lpstr>Carteira de clientes</vt:lpstr>
      <vt:lpstr>Desempenho das vendas da marca gammaz em 2022 e 2023 Produtos da marca: GammaZ, Categoria: ToP e Cor: vermelho </vt:lpstr>
      <vt:lpstr>Desempenho dos sistemas de recomendação</vt:lpstr>
      <vt:lpstr>Desempenho dos sistemas de recomendação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Daniela Sena</dc:creator>
  <cp:lastModifiedBy>Daniela Sena</cp:lastModifiedBy>
  <cp:revision>2</cp:revision>
  <dcterms:created xsi:type="dcterms:W3CDTF">2024-03-03T01:58:45Z</dcterms:created>
  <dcterms:modified xsi:type="dcterms:W3CDTF">2024-03-04T13:36:26Z</dcterms:modified>
</cp:coreProperties>
</file>