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  <p:sldMasterId id="2147483701" r:id="rId2"/>
  </p:sldMasterIdLst>
  <p:notesMasterIdLst>
    <p:notesMasterId r:id="rId11"/>
  </p:notesMasterIdLst>
  <p:handoutMasterIdLst>
    <p:handoutMasterId r:id="rId12"/>
  </p:handoutMasterIdLst>
  <p:sldIdLst>
    <p:sldId id="292" r:id="rId3"/>
    <p:sldId id="312" r:id="rId4"/>
    <p:sldId id="313" r:id="rId5"/>
    <p:sldId id="304" r:id="rId6"/>
    <p:sldId id="307" r:id="rId7"/>
    <p:sldId id="309" r:id="rId8"/>
    <p:sldId id="308" r:id="rId9"/>
    <p:sldId id="3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5979F9-99B2-4F8A-B2CA-AA3C47257E27}">
          <p14:sldIdLst>
            <p14:sldId id="292"/>
            <p14:sldId id="312"/>
            <p14:sldId id="313"/>
            <p14:sldId id="304"/>
            <p14:sldId id="307"/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192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99FF"/>
    <a:srgbClr val="99FFCC"/>
    <a:srgbClr val="0099CC"/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62611" autoAdjust="0"/>
  </p:normalViewPr>
  <p:slideViewPr>
    <p:cSldViewPr snapToObjects="1">
      <p:cViewPr varScale="1">
        <p:scale>
          <a:sx n="92" d="100"/>
          <a:sy n="92" d="100"/>
        </p:scale>
        <p:origin x="90" y="666"/>
      </p:cViewPr>
      <p:guideLst>
        <p:guide orient="horz" pos="720"/>
        <p:guide orient="horz" pos="192"/>
        <p:guide orient="horz" pos="3888"/>
        <p:guide pos="3840"/>
        <p:guide pos="384"/>
        <p:guide pos="7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9753-D86A-7E46-B736-151B08FBBA06}" type="datetime1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6AA0-874E-1E43-B7A6-3A32CCFD9C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6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ED3BF-3CB7-5046-84A2-725EAA880A50}" type="datetime1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C6165-BF42-A041-98E4-81607A42664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7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276600"/>
            <a:ext cx="109728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810000"/>
            <a:ext cx="109728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205956"/>
            <a:ext cx="10972800" cy="598487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3813177"/>
            <a:ext cx="10972800" cy="45561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6597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058400" cy="609600"/>
          </a:xfrm>
        </p:spPr>
        <p:txBody>
          <a:bodyPr/>
          <a:lstStyle>
            <a:lvl1pPr>
              <a:defRPr b="1" u="none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2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410200"/>
            <a:ext cx="109728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143000"/>
            <a:ext cx="109728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5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839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0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608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3600" y="1143000"/>
            <a:ext cx="69088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839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839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143000"/>
            <a:ext cx="69088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21600" y="1143000"/>
            <a:ext cx="38608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8414743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97" y="1600647"/>
            <a:ext cx="10971609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00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09600" y="635635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rgbClr val="141313"/>
              </a:solidFill>
            </a:endParaRPr>
          </a:p>
          <a:p>
            <a:pPr algn="l"/>
            <a:r>
              <a:rPr lang="en-US" sz="900" dirty="0" smtClean="0">
                <a:solidFill>
                  <a:srgbClr val="141313"/>
                </a:solidFill>
              </a:rPr>
              <a:t>© 2017 Open Networking Foundation</a:t>
            </a:r>
          </a:p>
        </p:txBody>
      </p:sp>
      <p:pic>
        <p:nvPicPr>
          <p:cNvPr id="5" name="Picture 6" descr="ONF-horiz-large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6000" y="63521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9907" y="6352143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chemeClr val="bg1"/>
              </a:solidFill>
            </a:endParaRP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2017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4307" y="63840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Plenary Session Template v.01</a:t>
            </a:r>
            <a:endParaRPr lang="en-US" dirty="0"/>
          </a:p>
        </p:txBody>
      </p:sp>
      <p:pic>
        <p:nvPicPr>
          <p:cNvPr id="10" name="Picture 8" descr="ONF-symbol-large.gi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080" y="95932"/>
            <a:ext cx="1645920" cy="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opendaylight.org/pipermail/bugs/2016-October/030759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 of Ethernet forwarding constructs</a:t>
            </a:r>
            <a:br>
              <a:rPr lang="en-US" dirty="0" smtClean="0"/>
            </a:b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ONF Wireless </a:t>
            </a:r>
            <a:r>
              <a:rPr lang="en-US" dirty="0" err="1" smtClean="0"/>
              <a:t>PoC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10972800" cy="304800"/>
          </a:xfrm>
        </p:spPr>
        <p:txBody>
          <a:bodyPr/>
          <a:lstStyle/>
          <a:p>
            <a:r>
              <a:rPr lang="en-US" dirty="0" smtClean="0"/>
              <a:t>Martin Skorupski – </a:t>
            </a:r>
            <a:r>
              <a:rPr lang="en-US" dirty="0" smtClean="0"/>
              <a:t>2017-05-05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reroute use case it is necessary to create and delete LTPs its conditional packages and </a:t>
            </a:r>
            <a:r>
              <a:rPr lang="en-US" dirty="0" err="1" smtClean="0"/>
              <a:t>ForwardingConstuct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However, there is a problematic limitation in </a:t>
            </a:r>
            <a:r>
              <a:rPr lang="en-US" dirty="0" err="1" smtClean="0"/>
              <a:t>OpenDaylight</a:t>
            </a:r>
            <a:r>
              <a:rPr lang="en-US" dirty="0" smtClean="0"/>
              <a:t> Boron with regards to </a:t>
            </a:r>
            <a:r>
              <a:rPr lang="en-US" dirty="0" err="1" smtClean="0"/>
              <a:t>Netconf:edit-config</a:t>
            </a:r>
            <a:r>
              <a:rPr lang="en-US" dirty="0" smtClean="0"/>
              <a:t> and its operations.</a:t>
            </a:r>
          </a:p>
          <a:p>
            <a:r>
              <a:rPr lang="en-US" dirty="0" smtClean="0"/>
              <a:t>Only a “replace” operation is working. “create” and “merge” are not (fully) working.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(Still under investigation if this statement is still true)</a:t>
            </a:r>
          </a:p>
          <a:p>
            <a:r>
              <a:rPr lang="en-US" dirty="0" smtClean="0"/>
              <a:t>Please see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lists.opendaylight.org/pipermail/bugs/2016-October/030759.html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Highlevel</a:t>
            </a:r>
            <a:r>
              <a:rPr lang="en-US" dirty="0" smtClean="0"/>
              <a:t> concept to workaround the limitation:</a:t>
            </a:r>
          </a:p>
          <a:p>
            <a:pPr marL="457200" indent="-457200">
              <a:buAutoNum type="arabicPeriod"/>
            </a:pPr>
            <a:r>
              <a:rPr lang="en-US" dirty="0" smtClean="0"/>
              <a:t>A replace operation of the “network-element” should lead to object creation/deletion of LTPs, </a:t>
            </a:r>
            <a:r>
              <a:rPr lang="en-US" dirty="0" err="1" smtClean="0"/>
              <a:t>Pacs</a:t>
            </a:r>
            <a:r>
              <a:rPr lang="en-US" dirty="0" smtClean="0"/>
              <a:t> and </a:t>
            </a:r>
            <a:r>
              <a:rPr lang="en-US" dirty="0" err="1" smtClean="0"/>
              <a:t>ForwardingConsturcts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A naming convention for LTPs and FCs created by the controller will ensure, that the mediator can recover the information from the (limited) information of existing(!)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for </a:t>
            </a:r>
            <a:r>
              <a:rPr lang="en-US" dirty="0" err="1" smtClean="0"/>
              <a:t>uuids</a:t>
            </a:r>
            <a:r>
              <a:rPr lang="en-US" dirty="0" smtClean="0"/>
              <a:t> created by the controller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LTP</a:t>
            </a:r>
          </a:p>
          <a:p>
            <a:pPr lvl="1"/>
            <a:r>
              <a:rPr lang="en-US" dirty="0" smtClean="0"/>
              <a:t>A new created client LTP </a:t>
            </a:r>
            <a:r>
              <a:rPr lang="en-US" dirty="0" err="1" smtClean="0"/>
              <a:t>uuid</a:t>
            </a:r>
            <a:r>
              <a:rPr lang="en-US" dirty="0" smtClean="0"/>
              <a:t> must start with the </a:t>
            </a:r>
            <a:r>
              <a:rPr lang="en-US" dirty="0" err="1" smtClean="0"/>
              <a:t>uuid</a:t>
            </a:r>
            <a:r>
              <a:rPr lang="en-US" dirty="0" smtClean="0"/>
              <a:t> of the server LTP followed by a “-” by its layer-protocol-name and in case of a LTP(ETH) by its VLAN-id</a:t>
            </a:r>
          </a:p>
          <a:p>
            <a:pPr lvl="2"/>
            <a:r>
              <a:rPr lang="en-US" dirty="0" smtClean="0"/>
              <a:t>LTP(ETH):</a:t>
            </a:r>
            <a:r>
              <a:rPr lang="en-US" dirty="0" err="1" smtClean="0"/>
              <a:t>uuid</a:t>
            </a:r>
            <a:r>
              <a:rPr lang="en-US" dirty="0" smtClean="0"/>
              <a:t> ::= &lt;</a:t>
            </a:r>
            <a:r>
              <a:rPr lang="en-US" dirty="0" err="1" smtClean="0"/>
              <a:t>server-ltp:uuid</a:t>
            </a:r>
            <a:r>
              <a:rPr lang="en-US" dirty="0" smtClean="0"/>
              <a:t>&gt;-</a:t>
            </a:r>
            <a:r>
              <a:rPr lang="en-US" dirty="0" smtClean="0">
                <a:solidFill>
                  <a:schemeClr val="accent5"/>
                </a:solidFill>
              </a:rPr>
              <a:t>&lt;layer-protocol-name=‘ETH’&gt;</a:t>
            </a:r>
            <a:r>
              <a:rPr lang="en-US" dirty="0" smtClean="0"/>
              <a:t>-&lt;</a:t>
            </a:r>
            <a:r>
              <a:rPr lang="en-US" dirty="0" err="1" smtClean="0"/>
              <a:t>vlan</a:t>
            </a:r>
            <a:r>
              <a:rPr lang="en-US" dirty="0" smtClean="0"/>
              <a:t>-id&gt;</a:t>
            </a:r>
          </a:p>
          <a:p>
            <a:pPr lvl="2"/>
            <a:r>
              <a:rPr lang="en-US" dirty="0" smtClean="0"/>
              <a:t>Example: “LTP-ETY-1.2.3-</a:t>
            </a:r>
            <a:r>
              <a:rPr lang="en-US" dirty="0" smtClean="0">
                <a:solidFill>
                  <a:schemeClr val="accent5"/>
                </a:solidFill>
              </a:rPr>
              <a:t>ETH</a:t>
            </a:r>
            <a:r>
              <a:rPr lang="en-US" dirty="0" smtClean="0"/>
              <a:t>-23”</a:t>
            </a:r>
          </a:p>
          <a:p>
            <a:pPr lvl="2"/>
            <a:endParaRPr lang="en-US" dirty="0"/>
          </a:p>
          <a:p>
            <a:r>
              <a:rPr lang="en-US" dirty="0" smtClean="0"/>
              <a:t>FC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ForwardingConstuct</a:t>
            </a:r>
            <a:r>
              <a:rPr lang="en-US" dirty="0" smtClean="0"/>
              <a:t> created by the controller must start with the prefix “FC-” followed by the referenced </a:t>
            </a:r>
            <a:r>
              <a:rPr lang="en-US" dirty="0" err="1" smtClean="0"/>
              <a:t>LTP:uuids</a:t>
            </a:r>
            <a:r>
              <a:rPr lang="en-US" dirty="0" smtClean="0"/>
              <a:t>, which are separated by “-”.</a:t>
            </a:r>
          </a:p>
          <a:p>
            <a:pPr lvl="2"/>
            <a:r>
              <a:rPr lang="en-US" dirty="0" err="1" smtClean="0"/>
              <a:t>FC:uuid</a:t>
            </a:r>
            <a:r>
              <a:rPr lang="en-US" dirty="0" smtClean="0"/>
              <a:t> ::= “FC-”-</a:t>
            </a:r>
            <a:r>
              <a:rPr lang="en-US" dirty="0" smtClean="0">
                <a:solidFill>
                  <a:schemeClr val="accent5"/>
                </a:solidFill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</a:rPr>
              <a:t>LTP:uuid</a:t>
            </a:r>
            <a:r>
              <a:rPr lang="en-US" dirty="0" smtClean="0">
                <a:solidFill>
                  <a:schemeClr val="accent5"/>
                </a:solidFill>
              </a:rPr>
              <a:t>(0)&gt;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/>
                </a:solidFill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</a:rPr>
              <a:t>LTP:uuid</a:t>
            </a:r>
            <a:r>
              <a:rPr lang="en-US" dirty="0" smtClean="0">
                <a:solidFill>
                  <a:schemeClr val="accent5"/>
                </a:solidFill>
              </a:rPr>
              <a:t>(1)&gt;</a:t>
            </a:r>
            <a:r>
              <a:rPr lang="en-US" dirty="0" smtClean="0"/>
              <a:t>…”</a:t>
            </a:r>
          </a:p>
          <a:p>
            <a:pPr lvl="2"/>
            <a:r>
              <a:rPr lang="en-US" dirty="0"/>
              <a:t>Example: </a:t>
            </a:r>
            <a:r>
              <a:rPr lang="en-US" dirty="0" smtClean="0"/>
              <a:t>“FC-</a:t>
            </a:r>
            <a:r>
              <a:rPr lang="en-US" dirty="0" smtClean="0">
                <a:solidFill>
                  <a:schemeClr val="accent5"/>
                </a:solidFill>
              </a:rPr>
              <a:t>LTP-ETY-1.2.3-ETH-23</a:t>
            </a:r>
            <a:r>
              <a:rPr lang="en-US" dirty="0" smtClean="0"/>
              <a:t>-</a:t>
            </a:r>
            <a:r>
              <a:rPr lang="en-US" dirty="0">
                <a:solidFill>
                  <a:schemeClr val="accent5"/>
                </a:solidFill>
              </a:rPr>
              <a:t>LTP-ETY-1.2.3-ETH-23</a:t>
            </a:r>
            <a:r>
              <a:rPr lang="en-US" dirty="0" smtClean="0"/>
              <a:t>”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626389" y="1143000"/>
            <a:ext cx="6688811" cy="320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NetworkElement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Reroute use case: Start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36"/>
          <p:cNvSpPr/>
          <p:nvPr/>
        </p:nvSpPr>
        <p:spPr>
          <a:xfrm>
            <a:off x="1066800" y="1211870"/>
            <a:ext cx="5877712" cy="305533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t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ForwardingDomain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ethernet-swich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ETY, ETC, ETC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69932" y="1920248"/>
            <a:ext cx="932712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LTP-ETY-1.1.1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69932" y="3028890"/>
            <a:ext cx="93271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LTP-ETY-1.1.2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324600" y="1933971"/>
            <a:ext cx="88095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LTP-ETY-1.2.3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324600" y="3028890"/>
            <a:ext cx="880951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LTP(ETC)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LTP-ETC 1.3.1</a:t>
            </a:r>
          </a:p>
          <a:p>
            <a:pPr algn="ctr"/>
            <a:endParaRPr 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391399" y="1161395"/>
            <a:ext cx="47410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network-element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Ethernet-66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ethernet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-switch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ETY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ETC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ETH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LTP-ETY-1.1.1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LTP-ETY-1.1.2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LTP-ETY-1.2.3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LTP-ETC-1.3.1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LTP-ETY-1.1.1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physical-port-reference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shelf:001-slot:001-EthernetCard-port:001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physical-port-reference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LTP-ETY-1.1.1-LP-1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ETY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layer-protocol-name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-direction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bidirectional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-direction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termination-state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terminated-bidirectional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termination-state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.../&gt;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smtClean="0">
                <a:solidFill>
                  <a:srgbClr val="80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network-element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</p:txBody>
      </p:sp>
      <p:cxnSp>
        <p:nvCxnSpPr>
          <p:cNvPr id="28" name="Gerader Verbinder 27"/>
          <p:cNvCxnSpPr/>
          <p:nvPr/>
        </p:nvCxnSpPr>
        <p:spPr>
          <a:xfrm>
            <a:off x="7086600" y="2286000"/>
            <a:ext cx="525468" cy="356631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flipV="1">
            <a:off x="7123510" y="2866369"/>
            <a:ext cx="488558" cy="257832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/>
          <p:cNvGrpSpPr/>
          <p:nvPr/>
        </p:nvGrpSpPr>
        <p:grpSpPr>
          <a:xfrm>
            <a:off x="1524000" y="1338856"/>
            <a:ext cx="6291487" cy="2091227"/>
            <a:chOff x="1524000" y="1338856"/>
            <a:chExt cx="6291487" cy="2091227"/>
          </a:xfrm>
        </p:grpSpPr>
        <p:cxnSp>
          <p:nvCxnSpPr>
            <p:cNvPr id="120" name="Gerader Verbinder 119"/>
            <p:cNvCxnSpPr/>
            <p:nvPr/>
          </p:nvCxnSpPr>
          <p:spPr>
            <a:xfrm>
              <a:off x="1524000" y="2039005"/>
              <a:ext cx="6088068" cy="313674"/>
            </a:xfrm>
            <a:prstGeom prst="line">
              <a:avLst/>
            </a:prstGeom>
            <a:ln w="6350"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/>
            <p:cNvCxnSpPr/>
            <p:nvPr/>
          </p:nvCxnSpPr>
          <p:spPr>
            <a:xfrm>
              <a:off x="1524000" y="2072618"/>
              <a:ext cx="6291487" cy="1357465"/>
            </a:xfrm>
            <a:prstGeom prst="line">
              <a:avLst/>
            </a:prstGeom>
            <a:ln w="6350"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/>
            <p:cNvCxnSpPr/>
            <p:nvPr/>
          </p:nvCxnSpPr>
          <p:spPr>
            <a:xfrm flipV="1">
              <a:off x="1524000" y="2505079"/>
              <a:ext cx="6240468" cy="619122"/>
            </a:xfrm>
            <a:prstGeom prst="line">
              <a:avLst/>
            </a:prstGeom>
            <a:ln w="6350"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/>
            <p:cNvCxnSpPr/>
            <p:nvPr/>
          </p:nvCxnSpPr>
          <p:spPr>
            <a:xfrm>
              <a:off x="6752021" y="1338856"/>
              <a:ext cx="706722" cy="0"/>
            </a:xfrm>
            <a:prstGeom prst="line">
              <a:avLst/>
            </a:prstGeom>
            <a:ln w="6350"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/>
            <p:nvPr/>
          </p:nvCxnSpPr>
          <p:spPr>
            <a:xfrm flipV="1">
              <a:off x="4800600" y="1628089"/>
              <a:ext cx="2658143" cy="200711"/>
            </a:xfrm>
            <a:prstGeom prst="line">
              <a:avLst/>
            </a:prstGeom>
            <a:ln w="6350"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Geschweifte Klammer rechts 64"/>
          <p:cNvSpPr/>
          <p:nvPr/>
        </p:nvSpPr>
        <p:spPr>
          <a:xfrm>
            <a:off x="9753483" y="1628089"/>
            <a:ext cx="381117" cy="12382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feld 65"/>
          <p:cNvSpPr txBox="1"/>
          <p:nvPr/>
        </p:nvSpPr>
        <p:spPr>
          <a:xfrm>
            <a:off x="10160000" y="1998736"/>
            <a:ext cx="1667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Static, as long as not </a:t>
            </a:r>
            <a:r>
              <a:rPr lang="en-US" sz="1000" dirty="0" err="1" smtClean="0"/>
              <a:t>EthernetContainer</a:t>
            </a:r>
            <a:r>
              <a:rPr lang="en-US" sz="1000" dirty="0" smtClean="0"/>
              <a:t> is created/deleted or hardware with </a:t>
            </a:r>
            <a:r>
              <a:rPr lang="en-US" sz="1000" dirty="0" err="1" smtClean="0"/>
              <a:t>EthernetPorts</a:t>
            </a:r>
            <a:r>
              <a:rPr lang="en-US" sz="1000" dirty="0" smtClean="0"/>
              <a:t> is plugged/removed.</a:t>
            </a:r>
            <a:endParaRPr lang="en-US" sz="1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558020" y="4517614"/>
            <a:ext cx="675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with 3 physical Ethernet ports (ETY) and 1 </a:t>
            </a:r>
            <a:r>
              <a:rPr lang="en-US" sz="1000" dirty="0" err="1" smtClean="0"/>
              <a:t>EthernetContainer</a:t>
            </a:r>
            <a:r>
              <a:rPr lang="en-US" sz="1000" dirty="0" smtClean="0"/>
              <a:t> (ETC)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60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626389" y="1143000"/>
            <a:ext cx="6688811" cy="320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NetworkElement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Reroute use case</a:t>
            </a:r>
            <a:r>
              <a:rPr lang="en-US" dirty="0"/>
              <a:t>: FC Creation “in one shot”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val 536"/>
          <p:cNvSpPr/>
          <p:nvPr/>
        </p:nvSpPr>
        <p:spPr>
          <a:xfrm>
            <a:off x="1066800" y="1211870"/>
            <a:ext cx="5877712" cy="305533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t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ForwardingDomain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ethernet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-switch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ETY, ETC, ETC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69932" y="1920248"/>
            <a:ext cx="932712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LTP-ETY-1.1.1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69932" y="3028890"/>
            <a:ext cx="93271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LTP-ETY-1.1.2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324600" y="1933971"/>
            <a:ext cx="88095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LTP-ETY-1.2.3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324600" y="3028890"/>
            <a:ext cx="880951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LTP(ETC)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LTP-ETC 1.3.1</a:t>
            </a:r>
          </a:p>
          <a:p>
            <a:pPr algn="ctr"/>
            <a:endParaRPr 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558020" y="4517614"/>
            <a:ext cx="675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with 3 physical Ethernet ports (ETY) and 1 </a:t>
            </a:r>
            <a:r>
              <a:rPr lang="en-US" sz="1000" dirty="0" err="1" smtClean="0"/>
              <a:t>EthernetContainer</a:t>
            </a:r>
            <a:r>
              <a:rPr lang="en-US" sz="1000" dirty="0" smtClean="0"/>
              <a:t> (ETC)</a:t>
            </a:r>
            <a:endParaRPr lang="en-US" sz="1000" dirty="0"/>
          </a:p>
        </p:txBody>
      </p:sp>
      <p:sp>
        <p:nvSpPr>
          <p:cNvPr id="24" name="Rectangle 529"/>
          <p:cNvSpPr/>
          <p:nvPr/>
        </p:nvSpPr>
        <p:spPr>
          <a:xfrm>
            <a:off x="2994937" y="2590800"/>
            <a:ext cx="2064539" cy="294753"/>
          </a:xfrm>
          <a:prstGeom prst="rect">
            <a:avLst/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ForwardingConstruct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val 530"/>
          <p:cNvSpPr/>
          <p:nvPr/>
        </p:nvSpPr>
        <p:spPr>
          <a:xfrm flipH="1">
            <a:off x="3071137" y="2657785"/>
            <a:ext cx="144016" cy="144016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/>
          </a:p>
        </p:txBody>
      </p:sp>
      <p:sp>
        <p:nvSpPr>
          <p:cNvPr id="27" name="Oval 531"/>
          <p:cNvSpPr/>
          <p:nvPr/>
        </p:nvSpPr>
        <p:spPr>
          <a:xfrm flipH="1">
            <a:off x="4832121" y="2666169"/>
            <a:ext cx="144016" cy="144016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535"/>
          <p:cNvCxnSpPr>
            <a:endCxn id="31" idx="0"/>
          </p:cNvCxnSpPr>
          <p:nvPr/>
        </p:nvCxnSpPr>
        <p:spPr>
          <a:xfrm>
            <a:off x="4976137" y="2738177"/>
            <a:ext cx="569336" cy="29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33"/>
          <p:cNvCxnSpPr>
            <a:endCxn id="36" idx="2"/>
          </p:cNvCxnSpPr>
          <p:nvPr/>
        </p:nvCxnSpPr>
        <p:spPr>
          <a:xfrm flipH="1" flipV="1">
            <a:off x="2485193" y="2381913"/>
            <a:ext cx="585945" cy="34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903042" y="3028890"/>
            <a:ext cx="1284862" cy="461665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LTP(ETH)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LTP-ETC-1.3.1-ETH-23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VLAN:23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Gerader Verbinder 7"/>
          <p:cNvCxnSpPr>
            <a:stCxn id="25" idx="3"/>
            <a:endCxn id="36" idx="1"/>
          </p:cNvCxnSpPr>
          <p:nvPr/>
        </p:nvCxnSpPr>
        <p:spPr>
          <a:xfrm>
            <a:off x="1702644" y="2151081"/>
            <a:ext cx="143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31" idx="3"/>
            <a:endCxn id="116" idx="1"/>
          </p:cNvCxnSpPr>
          <p:nvPr/>
        </p:nvCxnSpPr>
        <p:spPr>
          <a:xfrm>
            <a:off x="6187904" y="3259723"/>
            <a:ext cx="1366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846186" y="1920248"/>
            <a:ext cx="1278014" cy="461665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LTP(ETH)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LTP-ETY-1.1.1-ETH-23</a:t>
            </a:r>
            <a:b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VLAN:23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381240" y="579854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peration: replace!!!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391399" y="1161395"/>
            <a:ext cx="47410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network-element&gt;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&gt;Ethernet-66&lt;/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ethernet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-switch&lt;/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layer-protocol-name&gt;ETY&lt;/layer-protocol-name&gt;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layer-protocol-name&gt;ETC&lt;/layer-protocol-name&gt;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layer-protocol-name&gt;ETH&lt;/layer-protocol-name&gt;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&gt;LTP-ETY-1.1.2&lt;/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&gt;LTP-ETY-1.2.3&lt;/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&gt;LTP-ETC-1.3.1&lt;/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endParaRPr lang="en-US" sz="1000" dirty="0" smtClean="0"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&lt;fc&gt;FC-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LTP-ETY-1.1.1-ETH-23- LTP-ETC-1.3.1-ETH-23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&lt;/fc&gt;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&lt;client-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&lt;/client-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physical-port-reference&gt;shelf:001-slot:001-EthernetCard-port:001&lt;/physical-port-reference&gt;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&lt;/</a:t>
            </a:r>
            <a:r>
              <a:rPr lang="en-US" sz="1000" dirty="0" err="1" smtClean="0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&lt;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&lt;server-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&lt;/server-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&lt;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-LP-1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&lt;layer-protocol-name&gt;ETY&lt;/layer-protocol-name&gt;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.../&gt;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// containing the extensions with “pointer” to “Ethernet-</a:t>
            </a:r>
            <a:r>
              <a:rPr lang="en-US" sz="1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pac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”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.</a:t>
            </a:r>
            <a:endParaRPr lang="en-US" sz="1000" dirty="0">
              <a:solidFill>
                <a:srgbClr val="FF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&lt;/network-element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769932" y="2885553"/>
            <a:ext cx="6850068" cy="2143647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26389" y="5088652"/>
            <a:ext cx="668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Trigger for the Mediator to create a &lt;forwarding-construct&gt; object and to send a </a:t>
            </a:r>
            <a:r>
              <a:rPr lang="en-US" sz="1200" dirty="0" err="1" smtClean="0">
                <a:solidFill>
                  <a:srgbClr val="FF0000"/>
                </a:solidFill>
              </a:rPr>
              <a:t>ObjectCreationNotification</a:t>
            </a:r>
            <a:r>
              <a:rPr lang="en-US" sz="1200" dirty="0" smtClean="0">
                <a:solidFill>
                  <a:srgbClr val="FF0000"/>
                </a:solidFill>
              </a:rPr>
              <a:t> to the controller(s).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1524000" y="4753048"/>
            <a:ext cx="6019800" cy="893082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626389" y="5634335"/>
            <a:ext cx="668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Trigger for the Mediator to create a &lt;</a:t>
            </a:r>
            <a:r>
              <a:rPr lang="en-US" sz="1200" dirty="0" err="1" smtClean="0">
                <a:solidFill>
                  <a:srgbClr val="FF0000"/>
                </a:solidFill>
              </a:rPr>
              <a:t>ethernet-pac</a:t>
            </a:r>
            <a:r>
              <a:rPr lang="en-US" sz="1200" dirty="0" smtClean="0">
                <a:solidFill>
                  <a:srgbClr val="FF0000"/>
                </a:solidFill>
              </a:rPr>
              <a:t>&gt; object and to send a </a:t>
            </a:r>
            <a:r>
              <a:rPr lang="en-US" sz="1200" dirty="0" err="1" smtClean="0">
                <a:solidFill>
                  <a:srgbClr val="FF0000"/>
                </a:solidFill>
              </a:rPr>
              <a:t>ObjectCreationNotification</a:t>
            </a:r>
            <a:r>
              <a:rPr lang="en-US" sz="1200" dirty="0" smtClean="0">
                <a:solidFill>
                  <a:srgbClr val="FF0000"/>
                </a:solidFill>
              </a:rPr>
              <a:t> to the controller(s).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a re-route first the existing Forwarding construct and its LTP(ETH) must be deleted.</a:t>
            </a:r>
          </a:p>
          <a:p>
            <a:r>
              <a:rPr lang="en-US" dirty="0" smtClean="0"/>
              <a:t>After the deletion a new Forwarding construct must be created with the same VLAN-ID.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7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626389" y="1143000"/>
            <a:ext cx="6688811" cy="320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NetworkElement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Reroute use case</a:t>
            </a:r>
            <a:r>
              <a:rPr lang="en-US" dirty="0"/>
              <a:t>: FC </a:t>
            </a:r>
            <a:r>
              <a:rPr lang="en-US" dirty="0" smtClean="0"/>
              <a:t>Deletion “in </a:t>
            </a:r>
            <a:r>
              <a:rPr lang="en-US" dirty="0"/>
              <a:t>one shot”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36"/>
          <p:cNvSpPr/>
          <p:nvPr/>
        </p:nvSpPr>
        <p:spPr>
          <a:xfrm>
            <a:off x="1066800" y="1211870"/>
            <a:ext cx="5877712" cy="305533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t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ForwardingDomain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ethernet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-switch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ETY, ETC, ETC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69932" y="1920248"/>
            <a:ext cx="932712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LTP-ETY-1.1.1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69932" y="3028890"/>
            <a:ext cx="93271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LTP-ETY-1.1.2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324600" y="1933971"/>
            <a:ext cx="88095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LTP-ETY-1.2.3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324600" y="3028890"/>
            <a:ext cx="880951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LTP(ETC)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LTP-ETC 1.3.1</a:t>
            </a:r>
          </a:p>
          <a:p>
            <a:pPr algn="ctr"/>
            <a:endParaRPr 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558020" y="4517614"/>
            <a:ext cx="675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with 3 physical Ethernet ports (ETY) and 1 </a:t>
            </a:r>
            <a:r>
              <a:rPr lang="en-US" sz="1000" dirty="0" err="1" smtClean="0"/>
              <a:t>EthernetContainer</a:t>
            </a:r>
            <a:r>
              <a:rPr lang="en-US" sz="1000" dirty="0" smtClean="0"/>
              <a:t> (ETC)</a:t>
            </a:r>
            <a:endParaRPr lang="en-US" sz="1000" dirty="0"/>
          </a:p>
        </p:txBody>
      </p:sp>
      <p:sp>
        <p:nvSpPr>
          <p:cNvPr id="24" name="Rectangle 529"/>
          <p:cNvSpPr/>
          <p:nvPr/>
        </p:nvSpPr>
        <p:spPr>
          <a:xfrm>
            <a:off x="2994937" y="2590800"/>
            <a:ext cx="2064539" cy="294753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ForwardingConstruct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Oval 530"/>
          <p:cNvSpPr/>
          <p:nvPr/>
        </p:nvSpPr>
        <p:spPr>
          <a:xfrm flipH="1">
            <a:off x="3071137" y="2657785"/>
            <a:ext cx="144016" cy="144016"/>
          </a:xfrm>
          <a:prstGeom prst="ellipse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/>
          </a:p>
        </p:txBody>
      </p:sp>
      <p:sp>
        <p:nvSpPr>
          <p:cNvPr id="27" name="Oval 531"/>
          <p:cNvSpPr/>
          <p:nvPr/>
        </p:nvSpPr>
        <p:spPr>
          <a:xfrm flipH="1">
            <a:off x="4832121" y="2666169"/>
            <a:ext cx="144016" cy="144016"/>
          </a:xfrm>
          <a:prstGeom prst="ellipse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535"/>
          <p:cNvCxnSpPr>
            <a:endCxn id="31" idx="0"/>
          </p:cNvCxnSpPr>
          <p:nvPr/>
        </p:nvCxnSpPr>
        <p:spPr>
          <a:xfrm>
            <a:off x="4976137" y="2738177"/>
            <a:ext cx="569336" cy="29071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33"/>
          <p:cNvCxnSpPr>
            <a:endCxn id="36" idx="2"/>
          </p:cNvCxnSpPr>
          <p:nvPr/>
        </p:nvCxnSpPr>
        <p:spPr>
          <a:xfrm flipH="1" flipV="1">
            <a:off x="2466109" y="2381913"/>
            <a:ext cx="605030" cy="3478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903042" y="3028890"/>
            <a:ext cx="1284862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LTP(ETH)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LTP-ETC-1.3.1-ETH-23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VLAN:23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Gerader Verbinder 7"/>
          <p:cNvCxnSpPr>
            <a:stCxn id="25" idx="3"/>
            <a:endCxn id="36" idx="1"/>
          </p:cNvCxnSpPr>
          <p:nvPr/>
        </p:nvCxnSpPr>
        <p:spPr>
          <a:xfrm>
            <a:off x="1702644" y="2151081"/>
            <a:ext cx="1053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31" idx="3"/>
            <a:endCxn id="116" idx="1"/>
          </p:cNvCxnSpPr>
          <p:nvPr/>
        </p:nvCxnSpPr>
        <p:spPr>
          <a:xfrm>
            <a:off x="6187904" y="3259723"/>
            <a:ext cx="1366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808018" y="1920248"/>
            <a:ext cx="1316182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LTP(ETH)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LTP-ETY-1.1.1-ETH-23</a:t>
            </a:r>
            <a:b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VLAN:23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381240" y="579854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peration: replace!!!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391399" y="1161395"/>
            <a:ext cx="47410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network-element&gt;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&gt;Ethernet-66&lt;/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ethernet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-switch&lt;/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layer-protocol-name&gt;ETY&lt;/layer-protocol-name&gt;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layer-protocol-name&gt;ETC&lt;/layer-protocol-name&gt;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layer-protocol-name&gt;ETH&lt;/layer-protocol-name&gt;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&gt;LTP-ETY-1.1.2&lt;/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&gt;LTP-ETY-1.2.3&lt;/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&gt;LTP-ETC-1.3.1&lt;/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endParaRPr lang="en-US" sz="1000" dirty="0" smtClean="0"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&lt;fc&gt;FC-</a:t>
            </a:r>
            <a:r>
              <a:rPr lang="en-US" sz="1000" strike="dblStrike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LTP-ETY-1.1.1-ETH-23- LTP-ETC-1.3.1-ETH-23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&lt;/fc&gt;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&lt;client-</a:t>
            </a:r>
            <a:r>
              <a:rPr lang="en-US" sz="1000" strike="dbl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strike="dblStrike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&lt;/client-</a:t>
            </a:r>
            <a:r>
              <a:rPr lang="en-US" sz="1000" strike="dbl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physical-port-reference&gt;shelf:001-slot:001-EthernetCard-port:001&lt;/physical-port-reference&gt;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&lt;/</a:t>
            </a:r>
            <a:r>
              <a:rPr lang="en-US" sz="1000" dirty="0" err="1" smtClean="0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strike="dblStrike" dirty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&lt;server-</a:t>
            </a:r>
            <a:r>
              <a:rPr lang="en-US" sz="1000" strike="dbl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strike="dblStrike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&lt;/server-</a:t>
            </a:r>
            <a:r>
              <a:rPr lang="en-US" sz="1000" strike="dbl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&lt;</a:t>
            </a:r>
            <a:r>
              <a:rPr lang="en-US" sz="1000" strike="dblStrik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strike="dblStrike" dirty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-LP-1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&lt;layer-protocol-name&gt;ETY&lt;/layer-protocol-name&gt;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&lt;/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</a:t>
            </a:r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.../&gt; </a:t>
            </a:r>
            <a:r>
              <a:rPr lang="en-US" sz="1000" strike="dblStrike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// containing the extensions with “pointer” to “Ethernet-</a:t>
            </a:r>
            <a:r>
              <a:rPr lang="en-US" sz="1000" strike="dblStrike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pac</a:t>
            </a:r>
            <a:r>
              <a:rPr lang="en-US" sz="1000" strike="dblStrike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”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.</a:t>
            </a:r>
            <a:endParaRPr lang="en-US" sz="1000" strike="dblStrike" dirty="0">
              <a:solidFill>
                <a:srgbClr val="FF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strike="dblStrike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&lt;/</a:t>
            </a:r>
            <a:r>
              <a:rPr lang="en-US" sz="1000" strike="dblStrike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strike="dblStrike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&lt;/network-element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769932" y="2885553"/>
            <a:ext cx="6850068" cy="2143647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26389" y="5088652"/>
            <a:ext cx="668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Trigger for the Mediator to </a:t>
            </a:r>
            <a:r>
              <a:rPr lang="en-US" sz="1200" dirty="0" smtClean="0">
                <a:solidFill>
                  <a:srgbClr val="FF0000"/>
                </a:solidFill>
              </a:rPr>
              <a:t>delete the </a:t>
            </a:r>
            <a:r>
              <a:rPr lang="en-US" sz="1200" dirty="0" smtClean="0"/>
              <a:t>&lt;forwarding-construct&gt; object and to send a </a:t>
            </a:r>
            <a:r>
              <a:rPr lang="en-US" sz="1200" dirty="0" err="1" smtClean="0"/>
              <a:t>Object</a:t>
            </a:r>
            <a:r>
              <a:rPr lang="en-US" sz="1200" dirty="0" err="1" smtClean="0">
                <a:solidFill>
                  <a:srgbClr val="FF0000"/>
                </a:solidFill>
              </a:rPr>
              <a:t>Deletion</a:t>
            </a:r>
            <a:r>
              <a:rPr lang="en-US" sz="1200" dirty="0" err="1" smtClean="0"/>
              <a:t>Notification</a:t>
            </a:r>
            <a:r>
              <a:rPr lang="en-US" sz="1200" dirty="0" smtClean="0"/>
              <a:t> to the controller(s).</a:t>
            </a:r>
            <a:endParaRPr lang="en-US" sz="1200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1524000" y="4753048"/>
            <a:ext cx="6019800" cy="893082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626389" y="5634335"/>
            <a:ext cx="668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Trigger for the Mediator to </a:t>
            </a:r>
            <a:r>
              <a:rPr lang="en-US" sz="1200" dirty="0" smtClean="0">
                <a:solidFill>
                  <a:srgbClr val="FF0000"/>
                </a:solidFill>
              </a:rPr>
              <a:t>delete the </a:t>
            </a:r>
            <a:r>
              <a:rPr lang="en-US" sz="1200" dirty="0" smtClean="0"/>
              <a:t>&lt;</a:t>
            </a:r>
            <a:r>
              <a:rPr lang="en-US" sz="1200" dirty="0" err="1" smtClean="0"/>
              <a:t>ethernet-pac</a:t>
            </a:r>
            <a:r>
              <a:rPr lang="en-US" sz="1200" dirty="0" smtClean="0"/>
              <a:t>&gt; object and to send a </a:t>
            </a:r>
            <a:r>
              <a:rPr lang="en-US" sz="1200" dirty="0" err="1" smtClean="0"/>
              <a:t>Object</a:t>
            </a:r>
            <a:r>
              <a:rPr lang="en-US" sz="1200" dirty="0" err="1" smtClean="0">
                <a:solidFill>
                  <a:srgbClr val="FF0000"/>
                </a:solidFill>
              </a:rPr>
              <a:t>Deletion</a:t>
            </a:r>
            <a:r>
              <a:rPr lang="en-US" sz="1200" dirty="0" err="1" smtClean="0"/>
              <a:t>Notification</a:t>
            </a:r>
            <a:r>
              <a:rPr lang="en-US" sz="1200" dirty="0" smtClean="0"/>
              <a:t> to the controller(s).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82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626389" y="1143000"/>
            <a:ext cx="6688811" cy="320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NetworkElement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Reroute use case</a:t>
            </a:r>
            <a:r>
              <a:rPr lang="en-US" dirty="0"/>
              <a:t>: FC Creation “in one shot”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36"/>
          <p:cNvSpPr/>
          <p:nvPr/>
        </p:nvSpPr>
        <p:spPr>
          <a:xfrm>
            <a:off x="1066800" y="1211870"/>
            <a:ext cx="5877712" cy="305533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t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ForwardingDomain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ethernet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-switch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ETY, ETC, ETC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69932" y="1920248"/>
            <a:ext cx="932712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LTP-ETY-1.1.1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69932" y="3028890"/>
            <a:ext cx="93271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LTP-ETY-1.1.2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324600" y="1933971"/>
            <a:ext cx="880951" cy="461665"/>
          </a:xfrm>
          <a:prstGeom prst="rect">
            <a:avLst/>
          </a:prstGeom>
          <a:solidFill>
            <a:srgbClr val="CC99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LTP(ETY)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LTP-ETY-1.2.3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324600" y="3028890"/>
            <a:ext cx="880951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LTP(ETC)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LTP-ETC 1.3.1</a:t>
            </a:r>
          </a:p>
          <a:p>
            <a:pPr algn="ctr"/>
            <a:endParaRPr 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558020" y="4517614"/>
            <a:ext cx="675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with 3 physical Ethernet ports (ETY) and 1 </a:t>
            </a:r>
            <a:r>
              <a:rPr lang="en-US" sz="1000" dirty="0" err="1" smtClean="0"/>
              <a:t>EthernetContainer</a:t>
            </a:r>
            <a:r>
              <a:rPr lang="en-US" sz="1000" dirty="0" smtClean="0"/>
              <a:t> (ETC)</a:t>
            </a:r>
            <a:endParaRPr lang="en-US" sz="1000" dirty="0"/>
          </a:p>
        </p:txBody>
      </p:sp>
      <p:sp>
        <p:nvSpPr>
          <p:cNvPr id="24" name="Rectangle 529"/>
          <p:cNvSpPr/>
          <p:nvPr/>
        </p:nvSpPr>
        <p:spPr>
          <a:xfrm>
            <a:off x="2994937" y="2590800"/>
            <a:ext cx="2064539" cy="294753"/>
          </a:xfrm>
          <a:prstGeom prst="rect">
            <a:avLst/>
          </a:prstGeom>
          <a:solidFill>
            <a:srgbClr val="FFFF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ForwardingConstruct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val 530"/>
          <p:cNvSpPr/>
          <p:nvPr/>
        </p:nvSpPr>
        <p:spPr>
          <a:xfrm flipH="1">
            <a:off x="3071137" y="2657785"/>
            <a:ext cx="144016" cy="144016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/>
          </a:p>
        </p:txBody>
      </p:sp>
      <p:sp>
        <p:nvSpPr>
          <p:cNvPr id="27" name="Oval 531"/>
          <p:cNvSpPr/>
          <p:nvPr/>
        </p:nvSpPr>
        <p:spPr>
          <a:xfrm flipH="1">
            <a:off x="4832121" y="2666169"/>
            <a:ext cx="144016" cy="144016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3" tIns="45675" rIns="91353" bIns="45675"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535"/>
          <p:cNvCxnSpPr>
            <a:stCxn id="27" idx="1"/>
            <a:endCxn id="31" idx="2"/>
          </p:cNvCxnSpPr>
          <p:nvPr/>
        </p:nvCxnSpPr>
        <p:spPr>
          <a:xfrm flipV="1">
            <a:off x="4955046" y="2383175"/>
            <a:ext cx="578689" cy="304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33"/>
          <p:cNvCxnSpPr>
            <a:endCxn id="36" idx="2"/>
          </p:cNvCxnSpPr>
          <p:nvPr/>
        </p:nvCxnSpPr>
        <p:spPr>
          <a:xfrm flipH="1" flipV="1">
            <a:off x="2485193" y="2381913"/>
            <a:ext cx="585945" cy="34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891304" y="1921510"/>
            <a:ext cx="1284862" cy="461665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LTP(ETH)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LTP-ETY-1.2.3-ETH-23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VLAN:23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Gerader Verbinder 7"/>
          <p:cNvCxnSpPr>
            <a:stCxn id="25" idx="3"/>
            <a:endCxn id="36" idx="1"/>
          </p:cNvCxnSpPr>
          <p:nvPr/>
        </p:nvCxnSpPr>
        <p:spPr>
          <a:xfrm>
            <a:off x="1702644" y="2151081"/>
            <a:ext cx="143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31" idx="3"/>
            <a:endCxn id="115" idx="1"/>
          </p:cNvCxnSpPr>
          <p:nvPr/>
        </p:nvCxnSpPr>
        <p:spPr>
          <a:xfrm>
            <a:off x="6176166" y="2152343"/>
            <a:ext cx="148434" cy="12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846186" y="1920248"/>
            <a:ext cx="1278014" cy="461665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LTP(ETH)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LTP-ETY-1.1.1-ETH-23</a:t>
            </a:r>
            <a:b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VLAN:23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381240" y="579854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peration: replace!!!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391399" y="1161395"/>
            <a:ext cx="47410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network-element&gt;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&gt;Ethernet-66&lt;/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ethernet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-switch&lt;/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layer-protocol-name&gt;ETY&lt;/layer-protocol-name&gt;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layer-protocol-name&gt;ETC&lt;/layer-protocol-name&gt;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layer-protocol-name&gt;ETH&lt;/layer-protocol-name&gt;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&gt;LTP-ETY-1.1.2&lt;/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&gt;LTP-ETY-1.2.3&lt;/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&gt;LTP-ETC-1.3.1&lt;/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endParaRPr lang="en-US" sz="1000" dirty="0" smtClean="0"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&lt;fc&gt;FC-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LTP-ETY-1.1.1-ETH-23- LTP-ETC-1.2.3-ETH-23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&lt;/fc&gt;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fd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&gt;LTP-ETY-1.1.1&lt;/</a:t>
            </a:r>
            <a:r>
              <a:rPr lang="en-US" sz="1000" dirty="0" err="1"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&lt;client-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&lt;/client-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physical-port-reference&gt;shelf:001-slot:001-EthernetCard-port:001&lt;/physical-port-reference&gt;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   &lt;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  &lt;/</a:t>
            </a:r>
            <a:r>
              <a:rPr lang="en-US" sz="1000" dirty="0" err="1" smtClean="0"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&lt;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&lt;server-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LTP-ETY-1.1.1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&lt;/server-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&lt;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>
                <a:solidFill>
                  <a:srgbClr val="FF0000"/>
                </a:solidFill>
                <a:latin typeface="Arial Narrow" panose="020B0606020202030204" pitchFamily="34" charset="0"/>
              </a:rPr>
              <a:t>LTP-ETY-1.1.1-ETH-23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-LP-1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uuid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 &lt;layer-protocol-name&gt;ETY&lt;/layer-protocol-name&gt;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lp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   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.../&gt; 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// containing the extensions with “pointer” to “Ethernet-</a:t>
            </a:r>
            <a:r>
              <a:rPr lang="en-US" sz="1000" dirty="0" err="1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pac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”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.</a:t>
            </a:r>
            <a:endParaRPr lang="en-US" sz="1000" dirty="0">
              <a:solidFill>
                <a:srgbClr val="FF0000"/>
              </a:solidFill>
              <a:highlight>
                <a:srgbClr val="FFFFFF"/>
              </a:highlight>
              <a:latin typeface="Arial Narrow" panose="020B0606020202030204" pitchFamily="34" charset="0"/>
            </a:endParaRP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&lt;/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ltp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  &lt;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Arial Narrow" panose="020B0606020202030204" pitchFamily="34" charset="0"/>
              </a:rPr>
              <a:t>more.../&gt;</a:t>
            </a:r>
          </a:p>
          <a:p>
            <a:r>
              <a:rPr lang="en-US" sz="1000" dirty="0" smtClean="0">
                <a:highlight>
                  <a:srgbClr val="FFFFFF"/>
                </a:highlight>
                <a:latin typeface="Arial Narrow" panose="020B0606020202030204" pitchFamily="34" charset="0"/>
              </a:rPr>
              <a:t>&lt;/network-element</a:t>
            </a:r>
            <a:r>
              <a:rPr lang="en-US" sz="1000" dirty="0">
                <a:highlight>
                  <a:srgbClr val="FFFFFF"/>
                </a:highlight>
                <a:latin typeface="Arial Narrow" panose="020B0606020202030204" pitchFamily="34" charset="0"/>
              </a:rPr>
              <a:t>&gt;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769932" y="2961753"/>
            <a:ext cx="6850068" cy="2143647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26389" y="5088652"/>
            <a:ext cx="668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Trigger for the Mediator to create a &lt;forwarding-construct&gt; object and to send a </a:t>
            </a:r>
            <a:r>
              <a:rPr lang="en-US" sz="1200" dirty="0" err="1" smtClean="0">
                <a:solidFill>
                  <a:srgbClr val="FF0000"/>
                </a:solidFill>
              </a:rPr>
              <a:t>ObjectCreationNotification</a:t>
            </a:r>
            <a:r>
              <a:rPr lang="en-US" sz="1200" dirty="0" smtClean="0">
                <a:solidFill>
                  <a:srgbClr val="FF0000"/>
                </a:solidFill>
              </a:rPr>
              <a:t> to the controller(s).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1524000" y="4753048"/>
            <a:ext cx="6019800" cy="893082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626389" y="5634335"/>
            <a:ext cx="668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Trigger for the Mediator to create a &lt;</a:t>
            </a:r>
            <a:r>
              <a:rPr lang="en-US" sz="1200" dirty="0" err="1" smtClean="0">
                <a:solidFill>
                  <a:srgbClr val="FF0000"/>
                </a:solidFill>
              </a:rPr>
              <a:t>ethernet-pac</a:t>
            </a:r>
            <a:r>
              <a:rPr lang="en-US" sz="1200" dirty="0" smtClean="0">
                <a:solidFill>
                  <a:srgbClr val="FF0000"/>
                </a:solidFill>
              </a:rPr>
              <a:t>&gt; object and to send a </a:t>
            </a:r>
            <a:r>
              <a:rPr lang="en-US" sz="1200" dirty="0" err="1" smtClean="0">
                <a:solidFill>
                  <a:srgbClr val="FF0000"/>
                </a:solidFill>
              </a:rPr>
              <a:t>ObjectCreationNotification</a:t>
            </a:r>
            <a:r>
              <a:rPr lang="en-US" sz="1200" dirty="0" smtClean="0">
                <a:solidFill>
                  <a:srgbClr val="FF0000"/>
                </a:solidFill>
              </a:rPr>
              <a:t> to the controller(s).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F Title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F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ONF.thmx</Template>
  <TotalTime>0</TotalTime>
  <Words>1221</Words>
  <Application>Microsoft Office PowerPoint</Application>
  <PresentationFormat>Breitbild</PresentationFormat>
  <Paragraphs>239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ONF Title</vt:lpstr>
      <vt:lpstr>ONF</vt:lpstr>
      <vt:lpstr>Creation of Ethernet forwarding constructs 4th ONF Wireless PoC  </vt:lpstr>
      <vt:lpstr>Problem description</vt:lpstr>
      <vt:lpstr>Naming convention for uuids created by the controller</vt:lpstr>
      <vt:lpstr>Reroute use case: Start</vt:lpstr>
      <vt:lpstr>Reroute use case: FC Creation “in one shot”</vt:lpstr>
      <vt:lpstr>Sequence</vt:lpstr>
      <vt:lpstr>Reroute use case: FC Deletion “in one shot”</vt:lpstr>
      <vt:lpstr>Reroute use case: FC Creation “in one shot”</vt:lpstr>
    </vt:vector>
  </TitlesOfParts>
  <Company>Tompertdesign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Bauer, ONF</dc:creator>
  <cp:lastModifiedBy>Martin Skorupski</cp:lastModifiedBy>
  <cp:revision>978</cp:revision>
  <dcterms:created xsi:type="dcterms:W3CDTF">2013-04-17T18:00:25Z</dcterms:created>
  <dcterms:modified xsi:type="dcterms:W3CDTF">2017-05-06T14:17:15Z</dcterms:modified>
</cp:coreProperties>
</file>