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848" r:id="rId6"/>
    <p:sldId id="3849" r:id="rId7"/>
    <p:sldId id="3850" r:id="rId8"/>
    <p:sldId id="3854" r:id="rId9"/>
    <p:sldId id="3856" r:id="rId10"/>
    <p:sldId id="3855" r:id="rId11"/>
    <p:sldId id="3857" r:id="rId12"/>
    <p:sldId id="3858" r:id="rId13"/>
    <p:sldId id="3859" r:id="rId14"/>
    <p:sldId id="3851" r:id="rId15"/>
    <p:sldId id="3852" r:id="rId16"/>
    <p:sldId id="3853" r:id="rId17"/>
    <p:sldId id="3861" r:id="rId18"/>
    <p:sldId id="3862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DA650-F32A-CCED-8E8C-5CA5F0524DD8}" v="85" dt="2024-05-22T19:24:53.242"/>
    <p1510:client id="{D69076A1-AD47-B50B-6689-A9F8BB53ED47}" v="12" dt="2024-05-21T23:18:46.629"/>
    <p1510:client id="{EC8B89CC-EE5F-7533-D453-403F8D227377}" v="2087" dt="2024-05-22T16:07:50.582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2" autoAdjust="0"/>
    <p:restoredTop sz="78562" autoAdjust="0"/>
  </p:normalViewPr>
  <p:slideViewPr>
    <p:cSldViewPr snapToGrid="0">
      <p:cViewPr varScale="1">
        <p:scale>
          <a:sx n="65" d="100"/>
          <a:sy n="65" d="100"/>
        </p:scale>
        <p:origin x="1498" y="3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90" d="100"/>
          <a:sy n="90" d="100"/>
        </p:scale>
        <p:origin x="3774" y="3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8134FD5-9AE9-45FE-B070-3EB241A841FE}" type="datetime1">
              <a:rPr lang="pt-BR" smtClean="0"/>
              <a:t>27/05/2024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F757874-EF65-4B61-B062-40C932C81294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3635B1F-0CCC-48CE-A4A7-DC2AE1529FD0}" type="datetime1">
              <a:rPr lang="pt-BR" smtClean="0"/>
              <a:t>27/05/2024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8B57D50D-BAA9-464B-B391-243138E078D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8B57D50D-BAA9-464B-B391-243138E078D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as hashtags, transformámos primeiro todas as cadeias de caracteres vazias existentes num valor NA para que todos os </a:t>
            </a:r>
            <a:r>
              <a:rPr lang="pt-PT" dirty="0" err="1"/>
              <a:t>posts</a:t>
            </a:r>
            <a:r>
              <a:rPr lang="pt-PT" dirty="0"/>
              <a:t> sem hashtags fossem corretamente identificados. </a:t>
            </a:r>
          </a:p>
          <a:p>
            <a:endParaRPr lang="pt-PT" dirty="0"/>
          </a:p>
          <a:p>
            <a:r>
              <a:rPr lang="pt-PT" dirty="0"/>
              <a:t>Depois, criámos uma tabela denominada hashtags que, para cada HEI, inclui o número total de </a:t>
            </a:r>
            <a:r>
              <a:rPr lang="pt-PT" dirty="0" err="1"/>
              <a:t>posts</a:t>
            </a:r>
            <a:r>
              <a:rPr lang="pt-PT" dirty="0"/>
              <a:t> e número de </a:t>
            </a:r>
            <a:r>
              <a:rPr lang="pt-PT" dirty="0" err="1"/>
              <a:t>posts</a:t>
            </a:r>
            <a:r>
              <a:rPr lang="pt-PT" dirty="0"/>
              <a:t> sem hashtags, o número de hashtags únicas e, com as duas primeiras contagens, calculámos também a percentagem de </a:t>
            </a:r>
            <a:r>
              <a:rPr lang="pt-PT" dirty="0" err="1"/>
              <a:t>posts</a:t>
            </a:r>
            <a:r>
              <a:rPr lang="pt-PT" dirty="0"/>
              <a:t> com hashtags.</a:t>
            </a:r>
          </a:p>
          <a:p>
            <a:endParaRPr lang="pt-PT" dirty="0"/>
          </a:p>
          <a:p>
            <a:r>
              <a:rPr lang="pt-PT" dirty="0"/>
              <a:t>Com o gráfico das hashtags únicas, chegámos à conclusão de que a utilização de hashtags únicas é muito variada entre as HEI, com algumas a ultrapassar a marca dos cem, como a </a:t>
            </a:r>
            <a:r>
              <a:rPr lang="pt-PT" dirty="0" err="1"/>
              <a:t>Epfl</a:t>
            </a:r>
            <a:r>
              <a:rPr lang="pt-PT" dirty="0"/>
              <a:t>, Leicester, </a:t>
            </a:r>
            <a:r>
              <a:rPr lang="pt-PT" dirty="0" err="1"/>
              <a:t>Sb</a:t>
            </a:r>
            <a:r>
              <a:rPr lang="pt-PT" dirty="0"/>
              <a:t>, Yale e </a:t>
            </a:r>
            <a:r>
              <a:rPr lang="pt-PT" dirty="0" err="1"/>
              <a:t>Trinity</a:t>
            </a:r>
            <a:r>
              <a:rPr lang="pt-PT" dirty="0"/>
              <a:t> a serem os mais criativos.</a:t>
            </a:r>
          </a:p>
          <a:p>
            <a:endParaRPr lang="pt-PT" dirty="0"/>
          </a:p>
          <a:p>
            <a:r>
              <a:rPr lang="pt-PT" dirty="0"/>
              <a:t>No gráfico de percentagem, pensámos que como a </a:t>
            </a:r>
            <a:r>
              <a:rPr lang="pt-PT" dirty="0" err="1"/>
              <a:t>Trinity</a:t>
            </a:r>
            <a:r>
              <a:rPr lang="pt-PT" dirty="0"/>
              <a:t> tinha as hashtags mais exclusivas de todas, poderia ter a maior percentagem de utilização, mas foi Leicester. Por outro lado, </a:t>
            </a:r>
            <a:r>
              <a:rPr lang="pt-PT" dirty="0" err="1"/>
              <a:t>Wv</a:t>
            </a:r>
            <a:r>
              <a:rPr lang="pt-PT" dirty="0"/>
              <a:t>, </a:t>
            </a:r>
            <a:r>
              <a:rPr lang="pt-PT" dirty="0" err="1"/>
              <a:t>Mit</a:t>
            </a:r>
            <a:r>
              <a:rPr lang="pt-PT" dirty="0"/>
              <a:t> e </a:t>
            </a:r>
            <a:r>
              <a:rPr lang="pt-PT" dirty="0" err="1"/>
              <a:t>Duke</a:t>
            </a:r>
            <a:r>
              <a:rPr lang="pt-PT" dirty="0"/>
              <a:t> não utilizam muitos hashtags nas suas publicações, o que também explica o facto de não terem muitos hashtags únicos na tabela anterior.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57D50D-BAA9-464B-B391-243138E078D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986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a utilização de </a:t>
            </a:r>
            <a:r>
              <a:rPr lang="pt-PT" dirty="0" err="1"/>
              <a:t>urls</a:t>
            </a:r>
            <a:r>
              <a:rPr lang="pt-PT" dirty="0"/>
              <a:t>, a nossa abordagem foi semelhante à da criação da tabela de hashtags.</a:t>
            </a:r>
          </a:p>
          <a:p>
            <a:endParaRPr lang="pt-PT" dirty="0"/>
          </a:p>
          <a:p>
            <a:r>
              <a:rPr lang="pt-PT" dirty="0"/>
              <a:t>Primeiro, passámos todos os valores vazios para NA e, depois, para cada HEI, contámos o número de </a:t>
            </a:r>
            <a:r>
              <a:rPr lang="pt-PT" dirty="0" err="1"/>
              <a:t>posts</a:t>
            </a:r>
            <a:r>
              <a:rPr lang="pt-PT" dirty="0"/>
              <a:t> com e sem </a:t>
            </a:r>
            <a:r>
              <a:rPr lang="pt-PT" dirty="0" err="1"/>
              <a:t>url</a:t>
            </a:r>
            <a:r>
              <a:rPr lang="pt-PT" dirty="0"/>
              <a:t>. De seguida, fizemos os cálculos e criámos um gráfico com base nos valores da tabela </a:t>
            </a:r>
            <a:r>
              <a:rPr lang="pt-PT" dirty="0" err="1"/>
              <a:t>url_usage</a:t>
            </a:r>
            <a:r>
              <a:rPr lang="pt-PT" dirty="0"/>
              <a:t>, que foi onde guardámos todos estes valores.</a:t>
            </a:r>
          </a:p>
          <a:p>
            <a:endParaRPr lang="pt-PT" dirty="0"/>
          </a:p>
          <a:p>
            <a:r>
              <a:rPr lang="pt-PT" dirty="0"/>
              <a:t>A partir desta tabela percebemos que as HEI que não usam muitas hashtags, usam muitas </a:t>
            </a:r>
            <a:r>
              <a:rPr lang="pt-PT" dirty="0" err="1"/>
              <a:t>urls</a:t>
            </a:r>
            <a:r>
              <a:rPr lang="pt-PT" dirty="0"/>
              <a:t>, com exceção da </a:t>
            </a:r>
            <a:r>
              <a:rPr lang="pt-PT" dirty="0" err="1"/>
              <a:t>Wv</a:t>
            </a:r>
            <a:r>
              <a:rPr lang="pt-PT" dirty="0"/>
              <a:t>. Manchester também não usa muitos </a:t>
            </a:r>
            <a:r>
              <a:rPr lang="pt-PT" dirty="0" err="1"/>
              <a:t>urls</a:t>
            </a:r>
            <a:r>
              <a:rPr lang="pt-PT" dirty="0"/>
              <a:t>, tendo valores muito semelhantes a </a:t>
            </a:r>
            <a:r>
              <a:rPr lang="pt-PT" dirty="0" err="1"/>
              <a:t>Wv</a:t>
            </a:r>
            <a:r>
              <a:rPr lang="pt-PT" dirty="0"/>
              <a:t>. Por outro lado, Yale, </a:t>
            </a:r>
            <a:r>
              <a:rPr lang="pt-PT" dirty="0" err="1"/>
              <a:t>Mit</a:t>
            </a:r>
            <a:r>
              <a:rPr lang="pt-PT" dirty="0"/>
              <a:t> e </a:t>
            </a:r>
            <a:r>
              <a:rPr lang="pt-PT" dirty="0" err="1"/>
              <a:t>Goe</a:t>
            </a:r>
            <a:r>
              <a:rPr lang="pt-PT" dirty="0"/>
              <a:t> têm percentagens muito elevadas, ultrapassando a marca dos noventa.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57D50D-BAA9-464B-B391-243138E078D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38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orma Livre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vre: Forma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orma livre: Forma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orma livre: Forma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o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rtlCol="0" anchor="b" anchorCtr="0">
            <a:noAutofit/>
          </a:bodyPr>
          <a:lstStyle>
            <a:lvl1pPr algn="r">
              <a:defRPr lang="pt-BR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orma livre: Forma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orma livre: Forma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pt-BR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 para Tabela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pt-BR" sz="2400"/>
            </a:lvl1pPr>
          </a:lstStyle>
          <a:p>
            <a:pPr rtl="0"/>
            <a:r>
              <a:rPr lang="pt-BR"/>
              <a:t>Clique no ícone para adicionar uma tabela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7405A0F-9489-49BE-9C26-C074964DFD30}" type="datetime1">
              <a:rPr lang="pt-BR" smtClean="0"/>
              <a:t>27/05/2024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pt-BR"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lang="pt-BR" sz="1800"/>
            </a:lvl2pPr>
            <a:lvl3pPr>
              <a:spcBef>
                <a:spcPts val="1000"/>
              </a:spcBef>
              <a:buClr>
                <a:schemeClr val="accent2"/>
              </a:buClr>
              <a:defRPr lang="pt-BR" sz="1800"/>
            </a:lvl3pPr>
            <a:lvl4pPr>
              <a:spcBef>
                <a:spcPts val="1000"/>
              </a:spcBef>
              <a:buClr>
                <a:schemeClr val="accent2"/>
              </a:buClr>
              <a:defRPr lang="pt-BR" sz="1800"/>
            </a:lvl4pPr>
            <a:lvl5pPr>
              <a:spcBef>
                <a:spcPts val="1000"/>
              </a:spcBef>
              <a:buClr>
                <a:schemeClr val="accent2"/>
              </a:buClr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pt-BR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65CEDC0-9CD5-401C-B43D-951830BFA11A}" type="datetime1">
              <a:rPr lang="pt-BR" smtClean="0"/>
              <a:t>27/05/2024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AC7F678-78E0-46BD-9B48-E39BB755A6AA}" type="datetime1">
              <a:rPr lang="pt-BR" smtClean="0"/>
              <a:t>27/05/2024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 rtlCol="0">
            <a:normAutofit/>
          </a:bodyPr>
          <a:lstStyle>
            <a:lvl1pPr>
              <a:defRPr lang="pt-BR" sz="2400"/>
            </a:lvl1pPr>
          </a:lstStyle>
          <a:p>
            <a:pPr rtl="0"/>
            <a:r>
              <a:rPr lang="pt-BR"/>
              <a:t>Clicar no ícone para adicionar uma tabela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orma livre: Forma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orma livre: Forma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orma livre: Forma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orma livre: Forma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orma Livre: Forma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 rtlCol="0">
            <a:noAutofit/>
          </a:bodyPr>
          <a:lstStyle>
            <a:lvl1pPr algn="ctr">
              <a:defRPr lang="pt-BR" sz="4400">
                <a:solidFill>
                  <a:schemeClr val="bg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pt-BR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6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DC0240-E73D-4F69-8182-C9518CA76067}" type="datetime1">
              <a:rPr lang="pt-BR" smtClean="0"/>
              <a:t>27/05/2024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o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 rtlCol="0">
            <a:noAutofit/>
          </a:bodyPr>
          <a:lstStyle>
            <a:lvl1pPr algn="ctr"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pt-BR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6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 algn="l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inserir a imagem</a:t>
            </a:r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 rtlCol="0">
            <a:normAutofit/>
          </a:bodyPr>
          <a:lstStyle>
            <a:lvl1pPr algn="ctr">
              <a:defRPr lang="pt-BR" sz="6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rtlCol="0" anchor="b">
            <a:normAutofit/>
          </a:bodyPr>
          <a:lstStyle>
            <a:lvl1pPr>
              <a:defRPr lang="pt-BR" sz="6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lang="pt-BR"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lang="pt-BR"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lang="pt-BR"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lang="pt-BR" sz="1600"/>
            </a:lvl4pPr>
            <a:lvl5pPr>
              <a:lnSpc>
                <a:spcPct val="110000"/>
              </a:lnSpc>
              <a:defRPr lang="pt-BR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>
              <a:defRPr lang="pt-BR"/>
            </a:pPr>
            <a:fld id="{9A743169-3B82-4E3E-A23C-2A7AF639FD1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27/05/2024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 lang="pt-BR">
                <a:latin typeface="+mn-lt"/>
              </a:defRPr>
            </a:lvl1pPr>
          </a:lstStyle>
          <a:p>
            <a:pPr algn="l" rtl="0">
              <a:defRPr lang="pt-BR"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>
              <a:defRPr lang="pt-BR"/>
            </a:pPr>
            <a:fld id="{D76B855D-E9CC-4FF8-AD85-6CDC7B89A0D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rtl="0">
                <a:defRPr lang="pt-BR"/>
              </a:pPr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rtlCol="0" anchor="ctr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pt-BR"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pt-BR"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pt-BR"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pt-BR"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1D32FA1-696C-4B10-BFDF-E83242B66EAC}" type="datetime1">
              <a:rPr lang="pt-BR" smtClean="0"/>
              <a:t>27/05/2024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7" name="Forma livre: Forma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o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orma livre: Forma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rtlCol="0" anchor="ctr">
            <a:noAutofit/>
          </a:bodyPr>
          <a:lstStyle>
            <a:lvl1pPr algn="ctr">
              <a:defRPr lang="pt-BR" sz="6000">
                <a:solidFill>
                  <a:schemeClr val="bg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0E33F03-7B92-43B8-A699-B132F2965671}" type="datetime1">
              <a:rPr lang="pt-BR" smtClean="0"/>
              <a:t>27/05/2024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pt-BR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pt-BR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orma livre: Forma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orma livre: Forma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orma livre: Forma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A461433-BA98-48C3-90DB-79F623203E6F}" type="datetime1">
              <a:rPr lang="pt-BR" smtClean="0"/>
              <a:t>27/05/2024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pt-BR"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FB91597-7A3B-48A8-9D56-6A4A2D215DE9}" type="datetime1">
              <a:rPr lang="pt-BR" smtClean="0"/>
              <a:t>27/05/2024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8" name="Forma livre: Forma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orma livre: Forma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orma livre: Forma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rtlCol="0" anchor="b" anchorCtr="0">
            <a:noAutofit/>
          </a:bodyPr>
          <a:lstStyle>
            <a:lvl1pPr>
              <a:defRPr lang="pt-BR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pt-BR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42EB756-0EB9-44F9-9209-FC229E7FDAC2}" type="datetime1">
              <a:rPr lang="pt-BR" smtClean="0"/>
              <a:t>27/05/2024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0281F7EE-4E05-4167-B830-A14476475DD5}" type="datetime1">
              <a:rPr lang="pt-BR" smtClean="0"/>
              <a:t>27/05/2024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6305" y="1492471"/>
            <a:ext cx="6261291" cy="2396686"/>
          </a:xfrm>
          <a:noFill/>
        </p:spPr>
        <p:txBody>
          <a:bodyPr rtlCol="0" anchor="b">
            <a:noAutofit/>
          </a:bodyPr>
          <a:lstStyle>
            <a:defPPr>
              <a:defRPr lang="pt-BR"/>
            </a:defPPr>
          </a:lstStyle>
          <a:p>
            <a:pPr algn="ctr"/>
            <a:r>
              <a:rPr lang="pt-BR" err="1">
                <a:solidFill>
                  <a:srgbClr val="FFFFFF"/>
                </a:solidFill>
                <a:ea typeface="+mj-lt"/>
                <a:cs typeface="+mj-lt"/>
              </a:rPr>
              <a:t>Analysis</a:t>
            </a:r>
            <a:r>
              <a:rPr lang="pt-BR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pt-BR" err="1">
                <a:solidFill>
                  <a:srgbClr val="FFFFFF"/>
                </a:solidFill>
                <a:ea typeface="+mj-lt"/>
                <a:cs typeface="+mj-lt"/>
              </a:rPr>
              <a:t>of</a:t>
            </a:r>
            <a:r>
              <a:rPr lang="pt-BR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pt-BR" err="1">
                <a:solidFill>
                  <a:srgbClr val="FFFFFF"/>
                </a:solidFill>
                <a:ea typeface="+mj-lt"/>
                <a:cs typeface="+mj-lt"/>
              </a:rPr>
              <a:t>Posting</a:t>
            </a:r>
            <a:r>
              <a:rPr lang="pt-BR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pt-BR" err="1">
                <a:solidFill>
                  <a:srgbClr val="FFFFFF"/>
                </a:solidFill>
                <a:ea typeface="+mj-lt"/>
                <a:cs typeface="+mj-lt"/>
              </a:rPr>
              <a:t>Strategies</a:t>
            </a:r>
            <a:r>
              <a:rPr lang="pt-BR" dirty="0">
                <a:solidFill>
                  <a:srgbClr val="FFFFFF"/>
                </a:solidFill>
                <a:ea typeface="+mj-lt"/>
                <a:cs typeface="+mj-lt"/>
              </a:rPr>
              <a:t> for </a:t>
            </a:r>
            <a:r>
              <a:rPr lang="pt-BR" err="1">
                <a:solidFill>
                  <a:srgbClr val="FFFFFF"/>
                </a:solidFill>
                <a:ea typeface="+mj-lt"/>
                <a:cs typeface="+mj-lt"/>
              </a:rPr>
              <a:t>Higher</a:t>
            </a:r>
            <a:r>
              <a:rPr lang="pt-BR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pt-BR" err="1">
                <a:solidFill>
                  <a:srgbClr val="FFFFFF"/>
                </a:solidFill>
                <a:ea typeface="+mj-lt"/>
                <a:cs typeface="+mj-lt"/>
              </a:rPr>
              <a:t>Education</a:t>
            </a:r>
            <a:r>
              <a:rPr lang="pt-BR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pt-BR" err="1">
                <a:solidFill>
                  <a:srgbClr val="FFFFFF"/>
                </a:solidFill>
                <a:ea typeface="+mj-lt"/>
                <a:cs typeface="+mj-lt"/>
              </a:rPr>
              <a:t>Institutions</a:t>
            </a:r>
            <a:endParaRPr lang="pt-BR">
              <a:solidFill>
                <a:srgbClr val="FFFFFF"/>
              </a:solidFill>
              <a:ea typeface="+mj-lt"/>
              <a:cs typeface="+mj-l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61F624B-798B-7A72-72FF-179F046F7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30251"/>
              </p:ext>
            </p:extLst>
          </p:nvPr>
        </p:nvGraphicFramePr>
        <p:xfrm>
          <a:off x="4839195" y="4730338"/>
          <a:ext cx="6987386" cy="1010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41713">
                  <a:extLst>
                    <a:ext uri="{9D8B030D-6E8A-4147-A177-3AD203B41FA5}">
                      <a16:colId xmlns:a16="http://schemas.microsoft.com/office/drawing/2014/main" val="3853970234"/>
                    </a:ext>
                  </a:extLst>
                </a:gridCol>
                <a:gridCol w="1810987">
                  <a:extLst>
                    <a:ext uri="{9D8B030D-6E8A-4147-A177-3AD203B41FA5}">
                      <a16:colId xmlns:a16="http://schemas.microsoft.com/office/drawing/2014/main" val="3333984904"/>
                    </a:ext>
                  </a:extLst>
                </a:gridCol>
                <a:gridCol w="1690065">
                  <a:extLst>
                    <a:ext uri="{9D8B030D-6E8A-4147-A177-3AD203B41FA5}">
                      <a16:colId xmlns:a16="http://schemas.microsoft.com/office/drawing/2014/main" val="3117521703"/>
                    </a:ext>
                  </a:extLst>
                </a:gridCol>
                <a:gridCol w="1744621">
                  <a:extLst>
                    <a:ext uri="{9D8B030D-6E8A-4147-A177-3AD203B41FA5}">
                      <a16:colId xmlns:a16="http://schemas.microsoft.com/office/drawing/2014/main" val="3235137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Avenir Next LT Pro Light"/>
                        </a:rPr>
                        <a:t>Daniela Tomás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Avenir Next LT Pro Light"/>
                        </a:rPr>
                        <a:t>Diogo Almeida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Avenir Next LT Pro Light"/>
                        </a:rPr>
                        <a:t>Diogo Nunes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Avenir Next LT Pro Light"/>
                        </a:rPr>
                        <a:t>João Veloso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chemeClr val="bg1"/>
                          </a:solidFill>
                          <a:latin typeface="Avenir Next LT Pro Light"/>
                        </a:rPr>
                        <a:t>up202004946@edu.fc.up.pt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chemeClr val="bg1"/>
                          </a:solidFill>
                          <a:latin typeface="Avenir Next LT Pro Light"/>
                        </a:rPr>
                        <a:t>up202006059@edu.fc.up.pt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chemeClr val="bg1"/>
                          </a:solidFill>
                          <a:latin typeface="Avenir Next LT Pro Light"/>
                        </a:rPr>
                        <a:t>up202007895@edu.fc.up.pt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chemeClr val="bg1"/>
                          </a:solidFill>
                          <a:latin typeface="Avenir Next LT Pro Light"/>
                        </a:rPr>
                        <a:t>up202005801@edu.fc.up.pt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6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7E5B2-C778-E891-F34A-F46BF814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010603"/>
          </a:xfrm>
        </p:spPr>
        <p:txBody>
          <a:bodyPr/>
          <a:lstStyle/>
          <a:p>
            <a:r>
              <a:rPr lang="pt-BR" dirty="0"/>
              <a:t>URLs</a:t>
            </a:r>
          </a:p>
        </p:txBody>
      </p: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24A12693-5303-7C7C-F44C-44AFE794C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370149"/>
            <a:ext cx="5730240" cy="35385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13239D-BFCC-7FEC-94D9-3790529AF3BB}"/>
              </a:ext>
            </a:extLst>
          </p:cNvPr>
          <p:cNvSpPr txBox="1"/>
          <p:nvPr/>
        </p:nvSpPr>
        <p:spPr>
          <a:xfrm>
            <a:off x="822960" y="2397760"/>
            <a:ext cx="3810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In </a:t>
            </a:r>
            <a:r>
              <a:rPr lang="pt-BR" dirty="0" err="1"/>
              <a:t>urls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usage</a:t>
            </a:r>
            <a:r>
              <a:rPr lang="pt-BR" dirty="0"/>
              <a:t> </a:t>
            </a:r>
            <a:r>
              <a:rPr lang="pt-BR" dirty="0" err="1"/>
              <a:t>within</a:t>
            </a:r>
            <a:r>
              <a:rPr lang="pt-BR" dirty="0"/>
              <a:t> posts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very</a:t>
            </a:r>
            <a:r>
              <a:rPr lang="pt-BR" dirty="0"/>
              <a:t> high, </a:t>
            </a:r>
            <a:r>
              <a:rPr lang="pt-BR" dirty="0" err="1"/>
              <a:t>since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a </a:t>
            </a:r>
            <a:r>
              <a:rPr lang="pt-BR" dirty="0" err="1"/>
              <a:t>limit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words, </a:t>
            </a:r>
            <a:r>
              <a:rPr lang="pt-BR" dirty="0" err="1"/>
              <a:t>HEIs</a:t>
            </a:r>
            <a:r>
              <a:rPr lang="pt-BR" dirty="0"/>
              <a:t> </a:t>
            </a:r>
            <a:r>
              <a:rPr lang="pt-BR" dirty="0" err="1"/>
              <a:t>tend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 </a:t>
            </a:r>
            <a:r>
              <a:rPr lang="pt-BR" dirty="0" err="1"/>
              <a:t>add</a:t>
            </a:r>
            <a:r>
              <a:rPr lang="pt-BR" dirty="0"/>
              <a:t> links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pages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contain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85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FFE9C-53BF-E7BD-5F9D-47583114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018"/>
          </a:xfrm>
        </p:spPr>
        <p:txBody>
          <a:bodyPr/>
          <a:lstStyle/>
          <a:p>
            <a:r>
              <a:rPr lang="pt-BR" dirty="0" err="1"/>
              <a:t>Classification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posts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D516AEF-1042-51FD-B30F-5101FBD0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57" y="1717040"/>
            <a:ext cx="5051245" cy="3606800"/>
          </a:xfrm>
          <a:prstGeom prst="rect">
            <a:avLst/>
          </a:prstGeom>
        </p:spPr>
      </p:pic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DA6D2B3-8810-9DA7-A754-858AB0AA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60" y="1913031"/>
            <a:ext cx="5659120" cy="320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6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E3ED8-6C76-9279-6433-66BBD5C1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72085"/>
            <a:ext cx="10515600" cy="1325563"/>
          </a:xfrm>
        </p:spPr>
        <p:txBody>
          <a:bodyPr/>
          <a:lstStyle/>
          <a:p>
            <a:r>
              <a:rPr lang="pt-BR" dirty="0" err="1"/>
              <a:t>Sentiment</a:t>
            </a:r>
            <a:r>
              <a:rPr lang="pt-BR" dirty="0"/>
              <a:t> </a:t>
            </a:r>
            <a:r>
              <a:rPr lang="pt-BR" dirty="0" err="1"/>
              <a:t>Analysis</a:t>
            </a: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6E32904F-AC54-A827-844A-C5F60764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2517789"/>
            <a:ext cx="5080000" cy="3214342"/>
          </a:xfrm>
          <a:prstGeom prst="rect">
            <a:avLst/>
          </a:prstGeom>
        </p:spPr>
      </p:pic>
      <p:pic>
        <p:nvPicPr>
          <p:cNvPr id="7" name="Imagem 6" descr="Gráfico&#10;&#10;Descrição gerada automaticamente">
            <a:extLst>
              <a:ext uri="{FF2B5EF4-FFF2-40B4-BE49-F238E27FC236}">
                <a16:creationId xmlns:a16="http://schemas.microsoft.com/office/drawing/2014/main" id="{ED787F35-99B3-DEE4-897C-0F0C2135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2517789"/>
            <a:ext cx="5080000" cy="321434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9A49A0B-75CE-3ED9-44A4-F06E9FA4E243}"/>
              </a:ext>
            </a:extLst>
          </p:cNvPr>
          <p:cNvSpPr txBox="1"/>
          <p:nvPr/>
        </p:nvSpPr>
        <p:spPr>
          <a:xfrm>
            <a:off x="650240" y="1574800"/>
            <a:ext cx="108407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sentiment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use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functions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 </a:t>
            </a:r>
            <a:r>
              <a:rPr lang="pt-BR" dirty="0" err="1">
                <a:ea typeface="+mn-lt"/>
                <a:cs typeface="+mn-lt"/>
              </a:rPr>
              <a:t>syuzhet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library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noticed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that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anticipation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trust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were</a:t>
            </a:r>
            <a:r>
              <a:rPr lang="pt-BR" dirty="0">
                <a:ea typeface="+mn-lt"/>
                <a:cs typeface="+mn-lt"/>
              </a:rPr>
              <a:t> for </a:t>
            </a:r>
            <a:r>
              <a:rPr lang="pt-BR" dirty="0" err="1">
                <a:ea typeface="+mn-lt"/>
                <a:cs typeface="+mn-lt"/>
              </a:rPr>
              <a:t>all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HEIs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top 2 </a:t>
            </a:r>
            <a:r>
              <a:rPr lang="pt-BR" dirty="0" err="1">
                <a:ea typeface="+mn-lt"/>
                <a:cs typeface="+mn-lt"/>
              </a:rPr>
              <a:t>emotions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with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disgust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being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last</a:t>
            </a:r>
            <a:r>
              <a:rPr lang="pt-BR" dirty="0">
                <a:ea typeface="+mn-lt"/>
                <a:cs typeface="+mn-lt"/>
              </a:rPr>
              <a:t> for </a:t>
            </a:r>
            <a:r>
              <a:rPr lang="pt-BR" dirty="0" err="1">
                <a:ea typeface="+mn-lt"/>
                <a:cs typeface="+mn-lt"/>
              </a:rPr>
              <a:t>all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170100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45377-158D-A6AF-F38A-3405CDBE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10581903" cy="1106826"/>
          </a:xfrm>
        </p:spPr>
        <p:txBody>
          <a:bodyPr/>
          <a:lstStyle/>
          <a:p>
            <a:r>
              <a:rPr lang="pt-BR" dirty="0" err="1"/>
              <a:t>Clustering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2404F2-C806-FABE-C864-6F1B900908B1}"/>
              </a:ext>
            </a:extLst>
          </p:cNvPr>
          <p:cNvSpPr txBox="1"/>
          <p:nvPr/>
        </p:nvSpPr>
        <p:spPr>
          <a:xfrm>
            <a:off x="985520" y="1798320"/>
            <a:ext cx="98247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selecting</a:t>
            </a:r>
            <a:r>
              <a:rPr lang="pt-BR" dirty="0"/>
              <a:t> </a:t>
            </a:r>
            <a:r>
              <a:rPr lang="pt-BR" dirty="0" err="1"/>
              <a:t>various</a:t>
            </a:r>
            <a:r>
              <a:rPr lang="pt-BR" dirty="0"/>
              <a:t> </a:t>
            </a:r>
            <a:r>
              <a:rPr lang="pt-BR" dirty="0" err="1"/>
              <a:t>metrics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applying</a:t>
            </a:r>
            <a:r>
              <a:rPr lang="pt-BR" dirty="0"/>
              <a:t> a </a:t>
            </a:r>
            <a:r>
              <a:rPr lang="pt-BR" dirty="0" err="1"/>
              <a:t>cosine</a:t>
            </a:r>
            <a:r>
              <a:rPr lang="pt-BR" dirty="0"/>
              <a:t> </a:t>
            </a:r>
            <a:r>
              <a:rPr lang="pt-BR" dirty="0" err="1"/>
              <a:t>matrix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similarities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between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them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we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selected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 7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attributes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to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 cluster.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18D458-C1AB-D13F-B207-0B591D7F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3310361"/>
            <a:ext cx="8432800" cy="1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4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338F9AB-C942-C252-6564-369F6022848A}"/>
              </a:ext>
            </a:extLst>
          </p:cNvPr>
          <p:cNvSpPr txBox="1"/>
          <p:nvPr/>
        </p:nvSpPr>
        <p:spPr>
          <a:xfrm>
            <a:off x="863599" y="1069571"/>
            <a:ext cx="106273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applying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k-</a:t>
            </a:r>
            <a:r>
              <a:rPr lang="pt-BR" dirty="0" err="1"/>
              <a:t>means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elbow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,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selected</a:t>
            </a:r>
            <a:r>
              <a:rPr lang="pt-BR" dirty="0"/>
              <a:t> 4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optimal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clusters.</a:t>
            </a:r>
          </a:p>
        </p:txBody>
      </p:sp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52BB4DA0-BABA-2554-BC04-D7C2F111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2334965"/>
            <a:ext cx="6096000" cy="37296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FD0F5C-7106-238F-A0B2-1C72B9D5B341}"/>
              </a:ext>
            </a:extLst>
          </p:cNvPr>
          <p:cNvSpPr txBox="1"/>
          <p:nvPr/>
        </p:nvSpPr>
        <p:spPr>
          <a:xfrm>
            <a:off x="863600" y="3153822"/>
            <a:ext cx="378968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Cluster </a:t>
            </a:r>
            <a:r>
              <a:rPr lang="pt-BR" dirty="0" err="1"/>
              <a:t>number</a:t>
            </a:r>
            <a:r>
              <a:rPr lang="pt-BR" dirty="0"/>
              <a:t> 1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got</a:t>
            </a:r>
            <a:r>
              <a:rPr lang="pt-BR" dirty="0"/>
              <a:t> </a:t>
            </a:r>
            <a:r>
              <a:rPr lang="pt-BR" dirty="0" err="1"/>
              <a:t>Epfl</a:t>
            </a:r>
            <a:r>
              <a:rPr lang="pt-BR" dirty="0"/>
              <a:t>, </a:t>
            </a:r>
            <a:r>
              <a:rPr lang="pt-BR" dirty="0" err="1"/>
              <a:t>Goe</a:t>
            </a:r>
            <a:r>
              <a:rPr lang="pt-BR" dirty="0"/>
              <a:t>, Leicester, Sb, Trinity </a:t>
            </a:r>
            <a:r>
              <a:rPr lang="pt-BR" dirty="0" err="1"/>
              <a:t>and</a:t>
            </a:r>
            <a:r>
              <a:rPr lang="pt-BR" dirty="0"/>
              <a:t> Yale. Cluster 2 </a:t>
            </a:r>
            <a:r>
              <a:rPr lang="pt-BR" dirty="0" err="1"/>
              <a:t>has</a:t>
            </a:r>
            <a:r>
              <a:rPr lang="pt-BR" dirty="0"/>
              <a:t> Manchester.</a:t>
            </a:r>
          </a:p>
          <a:p>
            <a:r>
              <a:rPr lang="pt-BR" dirty="0"/>
              <a:t>Cluster 3 </a:t>
            </a:r>
            <a:r>
              <a:rPr lang="pt-BR" dirty="0" err="1"/>
              <a:t>has</a:t>
            </a:r>
            <a:r>
              <a:rPr lang="pt-BR" dirty="0"/>
              <a:t> Duke, Stanford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Wv</a:t>
            </a:r>
            <a:r>
              <a:rPr lang="pt-BR" dirty="0"/>
              <a:t>.</a:t>
            </a:r>
          </a:p>
          <a:p>
            <a:r>
              <a:rPr lang="pt-BR" dirty="0"/>
              <a:t>Cluster 4 </a:t>
            </a:r>
            <a:r>
              <a:rPr lang="pt-BR" dirty="0" err="1"/>
              <a:t>has</a:t>
            </a:r>
            <a:r>
              <a:rPr lang="pt-BR" dirty="0"/>
              <a:t> Harvard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62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CB98-AEB0-F45F-5BCB-A84AA776F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B0E2-484A-256C-E2CC-296A0C8F2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568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09717-7083-094C-9A03-7EA689D7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Pre-Processing</a:t>
            </a:r>
          </a:p>
        </p:txBody>
      </p:sp>
      <p:pic>
        <p:nvPicPr>
          <p:cNvPr id="4" name="Espaço Reservado para Conteúdo 3" descr="Uma imagem contendo Tabela&#10;&#10;Descrição gerada automaticamente">
            <a:extLst>
              <a:ext uri="{FF2B5EF4-FFF2-40B4-BE49-F238E27FC236}">
                <a16:creationId xmlns:a16="http://schemas.microsoft.com/office/drawing/2014/main" id="{9FA5C971-5AE5-97B1-8613-60612CAAD3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288054" y="1473563"/>
            <a:ext cx="3220085" cy="4688840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568409-29C2-96E9-2A39-9139C6E4D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0" y="2402840"/>
            <a:ext cx="4076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2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FD641-BEE3-E540-4B2F-E9BD46A3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598" y="-143638"/>
            <a:ext cx="5507421" cy="1759958"/>
          </a:xfrm>
        </p:spPr>
        <p:txBody>
          <a:bodyPr/>
          <a:lstStyle/>
          <a:p>
            <a:r>
              <a:rPr lang="pt-BR" dirty="0"/>
              <a:t>NA </a:t>
            </a:r>
            <a:r>
              <a:rPr lang="pt-BR" dirty="0" err="1"/>
              <a:t>Removal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E4FCC2E3-A9DE-4F54-D7A4-8B14E792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427153"/>
            <a:ext cx="9895840" cy="231001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EC0E599-DCB4-56ED-73DC-1D17164DE627}"/>
              </a:ext>
            </a:extLst>
          </p:cNvPr>
          <p:cNvSpPr txBox="1"/>
          <p:nvPr/>
        </p:nvSpPr>
        <p:spPr>
          <a:xfrm>
            <a:off x="802639" y="2021840"/>
            <a:ext cx="106273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To</a:t>
            </a:r>
            <a:r>
              <a:rPr lang="pt-BR" dirty="0"/>
              <a:t> remove NA </a:t>
            </a:r>
            <a:r>
              <a:rPr lang="pt-BR" dirty="0" err="1"/>
              <a:t>values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calculated</a:t>
            </a:r>
            <a:r>
              <a:rPr lang="pt-BR" dirty="0"/>
              <a:t> </a:t>
            </a:r>
            <a:r>
              <a:rPr lang="pt-BR" dirty="0" err="1"/>
              <a:t>percentiles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related</a:t>
            </a:r>
            <a:r>
              <a:rPr lang="pt-BR" dirty="0"/>
              <a:t> </a:t>
            </a:r>
            <a:r>
              <a:rPr lang="pt-BR" dirty="0" err="1"/>
              <a:t>metrics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calculated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 </a:t>
            </a:r>
            <a:r>
              <a:rPr lang="pt-BR" dirty="0" err="1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136962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7F608-1540-A343-E372-57459E5B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Processing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9EDE22-2E84-7BB4-B43C-D61C77D4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Average</a:t>
            </a:r>
            <a:r>
              <a:rPr lang="pt-BR" dirty="0"/>
              <a:t> posts per </a:t>
            </a:r>
            <a:r>
              <a:rPr lang="pt-BR" dirty="0" err="1"/>
              <a:t>timeframe</a:t>
            </a:r>
            <a:endParaRPr lang="pt-BR"/>
          </a:p>
          <a:p>
            <a:r>
              <a:rPr lang="pt-BR" dirty="0"/>
              <a:t>High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postage</a:t>
            </a:r>
            <a:r>
              <a:rPr lang="pt-BR" dirty="0"/>
              <a:t> per </a:t>
            </a:r>
            <a:r>
              <a:rPr lang="pt-BR" dirty="0" err="1"/>
              <a:t>day</a:t>
            </a:r>
            <a:endParaRPr lang="pt-BR" dirty="0"/>
          </a:p>
          <a:p>
            <a:r>
              <a:rPr lang="pt-BR" dirty="0" err="1"/>
              <a:t>Heatmaps</a:t>
            </a:r>
            <a:endParaRPr lang="pt-BR"/>
          </a:p>
          <a:p>
            <a:r>
              <a:rPr lang="pt-BR" dirty="0"/>
              <a:t>Hashtags</a:t>
            </a:r>
          </a:p>
          <a:p>
            <a:r>
              <a:rPr lang="pt-BR" err="1"/>
              <a:t>Urls</a:t>
            </a:r>
            <a:endParaRPr lang="pt-BR"/>
          </a:p>
          <a:p>
            <a:r>
              <a:rPr lang="pt-BR" dirty="0" err="1"/>
              <a:t>Text</a:t>
            </a:r>
            <a:r>
              <a:rPr lang="pt-BR" dirty="0"/>
              <a:t> in posts</a:t>
            </a:r>
          </a:p>
        </p:txBody>
      </p:sp>
    </p:spTree>
    <p:extLst>
      <p:ext uri="{BB962C8B-B14F-4D97-AF65-F5344CB8AC3E}">
        <p14:creationId xmlns:p14="http://schemas.microsoft.com/office/powerpoint/2010/main" val="395415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6A005-DA4E-C7C6-01ED-7CC0D104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Average</a:t>
            </a:r>
            <a:r>
              <a:rPr lang="pt-BR" dirty="0"/>
              <a:t> posts per </a:t>
            </a:r>
            <a:r>
              <a:rPr lang="pt-BR" dirty="0" err="1"/>
              <a:t>day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week</a:t>
            </a: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2F3F045F-25AF-1922-CF55-3F904A74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795" y="3268947"/>
            <a:ext cx="5069840" cy="3132183"/>
          </a:xfrm>
          <a:prstGeom prst="rect">
            <a:avLst/>
          </a:prstGeom>
        </p:spPr>
      </p:pic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D9F5FD7B-FC4A-3EBF-7967-2F3516147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55" y="3362053"/>
            <a:ext cx="5069840" cy="31321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2F20761-59A2-FB5B-5CA2-1EF75D2C384E}"/>
              </a:ext>
            </a:extLst>
          </p:cNvPr>
          <p:cNvSpPr txBox="1"/>
          <p:nvPr/>
        </p:nvSpPr>
        <p:spPr>
          <a:xfrm>
            <a:off x="838200" y="185329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 </a:t>
            </a:r>
            <a:r>
              <a:rPr lang="pt-PT" dirty="0" err="1"/>
              <a:t>order</a:t>
            </a:r>
            <a:r>
              <a:rPr lang="pt-PT" dirty="0"/>
              <a:t> to </a:t>
            </a:r>
            <a:r>
              <a:rPr lang="pt-PT" dirty="0" err="1"/>
              <a:t>analyze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posting</a:t>
            </a:r>
            <a:r>
              <a:rPr lang="pt-PT" dirty="0"/>
              <a:t> </a:t>
            </a:r>
            <a:r>
              <a:rPr lang="pt-PT" dirty="0" err="1"/>
              <a:t>strategies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various</a:t>
            </a:r>
            <a:r>
              <a:rPr lang="pt-PT" dirty="0"/>
              <a:t> </a:t>
            </a:r>
            <a:r>
              <a:rPr lang="pt-PT" dirty="0" err="1"/>
              <a:t>HEIs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decided</a:t>
            </a:r>
            <a:r>
              <a:rPr lang="pt-PT" dirty="0"/>
              <a:t> to </a:t>
            </a:r>
            <a:r>
              <a:rPr lang="pt-PT" dirty="0" err="1"/>
              <a:t>analyze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average</a:t>
            </a:r>
            <a:r>
              <a:rPr lang="pt-PT" dirty="0"/>
              <a:t> </a:t>
            </a:r>
            <a:r>
              <a:rPr lang="pt-PT" dirty="0" err="1"/>
              <a:t>amount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posts</a:t>
            </a:r>
            <a:r>
              <a:rPr lang="pt-PT" dirty="0"/>
              <a:t> per </a:t>
            </a:r>
            <a:r>
              <a:rPr lang="pt-PT" dirty="0" err="1"/>
              <a:t>week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per </a:t>
            </a:r>
            <a:r>
              <a:rPr lang="pt-PT" dirty="0" err="1"/>
              <a:t>day</a:t>
            </a:r>
            <a:r>
              <a:rPr lang="pt-PT" dirty="0"/>
              <a:t>.</a:t>
            </a:r>
          </a:p>
          <a:p>
            <a:r>
              <a:rPr lang="pt-PT" dirty="0"/>
              <a:t>   </a:t>
            </a:r>
            <a:r>
              <a:rPr lang="pt-PT" dirty="0" err="1"/>
              <a:t>Overall</a:t>
            </a:r>
            <a:r>
              <a:rPr lang="pt-PT" dirty="0"/>
              <a:t>, </a:t>
            </a:r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seen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HEIs</a:t>
            </a:r>
            <a:r>
              <a:rPr lang="pt-PT" dirty="0"/>
              <a:t> are </a:t>
            </a:r>
            <a:r>
              <a:rPr lang="pt-PT" dirty="0" err="1"/>
              <a:t>active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post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times per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outstanding</a:t>
            </a:r>
            <a:r>
              <a:rPr lang="pt-PT" dirty="0"/>
              <a:t> exemples </a:t>
            </a:r>
            <a:r>
              <a:rPr lang="pt-PT" dirty="0" err="1"/>
              <a:t>of</a:t>
            </a:r>
            <a:r>
              <a:rPr lang="pt-PT" dirty="0"/>
              <a:t> Harvard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more </a:t>
            </a:r>
            <a:r>
              <a:rPr lang="pt-PT" dirty="0" err="1"/>
              <a:t>active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others</a:t>
            </a:r>
            <a:r>
              <a:rPr lang="pt-PT" dirty="0"/>
              <a:t>, </a:t>
            </a:r>
            <a:r>
              <a:rPr lang="pt-PT" dirty="0" err="1"/>
              <a:t>while</a:t>
            </a:r>
            <a:r>
              <a:rPr lang="pt-PT" dirty="0"/>
              <a:t> </a:t>
            </a:r>
            <a:r>
              <a:rPr lang="pt-PT" dirty="0" err="1"/>
              <a:t>Goe</a:t>
            </a:r>
            <a:r>
              <a:rPr lang="pt-PT" dirty="0"/>
              <a:t> </a:t>
            </a:r>
            <a:r>
              <a:rPr lang="pt-PT" dirty="0" err="1"/>
              <a:t>doesn´t</a:t>
            </a:r>
            <a:r>
              <a:rPr lang="pt-PT" dirty="0"/>
              <a:t> </a:t>
            </a:r>
            <a:r>
              <a:rPr lang="pt-PT" dirty="0" err="1"/>
              <a:t>post</a:t>
            </a:r>
            <a:r>
              <a:rPr lang="pt-PT" dirty="0"/>
              <a:t> </a:t>
            </a:r>
            <a:r>
              <a:rPr lang="pt-PT" dirty="0" err="1"/>
              <a:t>every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, </a:t>
            </a:r>
            <a:r>
              <a:rPr lang="pt-PT" dirty="0" err="1"/>
              <a:t>doing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post</a:t>
            </a:r>
            <a:r>
              <a:rPr lang="pt-PT" dirty="0"/>
              <a:t> per </a:t>
            </a:r>
            <a:r>
              <a:rPr lang="pt-PT" dirty="0" err="1"/>
              <a:t>day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380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CDA19-E544-4D09-59A5-6D0C1F70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0" y="365125"/>
            <a:ext cx="10505440" cy="1356043"/>
          </a:xfrm>
        </p:spPr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Highest</a:t>
            </a:r>
            <a:r>
              <a:rPr lang="pt-BR" dirty="0">
                <a:ea typeface="+mj-lt"/>
                <a:cs typeface="+mj-lt"/>
              </a:rPr>
              <a:t> </a:t>
            </a:r>
            <a:r>
              <a:rPr lang="pt-BR" dirty="0" err="1">
                <a:ea typeface="+mj-lt"/>
                <a:cs typeface="+mj-lt"/>
              </a:rPr>
              <a:t>and</a:t>
            </a:r>
            <a:r>
              <a:rPr lang="pt-BR" dirty="0">
                <a:ea typeface="+mj-lt"/>
                <a:cs typeface="+mj-lt"/>
              </a:rPr>
              <a:t> </a:t>
            </a:r>
            <a:r>
              <a:rPr lang="pt-BR" dirty="0" err="1">
                <a:ea typeface="+mj-lt"/>
                <a:cs typeface="+mj-lt"/>
              </a:rPr>
              <a:t>lowest</a:t>
            </a:r>
            <a:r>
              <a:rPr lang="pt-BR" dirty="0">
                <a:ea typeface="+mj-lt"/>
                <a:cs typeface="+mj-lt"/>
              </a:rPr>
              <a:t> </a:t>
            </a:r>
            <a:r>
              <a:rPr lang="pt-BR" dirty="0" err="1">
                <a:ea typeface="+mj-lt"/>
                <a:cs typeface="+mj-lt"/>
              </a:rPr>
              <a:t>postage</a:t>
            </a:r>
            <a:r>
              <a:rPr lang="pt-BR" dirty="0">
                <a:ea typeface="+mj-lt"/>
                <a:cs typeface="+mj-lt"/>
              </a:rPr>
              <a:t> for </a:t>
            </a:r>
            <a:r>
              <a:rPr lang="pt-BR" dirty="0" err="1">
                <a:ea typeface="+mj-lt"/>
                <a:cs typeface="+mj-lt"/>
              </a:rPr>
              <a:t>each</a:t>
            </a:r>
            <a:r>
              <a:rPr lang="pt-BR" dirty="0">
                <a:ea typeface="+mj-lt"/>
                <a:cs typeface="+mj-lt"/>
              </a:rPr>
              <a:t> </a:t>
            </a:r>
            <a:r>
              <a:rPr lang="pt-BR" dirty="0" err="1">
                <a:ea typeface="+mj-lt"/>
                <a:cs typeface="+mj-lt"/>
              </a:rPr>
              <a:t>day</a:t>
            </a:r>
            <a:r>
              <a:rPr lang="pt-BR" dirty="0">
                <a:ea typeface="+mj-lt"/>
                <a:cs typeface="+mj-lt"/>
              </a:rPr>
              <a:t> </a:t>
            </a:r>
            <a:r>
              <a:rPr lang="pt-BR" dirty="0" err="1">
                <a:ea typeface="+mj-lt"/>
                <a:cs typeface="+mj-lt"/>
              </a:rPr>
              <a:t>of</a:t>
            </a:r>
            <a:r>
              <a:rPr lang="pt-BR" dirty="0">
                <a:ea typeface="+mj-lt"/>
                <a:cs typeface="+mj-lt"/>
              </a:rPr>
              <a:t> </a:t>
            </a:r>
            <a:r>
              <a:rPr lang="pt-BR" dirty="0" err="1">
                <a:ea typeface="+mj-lt"/>
                <a:cs typeface="+mj-lt"/>
              </a:rPr>
              <a:t>the</a:t>
            </a:r>
            <a:r>
              <a:rPr lang="pt-BR" dirty="0">
                <a:ea typeface="+mj-lt"/>
                <a:cs typeface="+mj-lt"/>
              </a:rPr>
              <a:t> </a:t>
            </a:r>
            <a:r>
              <a:rPr lang="pt-BR" dirty="0" err="1">
                <a:ea typeface="+mj-lt"/>
                <a:cs typeface="+mj-lt"/>
              </a:rPr>
              <a:t>week</a:t>
            </a:r>
            <a:endParaRPr lang="pt-BR" dirty="0" err="1"/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E8567284-E0CB-3FB0-F701-69E86880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131" y="3430782"/>
            <a:ext cx="4785360" cy="294930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6ECEC15-786D-0EFF-6A4A-AFBDF9E7AAF5}"/>
              </a:ext>
            </a:extLst>
          </p:cNvPr>
          <p:cNvSpPr txBox="1"/>
          <p:nvPr/>
        </p:nvSpPr>
        <p:spPr>
          <a:xfrm>
            <a:off x="851064" y="2088077"/>
            <a:ext cx="100049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We went a bit deeper on this topic, searching for specific days of the week.</a:t>
            </a:r>
          </a:p>
          <a:p>
            <a:r>
              <a:rPr lang="pt-BR" dirty="0"/>
              <a:t>Harvard is the HEI that posts the most, almost everyday, just losing </a:t>
            </a:r>
            <a:r>
              <a:rPr lang="pt-BR" dirty="0">
                <a:ea typeface="+mn-lt"/>
                <a:cs typeface="+mn-lt"/>
              </a:rPr>
              <a:t>thursday to Manchester.</a:t>
            </a:r>
          </a:p>
          <a:p>
            <a:r>
              <a:rPr lang="pt-BR" dirty="0"/>
              <a:t>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lowest</a:t>
            </a:r>
            <a:r>
              <a:rPr lang="pt-BR" dirty="0"/>
              <a:t> posts, </a:t>
            </a:r>
            <a:r>
              <a:rPr lang="pt-BR" dirty="0" err="1"/>
              <a:t>Goe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majority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days</a:t>
            </a:r>
            <a:r>
              <a:rPr lang="pt-BR" dirty="0"/>
              <a:t> as </a:t>
            </a:r>
            <a:r>
              <a:rPr lang="pt-BR" dirty="0" err="1"/>
              <a:t>well</a:t>
            </a:r>
            <a:r>
              <a:rPr lang="pt-BR" dirty="0"/>
              <a:t>,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Epfl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Stanford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having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day</a:t>
            </a:r>
            <a:r>
              <a:rPr lang="pt-B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17F4BC-BB66-0A0F-CEED-A8B912ED3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89" y="3429000"/>
            <a:ext cx="4781850" cy="295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1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0C8BD-4E66-DB81-B2EB-48673EE2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52" y="203385"/>
            <a:ext cx="11603421" cy="1284550"/>
          </a:xfrm>
        </p:spPr>
        <p:txBody>
          <a:bodyPr/>
          <a:lstStyle/>
          <a:p>
            <a:pPr algn="ctr"/>
            <a:r>
              <a:rPr lang="pt-BR" sz="4400" dirty="0"/>
              <a:t>Average posts during vacation and academic time</a:t>
            </a:r>
          </a:p>
        </p:txBody>
      </p: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34B98E50-9E7F-A2AA-0EE6-187E9C05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025" y="2560320"/>
            <a:ext cx="5171440" cy="3193143"/>
          </a:xfrm>
          <a:prstGeom prst="rect">
            <a:avLst/>
          </a:prstGeom>
        </p:spPr>
      </p:pic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718D2FFB-96F8-A035-68A8-759B197D0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8" y="2547785"/>
            <a:ext cx="5171440" cy="319314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2EC93DA-3CC6-DA82-F6C8-E196F88F434F}"/>
              </a:ext>
            </a:extLst>
          </p:cNvPr>
          <p:cNvSpPr txBox="1"/>
          <p:nvPr/>
        </p:nvSpPr>
        <p:spPr>
          <a:xfrm>
            <a:off x="672935" y="1840674"/>
            <a:ext cx="105096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We also investigated if the amount of posts varied between vacation and academic periods.</a:t>
            </a:r>
          </a:p>
          <a:p>
            <a:r>
              <a:rPr lang="pt-BR" dirty="0"/>
              <a:t>HEIs usually post more during the academic time, with Goe and Manchester having the opposite strategy.</a:t>
            </a:r>
          </a:p>
        </p:txBody>
      </p:sp>
    </p:spTree>
    <p:extLst>
      <p:ext uri="{BB962C8B-B14F-4D97-AF65-F5344CB8AC3E}">
        <p14:creationId xmlns:p14="http://schemas.microsoft.com/office/powerpoint/2010/main" val="205284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F0263-BF3C-6E4E-96F9-90FE9BD2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72085"/>
            <a:ext cx="10515600" cy="1325563"/>
          </a:xfrm>
        </p:spPr>
        <p:txBody>
          <a:bodyPr/>
          <a:lstStyle/>
          <a:p>
            <a:r>
              <a:rPr lang="pt-BR" dirty="0" err="1"/>
              <a:t>Heatmaps</a:t>
            </a:r>
          </a:p>
        </p:txBody>
      </p: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74390CAE-D415-36BA-1E25-35F0677D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636" y="2305001"/>
            <a:ext cx="5466080" cy="3274423"/>
          </a:xfrm>
          <a:prstGeom prst="rect">
            <a:avLst/>
          </a:prstGeom>
        </p:spPr>
      </p:pic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4755AEA5-B663-3A0B-6F72-C1B7DC950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0" y="2309190"/>
            <a:ext cx="5293360" cy="32642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5767E5C-2F2F-23A1-2056-B38B46D29F57}"/>
              </a:ext>
            </a:extLst>
          </p:cNvPr>
          <p:cNvSpPr txBox="1"/>
          <p:nvPr/>
        </p:nvSpPr>
        <p:spPr>
          <a:xfrm>
            <a:off x="873760" y="1391920"/>
            <a:ext cx="104749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created</a:t>
            </a:r>
            <a:r>
              <a:rPr lang="pt-BR" dirty="0"/>
              <a:t> </a:t>
            </a:r>
            <a:r>
              <a:rPr lang="pt-BR" dirty="0" err="1"/>
              <a:t>heatmaps</a:t>
            </a:r>
            <a:r>
              <a:rPr lang="pt-BR" dirty="0"/>
              <a:t> for </a:t>
            </a:r>
            <a:r>
              <a:rPr lang="pt-BR" dirty="0" err="1"/>
              <a:t>every</a:t>
            </a:r>
            <a:r>
              <a:rPr lang="pt-BR" dirty="0"/>
              <a:t> HEI,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noticed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Harvard </a:t>
            </a:r>
            <a:r>
              <a:rPr lang="pt-BR" dirty="0" err="1"/>
              <a:t>was</a:t>
            </a:r>
            <a:r>
              <a:rPr lang="pt-BR" dirty="0"/>
              <a:t> </a:t>
            </a:r>
            <a:r>
              <a:rPr lang="pt-BR" dirty="0" err="1"/>
              <a:t>posting</a:t>
            </a:r>
            <a:r>
              <a:rPr lang="pt-BR" dirty="0"/>
              <a:t> </a:t>
            </a:r>
            <a:r>
              <a:rPr lang="pt-BR" dirty="0" err="1"/>
              <a:t>every</a:t>
            </a:r>
            <a:r>
              <a:rPr lang="pt-BR" dirty="0"/>
              <a:t> </a:t>
            </a:r>
            <a:r>
              <a:rPr lang="pt-BR" dirty="0" err="1"/>
              <a:t>day</a:t>
            </a:r>
            <a:r>
              <a:rPr lang="pt-BR" dirty="0"/>
              <a:t> </a:t>
            </a:r>
            <a:r>
              <a:rPr lang="pt-BR" dirty="0" err="1"/>
              <a:t>consistently</a:t>
            </a:r>
            <a:r>
              <a:rPr lang="pt-BR" dirty="0"/>
              <a:t>.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hand</a:t>
            </a:r>
            <a:r>
              <a:rPr lang="pt-BR" dirty="0"/>
              <a:t> </a:t>
            </a:r>
            <a:r>
              <a:rPr lang="pt-BR" dirty="0" err="1"/>
              <a:t>Goe</a:t>
            </a:r>
            <a:r>
              <a:rPr lang="pt-BR" dirty="0"/>
              <a:t> </a:t>
            </a:r>
            <a:r>
              <a:rPr lang="pt-BR" dirty="0" err="1"/>
              <a:t>posted</a:t>
            </a:r>
            <a:r>
              <a:rPr lang="pt-BR" dirty="0"/>
              <a:t> </a:t>
            </a:r>
            <a:r>
              <a:rPr lang="pt-BR" dirty="0" err="1"/>
              <a:t>much</a:t>
            </a:r>
            <a:r>
              <a:rPr lang="pt-BR" dirty="0"/>
              <a:t> in a precise </a:t>
            </a:r>
            <a:r>
              <a:rPr lang="pt-BR" dirty="0" err="1"/>
              <a:t>timeframe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just</a:t>
            </a:r>
            <a:r>
              <a:rPr lang="pt-BR" dirty="0"/>
              <a:t> </a:t>
            </a:r>
            <a:r>
              <a:rPr lang="pt-BR" dirty="0" err="1"/>
              <a:t>during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week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1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73AD3-1BC1-3319-3F78-891B40CA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127534"/>
          </a:xfrm>
        </p:spPr>
        <p:txBody>
          <a:bodyPr/>
          <a:lstStyle/>
          <a:p>
            <a:r>
              <a:rPr lang="pt-BR" dirty="0"/>
              <a:t>Hashtags</a:t>
            </a: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CC8F5BB3-975F-B725-FC3B-EFF589EF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3046549"/>
            <a:ext cx="5171440" cy="3193143"/>
          </a:xfrm>
          <a:prstGeom prst="rect">
            <a:avLst/>
          </a:prstGeom>
        </p:spPr>
      </p:pic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7BD9F8DC-1459-9A19-EE73-0E0F6162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" y="3046549"/>
            <a:ext cx="5171440" cy="319314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616530F-6FF5-79C4-B9B9-E09EF109F1E9}"/>
              </a:ext>
            </a:extLst>
          </p:cNvPr>
          <p:cNvSpPr txBox="1"/>
          <p:nvPr/>
        </p:nvSpPr>
        <p:spPr>
          <a:xfrm>
            <a:off x="782320" y="1615439"/>
            <a:ext cx="101396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Within</a:t>
            </a:r>
            <a:r>
              <a:rPr lang="pt-BR" dirty="0"/>
              <a:t> hashtags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noticed</a:t>
            </a:r>
            <a:r>
              <a:rPr lang="pt-BR" dirty="0"/>
              <a:t> a </a:t>
            </a:r>
            <a:r>
              <a:rPr lang="pt-BR" dirty="0" err="1"/>
              <a:t>pattern</a:t>
            </a:r>
            <a:r>
              <a:rPr lang="pt-BR" dirty="0"/>
              <a:t>,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a HEI </a:t>
            </a:r>
            <a:r>
              <a:rPr lang="pt-BR" dirty="0" err="1"/>
              <a:t>had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unique</a:t>
            </a:r>
            <a:r>
              <a:rPr lang="pt-BR" dirty="0"/>
              <a:t> hashtags </a:t>
            </a:r>
            <a:r>
              <a:rPr lang="pt-BR" dirty="0" err="1"/>
              <a:t>then</a:t>
            </a:r>
            <a:r>
              <a:rPr lang="pt-BR" dirty="0"/>
              <a:t> its </a:t>
            </a:r>
            <a:r>
              <a:rPr lang="pt-BR" dirty="0" err="1"/>
              <a:t>usage</a:t>
            </a:r>
            <a:r>
              <a:rPr lang="pt-BR" dirty="0"/>
              <a:t> </a:t>
            </a:r>
            <a:r>
              <a:rPr lang="pt-BR" dirty="0" err="1"/>
              <a:t>percentage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high, </a:t>
            </a:r>
            <a:r>
              <a:rPr lang="pt-BR" dirty="0" err="1"/>
              <a:t>with</a:t>
            </a:r>
            <a:r>
              <a:rPr lang="pt-BR" dirty="0"/>
              <a:t> 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noticeable</a:t>
            </a:r>
            <a:r>
              <a:rPr lang="pt-BR" dirty="0"/>
              <a:t> outliers </a:t>
            </a:r>
            <a:r>
              <a:rPr lang="pt-BR" dirty="0" err="1"/>
              <a:t>being</a:t>
            </a:r>
            <a:r>
              <a:rPr lang="pt-BR" dirty="0"/>
              <a:t> Yale </a:t>
            </a:r>
            <a:r>
              <a:rPr lang="pt-BR" dirty="0" err="1"/>
              <a:t>and</a:t>
            </a:r>
            <a:r>
              <a:rPr lang="pt-BR" dirty="0"/>
              <a:t> </a:t>
            </a:r>
            <a:r>
              <a:rPr lang="pt-BR" dirty="0" err="1"/>
              <a:t>Goe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85828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FFD73E-D96B-4428-99CD-717A4897D3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85E733-8340-4FDD-A6FC-B22F1B75E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165DE6-2DCE-44FC-94B7-A499559DBF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821</Words>
  <Application>Microsoft Office PowerPoint</Application>
  <PresentationFormat>Widescreen</PresentationFormat>
  <Paragraphs>60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Avenir Next LT Pro</vt:lpstr>
      <vt:lpstr>Avenir Next LT Pro Light</vt:lpstr>
      <vt:lpstr>Calibri</vt:lpstr>
      <vt:lpstr>Tw Cen MT</vt:lpstr>
      <vt:lpstr>Personalizado</vt:lpstr>
      <vt:lpstr>Analysis of Posting Strategies for Higher Education Institutions</vt:lpstr>
      <vt:lpstr>Data Pre-Processing</vt:lpstr>
      <vt:lpstr>NA Removal</vt:lpstr>
      <vt:lpstr>Data Processing</vt:lpstr>
      <vt:lpstr>Average posts per day and week</vt:lpstr>
      <vt:lpstr>Highest and lowest postage for each day of the week</vt:lpstr>
      <vt:lpstr>Average posts during vacation and academic time</vt:lpstr>
      <vt:lpstr>Heatmaps</vt:lpstr>
      <vt:lpstr>Hashtags</vt:lpstr>
      <vt:lpstr>URLs</vt:lpstr>
      <vt:lpstr>Classification of posts</vt:lpstr>
      <vt:lpstr>Sentiment Analysis</vt:lpstr>
      <vt:lpstr>Clustering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básica</dc:title>
  <dc:creator/>
  <cp:lastModifiedBy>Daniela dos Santos Tomás</cp:lastModifiedBy>
  <cp:revision>475</cp:revision>
  <dcterms:created xsi:type="dcterms:W3CDTF">2024-05-21T23:17:08Z</dcterms:created>
  <dcterms:modified xsi:type="dcterms:W3CDTF">2024-05-27T13:22:46Z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