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4"/>
  </p:notesMasterIdLst>
  <p:sldIdLst>
    <p:sldId id="268" r:id="rId2"/>
    <p:sldId id="267" r:id="rId3"/>
  </p:sldIdLst>
  <p:sldSz cx="18000663" cy="25199975"/>
  <p:notesSz cx="6858000" cy="9144000"/>
  <p:defaultTextStyle>
    <a:defPPr>
      <a:defRPr lang="en-GB"/>
    </a:defPPr>
    <a:lvl1pPr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02502" indent="-154808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619234" indent="-123847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866928" indent="-123847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114621" indent="-123847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1238468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1486162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1733856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1981549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2" userDrawn="1">
          <p15:clr>
            <a:srgbClr val="A4A3A4"/>
          </p15:clr>
        </p15:guide>
        <p15:guide id="2" pos="17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264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71FC-6132-4E47-B8A0-D9B4698BC923}" v="627" dt="2025-02-09T19:01:10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97" autoAdjust="0"/>
  </p:normalViewPr>
  <p:slideViewPr>
    <p:cSldViewPr>
      <p:cViewPr>
        <p:scale>
          <a:sx n="50" d="100"/>
          <a:sy n="50" d="100"/>
        </p:scale>
        <p:origin x="1962" y="-2976"/>
      </p:cViewPr>
      <p:guideLst>
        <p:guide orient="horz" pos="1272"/>
        <p:guide pos="171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varo Figueira" userId="98feb3955df52786" providerId="LiveId" clId="{622071FC-6132-4E47-B8A0-D9B4698BC923}"/>
    <pc:docChg chg="custSel addSld delSld modSld modMainMaster">
      <pc:chgData name="Alvaro Figueira" userId="98feb3955df52786" providerId="LiveId" clId="{622071FC-6132-4E47-B8A0-D9B4698BC923}" dt="2025-02-09T19:01:21.392" v="1096" actId="115"/>
      <pc:docMkLst>
        <pc:docMk/>
      </pc:docMkLst>
      <pc:sldChg chg="del">
        <pc:chgData name="Alvaro Figueira" userId="98feb3955df52786" providerId="LiveId" clId="{622071FC-6132-4E47-B8A0-D9B4698BC923}" dt="2025-02-09T18:55:39.119" v="1027" actId="47"/>
        <pc:sldMkLst>
          <pc:docMk/>
          <pc:sldMk cId="0" sldId="256"/>
        </pc:sldMkLst>
      </pc:sldChg>
      <pc:sldChg chg="del">
        <pc:chgData name="Alvaro Figueira" userId="98feb3955df52786" providerId="LiveId" clId="{622071FC-6132-4E47-B8A0-D9B4698BC923}" dt="2025-02-09T18:53:58.477" v="1016" actId="47"/>
        <pc:sldMkLst>
          <pc:docMk/>
          <pc:sldMk cId="2181284350" sldId="258"/>
        </pc:sldMkLst>
      </pc:sldChg>
      <pc:sldChg chg="del">
        <pc:chgData name="Alvaro Figueira" userId="98feb3955df52786" providerId="LiveId" clId="{622071FC-6132-4E47-B8A0-D9B4698BC923}" dt="2025-02-09T18:55:30.672" v="1025" actId="47"/>
        <pc:sldMkLst>
          <pc:docMk/>
          <pc:sldMk cId="2036776930" sldId="259"/>
        </pc:sldMkLst>
      </pc:sldChg>
      <pc:sldChg chg="del">
        <pc:chgData name="Alvaro Figueira" userId="98feb3955df52786" providerId="LiveId" clId="{622071FC-6132-4E47-B8A0-D9B4698BC923}" dt="2025-02-09T18:55:31.782" v="1026" actId="47"/>
        <pc:sldMkLst>
          <pc:docMk/>
          <pc:sldMk cId="1924422411" sldId="260"/>
        </pc:sldMkLst>
      </pc:sldChg>
      <pc:sldChg chg="del">
        <pc:chgData name="Alvaro Figueira" userId="98feb3955df52786" providerId="LiveId" clId="{622071FC-6132-4E47-B8A0-D9B4698BC923}" dt="2025-02-09T18:55:29.025" v="1024" actId="47"/>
        <pc:sldMkLst>
          <pc:docMk/>
          <pc:sldMk cId="981517116" sldId="261"/>
        </pc:sldMkLst>
      </pc:sldChg>
      <pc:sldChg chg="del">
        <pc:chgData name="Alvaro Figueira" userId="98feb3955df52786" providerId="LiveId" clId="{622071FC-6132-4E47-B8A0-D9B4698BC923}" dt="2025-02-09T18:55:27.694" v="1023" actId="47"/>
        <pc:sldMkLst>
          <pc:docMk/>
          <pc:sldMk cId="1846429745" sldId="262"/>
        </pc:sldMkLst>
      </pc:sldChg>
      <pc:sldChg chg="addSp modSp add mod">
        <pc:chgData name="Alvaro Figueira" userId="98feb3955df52786" providerId="LiveId" clId="{622071FC-6132-4E47-B8A0-D9B4698BC923}" dt="2025-02-09T19:01:21.392" v="1096" actId="115"/>
        <pc:sldMkLst>
          <pc:docMk/>
          <pc:sldMk cId="56501512" sldId="263"/>
        </pc:sldMkLst>
        <pc:spChg chg="add 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2" creationId="{0E075246-C904-DCCD-3AEE-EABD9D54CF0C}"/>
          </ac:spMkLst>
        </pc:spChg>
        <pc:spChg chg="add 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3" creationId="{8F4C696A-BFC7-EB56-EE1A-154DB6129155}"/>
          </ac:spMkLst>
        </pc:spChg>
        <pc:spChg chg="mod">
          <ac:chgData name="Alvaro Figueira" userId="98feb3955df52786" providerId="LiveId" clId="{622071FC-6132-4E47-B8A0-D9B4698BC923}" dt="2025-02-09T18:51:31.806" v="897" actId="14100"/>
          <ac:spMkLst>
            <pc:docMk/>
            <pc:sldMk cId="56501512" sldId="263"/>
            <ac:spMk id="6" creationId="{E1DE94C6-7E3B-C12A-91A0-837B3FD3C0BC}"/>
          </ac:spMkLst>
        </pc:spChg>
        <pc:spChg chg="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7" creationId="{C9CB3336-C3C2-CF15-BDBB-7E5EA2A62E97}"/>
          </ac:spMkLst>
        </pc:spChg>
        <pc:spChg chg="mod">
          <ac:chgData name="Alvaro Figueira" userId="98feb3955df52786" providerId="LiveId" clId="{622071FC-6132-4E47-B8A0-D9B4698BC923}" dt="2025-02-09T18:51:48.109" v="898" actId="12788"/>
          <ac:spMkLst>
            <pc:docMk/>
            <pc:sldMk cId="56501512" sldId="263"/>
            <ac:spMk id="8" creationId="{1277EE14-7FE6-F559-5B89-F40AE78D697F}"/>
          </ac:spMkLst>
        </pc:spChg>
        <pc:spChg chg="mod">
          <ac:chgData name="Alvaro Figueira" userId="98feb3955df52786" providerId="LiveId" clId="{622071FC-6132-4E47-B8A0-D9B4698BC923}" dt="2025-02-09T19:01:10.531" v="1095" actId="1036"/>
          <ac:spMkLst>
            <pc:docMk/>
            <pc:sldMk cId="56501512" sldId="263"/>
            <ac:spMk id="9" creationId="{96F2A991-BCB6-29F9-3525-C1B9FD57EC9F}"/>
          </ac:spMkLst>
        </pc:spChg>
        <pc:spChg chg="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10" creationId="{36F93A5F-C8CA-E498-1BB8-5E5F93EC50A7}"/>
          </ac:spMkLst>
        </pc:spChg>
        <pc:spChg chg="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11" creationId="{04A60082-F6A1-DDEC-C520-1452D8FA0E8E}"/>
          </ac:spMkLst>
        </pc:spChg>
        <pc:spChg chg="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12" creationId="{812057FF-0A13-C140-254C-9F19D56062D7}"/>
          </ac:spMkLst>
        </pc:spChg>
        <pc:spChg chg="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13" creationId="{B77A2FB4-8E2D-A8BB-D8BC-A2E10AE74E3B}"/>
          </ac:spMkLst>
        </pc:spChg>
        <pc:spChg chg="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14" creationId="{F4B48DF4-C87A-AB1F-791E-DB87EF4AF386}"/>
          </ac:spMkLst>
        </pc:spChg>
        <pc:spChg chg="mod">
          <ac:chgData name="Alvaro Figueira" userId="98feb3955df52786" providerId="LiveId" clId="{622071FC-6132-4E47-B8A0-D9B4698BC923}" dt="2025-02-09T19:01:21.392" v="1096" actId="115"/>
          <ac:spMkLst>
            <pc:docMk/>
            <pc:sldMk cId="56501512" sldId="263"/>
            <ac:spMk id="15" creationId="{B0E3E874-4284-B01D-CF12-45959CC60A32}"/>
          </ac:spMkLst>
        </pc:spChg>
        <pc:spChg chg="mod">
          <ac:chgData name="Alvaro Figueira" userId="98feb3955df52786" providerId="LiveId" clId="{622071FC-6132-4E47-B8A0-D9B4698BC923}" dt="2025-02-09T18:50:57.507" v="762" actId="20577"/>
          <ac:spMkLst>
            <pc:docMk/>
            <pc:sldMk cId="56501512" sldId="263"/>
            <ac:spMk id="19" creationId="{71567524-CCF3-4779-B975-139950D03F7E}"/>
          </ac:spMkLst>
        </pc:spChg>
        <pc:spChg chg="mod">
          <ac:chgData name="Alvaro Figueira" userId="98feb3955df52786" providerId="LiveId" clId="{622071FC-6132-4E47-B8A0-D9B4698BC923}" dt="2025-02-09T18:54:16.360" v="1022" actId="20577"/>
          <ac:spMkLst>
            <pc:docMk/>
            <pc:sldMk cId="56501512" sldId="263"/>
            <ac:spMk id="29" creationId="{D65881E0-61F5-3B0A-3715-58204027EF89}"/>
          </ac:spMkLst>
        </pc:spChg>
        <pc:spChg chg="mod">
          <ac:chgData name="Alvaro Figueira" userId="98feb3955df52786" providerId="LiveId" clId="{622071FC-6132-4E47-B8A0-D9B4698BC923}" dt="2025-02-09T18:47:07.317" v="148" actId="1036"/>
          <ac:spMkLst>
            <pc:docMk/>
            <pc:sldMk cId="56501512" sldId="263"/>
            <ac:spMk id="30" creationId="{CB983354-62AB-852F-0C7A-3D8F2B115729}"/>
          </ac:spMkLst>
        </pc:spChg>
        <pc:spChg chg="mod">
          <ac:chgData name="Alvaro Figueira" userId="98feb3955df52786" providerId="LiveId" clId="{622071FC-6132-4E47-B8A0-D9B4698BC923}" dt="2025-02-09T18:53:36.436" v="1015" actId="20577"/>
          <ac:spMkLst>
            <pc:docMk/>
            <pc:sldMk cId="56501512" sldId="263"/>
            <ac:spMk id="31" creationId="{2D333909-D6CA-49E0-2B8F-B6CA951E3AD9}"/>
          </ac:spMkLst>
        </pc:spChg>
      </pc:sldChg>
      <pc:sldChg chg="modSp add mod">
        <pc:chgData name="Alvaro Figueira" userId="98feb3955df52786" providerId="LiveId" clId="{622071FC-6132-4E47-B8A0-D9B4698BC923}" dt="2025-02-09T18:55:49.685" v="1031" actId="20577"/>
        <pc:sldMkLst>
          <pc:docMk/>
          <pc:sldMk cId="3694536336" sldId="264"/>
        </pc:sldMkLst>
        <pc:spChg chg="mod">
          <ac:chgData name="Alvaro Figueira" userId="98feb3955df52786" providerId="LiveId" clId="{622071FC-6132-4E47-B8A0-D9B4698BC923}" dt="2025-02-09T18:55:49.685" v="1031" actId="20577"/>
          <ac:spMkLst>
            <pc:docMk/>
            <pc:sldMk cId="3694536336" sldId="264"/>
            <ac:spMk id="29" creationId="{B3E1C1DA-4BA4-9E23-080D-A8B5BA4C13F5}"/>
          </ac:spMkLst>
        </pc:spChg>
      </pc:sldChg>
      <pc:sldChg chg="add">
        <pc:chgData name="Alvaro Figueira" userId="98feb3955df52786" providerId="LiveId" clId="{622071FC-6132-4E47-B8A0-D9B4698BC923}" dt="2025-02-09T18:54:04.951" v="1018" actId="2890"/>
        <pc:sldMkLst>
          <pc:docMk/>
          <pc:sldMk cId="1069126249" sldId="265"/>
        </pc:sldMkLst>
      </pc:sldChg>
      <pc:sldChg chg="modSp add mod">
        <pc:chgData name="Alvaro Figueira" userId="98feb3955df52786" providerId="LiveId" clId="{622071FC-6132-4E47-B8A0-D9B4698BC923}" dt="2025-02-09T18:56:50.228" v="1062" actId="1037"/>
        <pc:sldMkLst>
          <pc:docMk/>
          <pc:sldMk cId="281502508" sldId="266"/>
        </pc:sldMkLst>
        <pc:spChg chg="mod">
          <ac:chgData name="Alvaro Figueira" userId="98feb3955df52786" providerId="LiveId" clId="{622071FC-6132-4E47-B8A0-D9B4698BC923}" dt="2025-02-09T18:56:38.392" v="1043" actId="1038"/>
          <ac:spMkLst>
            <pc:docMk/>
            <pc:sldMk cId="281502508" sldId="266"/>
            <ac:spMk id="28" creationId="{53702C7C-A248-30DE-A8B6-2D51D7135B2B}"/>
          </ac:spMkLst>
        </pc:spChg>
        <pc:spChg chg="mod">
          <ac:chgData name="Alvaro Figueira" userId="98feb3955df52786" providerId="LiveId" clId="{622071FC-6132-4E47-B8A0-D9B4698BC923}" dt="2025-02-09T18:56:50.228" v="1062" actId="1037"/>
          <ac:spMkLst>
            <pc:docMk/>
            <pc:sldMk cId="281502508" sldId="266"/>
            <ac:spMk id="29" creationId="{A2189257-9B68-2446-DCC4-7ED06F81654C}"/>
          </ac:spMkLst>
        </pc:spChg>
      </pc:sldChg>
      <pc:sldChg chg="modSp add mod">
        <pc:chgData name="Alvaro Figueira" userId="98feb3955df52786" providerId="LiveId" clId="{622071FC-6132-4E47-B8A0-D9B4698BC923}" dt="2025-02-09T18:57:06.229" v="1066" actId="20577"/>
        <pc:sldMkLst>
          <pc:docMk/>
          <pc:sldMk cId="2366617966" sldId="267"/>
        </pc:sldMkLst>
        <pc:spChg chg="mod">
          <ac:chgData name="Alvaro Figueira" userId="98feb3955df52786" providerId="LiveId" clId="{622071FC-6132-4E47-B8A0-D9B4698BC923}" dt="2025-02-09T18:57:06.229" v="1066" actId="20577"/>
          <ac:spMkLst>
            <pc:docMk/>
            <pc:sldMk cId="2366617966" sldId="267"/>
            <ac:spMk id="29" creationId="{67C14804-B1DE-A9E8-80CE-6EC118C69AEB}"/>
          </ac:spMkLst>
        </pc:spChg>
      </pc:sldChg>
      <pc:sldChg chg="modSp add mod">
        <pc:chgData name="Alvaro Figueira" userId="98feb3955df52786" providerId="LiveId" clId="{622071FC-6132-4E47-B8A0-D9B4698BC923}" dt="2025-02-09T18:57:24.460" v="1072" actId="20577"/>
        <pc:sldMkLst>
          <pc:docMk/>
          <pc:sldMk cId="1794382298" sldId="268"/>
        </pc:sldMkLst>
        <pc:spChg chg="mod">
          <ac:chgData name="Alvaro Figueira" userId="98feb3955df52786" providerId="LiveId" clId="{622071FC-6132-4E47-B8A0-D9B4698BC923}" dt="2025-02-09T18:57:24.460" v="1072" actId="20577"/>
          <ac:spMkLst>
            <pc:docMk/>
            <pc:sldMk cId="1794382298" sldId="268"/>
            <ac:spMk id="29" creationId="{B431755C-B488-9666-BB94-AD9881E807F6}"/>
          </ac:spMkLst>
        </pc:spChg>
      </pc:sldChg>
      <pc:sldChg chg="modSp add mod">
        <pc:chgData name="Alvaro Figueira" userId="98feb3955df52786" providerId="LiveId" clId="{622071FC-6132-4E47-B8A0-D9B4698BC923}" dt="2025-02-09T18:59:12.869" v="1082" actId="1037"/>
        <pc:sldMkLst>
          <pc:docMk/>
          <pc:sldMk cId="2868919974" sldId="269"/>
        </pc:sldMkLst>
        <pc:spChg chg="mod">
          <ac:chgData name="Alvaro Figueira" userId="98feb3955df52786" providerId="LiveId" clId="{622071FC-6132-4E47-B8A0-D9B4698BC923}" dt="2025-02-09T18:59:12.869" v="1082" actId="1037"/>
          <ac:spMkLst>
            <pc:docMk/>
            <pc:sldMk cId="2868919974" sldId="269"/>
            <ac:spMk id="29" creationId="{C9DDF31D-9EA2-EF89-A9A5-5DF16909B1A9}"/>
          </ac:spMkLst>
        </pc:spChg>
      </pc:sldChg>
      <pc:sldMasterChg chg="modSldLayout">
        <pc:chgData name="Alvaro Figueira" userId="98feb3955df52786" providerId="LiveId" clId="{622071FC-6132-4E47-B8A0-D9B4698BC923}" dt="2025-02-09T19:00:12.318" v="1085" actId="403"/>
        <pc:sldMasterMkLst>
          <pc:docMk/>
          <pc:sldMasterMk cId="3779585898" sldId="2147483696"/>
        </pc:sldMasterMkLst>
        <pc:sldLayoutChg chg="delSp modSp mod">
          <pc:chgData name="Alvaro Figueira" userId="98feb3955df52786" providerId="LiveId" clId="{622071FC-6132-4E47-B8A0-D9B4698BC923}" dt="2025-02-09T19:00:12.318" v="1085" actId="403"/>
          <pc:sldLayoutMkLst>
            <pc:docMk/>
            <pc:sldMasterMk cId="3779585898" sldId="2147483696"/>
            <pc:sldLayoutMk cId="1046951588" sldId="2147483703"/>
          </pc:sldLayoutMkLst>
          <pc:spChg chg="del">
            <ac:chgData name="Alvaro Figueira" userId="98feb3955df52786" providerId="LiveId" clId="{622071FC-6132-4E47-B8A0-D9B4698BC923}" dt="2025-02-09T18:44:43.929" v="4" actId="478"/>
            <ac:spMkLst>
              <pc:docMk/>
              <pc:sldMasterMk cId="3779585898" sldId="2147483696"/>
              <pc:sldLayoutMk cId="1046951588" sldId="2147483703"/>
              <ac:spMk id="2" creationId="{00000000-0000-0000-0000-000000000000}"/>
            </ac:spMkLst>
          </pc:spChg>
          <pc:spChg chg="del">
            <ac:chgData name="Alvaro Figueira" userId="98feb3955df52786" providerId="LiveId" clId="{622071FC-6132-4E47-B8A0-D9B4698BC923}" dt="2025-02-09T18:44:46.222" v="5" actId="478"/>
            <ac:spMkLst>
              <pc:docMk/>
              <pc:sldMasterMk cId="3779585898" sldId="2147483696"/>
              <pc:sldLayoutMk cId="1046951588" sldId="2147483703"/>
              <ac:spMk id="3" creationId="{00000000-0000-0000-0000-000000000000}"/>
            </ac:spMkLst>
          </pc:spChg>
          <pc:spChg chg="del">
            <ac:chgData name="Alvaro Figueira" userId="98feb3955df52786" providerId="LiveId" clId="{622071FC-6132-4E47-B8A0-D9B4698BC923}" dt="2025-02-09T18:44:48.090" v="6" actId="478"/>
            <ac:spMkLst>
              <pc:docMk/>
              <pc:sldMasterMk cId="3779585898" sldId="2147483696"/>
              <pc:sldLayoutMk cId="1046951588" sldId="2147483703"/>
              <ac:spMk id="4" creationId="{00000000-0000-0000-0000-000000000000}"/>
            </ac:spMkLst>
          </pc:spChg>
          <pc:spChg chg="mod">
            <ac:chgData name="Alvaro Figueira" userId="98feb3955df52786" providerId="LiveId" clId="{622071FC-6132-4E47-B8A0-D9B4698BC923}" dt="2025-02-09T19:00:12.318" v="1085" actId="403"/>
            <ac:spMkLst>
              <pc:docMk/>
              <pc:sldMasterMk cId="3779585898" sldId="2147483696"/>
              <pc:sldLayoutMk cId="1046951588" sldId="2147483703"/>
              <ac:spMk id="5" creationId="{8B9F3730-418C-E82A-95F7-37962A6D0C4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A1D4B5B3-3906-4885-BD78-45CD7A701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35B13954-417E-4658-AB39-E0E2D13B6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592295D-9853-4AA1-BE13-7B3CA8C6056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7FB4753-0DE0-4B55-B492-E7830104A30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03450" y="685800"/>
            <a:ext cx="24495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53792E6-2CD3-4076-B15A-DAF0DB79E37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2929D7DE-F5F2-4CD1-A2DC-F076A4641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6B34885-4A5B-4A67-826C-6F07398832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2EDF3B3C-0552-40D9-A954-82D376CA75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402502" indent="-154808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619234" indent="-123847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866928" indent="-123847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1114621" indent="-123847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1238468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6pPr>
    <a:lvl7pPr marL="1486162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7pPr>
    <a:lvl8pPr marL="1733856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8pPr>
    <a:lvl9pPr marL="1981549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E405B0-AEB7-BB83-DBF9-738D3AA27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D7A7AA4F-404E-38D5-7E7F-9035816732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7E7D39-5AD4-455E-B980-770151F5735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721E2C7E-C0BA-FF16-9231-7308143C263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05038" y="685800"/>
            <a:ext cx="24479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0F472ED-B8BC-8FC4-3B12-A509A6B75CE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BB9A28C7-1AA6-0BB0-47A3-4110B9815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28D3B8-C761-4C87-9198-D1E7745DDA92}" type="slidenum">
              <a:rPr lang="en-US" altLang="en-US" sz="1200"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6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D81585-DC9B-0F9F-4A63-0DBD54948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C75BD5A-588E-A2FD-C9AA-648F532C05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7E7D39-5AD4-455E-B980-770151F5735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E9876B2A-6AFF-6E85-EBFA-9C120561A27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05038" y="685800"/>
            <a:ext cx="24479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30B6181E-D542-BA3E-B6F9-9565CFF32D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7D1551BD-66A9-582D-D196-0400D8A56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28D3B8-C761-4C87-9198-D1E7745DDA92}" type="slidenum">
              <a:rPr lang="en-US" altLang="en-US" sz="1200"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2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9F3730-418C-E82A-95F7-37962A6D0C40}"/>
              </a:ext>
            </a:extLst>
          </p:cNvPr>
          <p:cNvSpPr/>
          <p:nvPr userDrawn="1"/>
        </p:nvSpPr>
        <p:spPr>
          <a:xfrm rot="16200000">
            <a:off x="-732164" y="732165"/>
            <a:ext cx="2592000" cy="11276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2024/25</a:t>
            </a:r>
          </a:p>
        </p:txBody>
      </p:sp>
    </p:spTree>
    <p:extLst>
      <p:ext uri="{BB962C8B-B14F-4D97-AF65-F5344CB8AC3E}">
        <p14:creationId xmlns:p14="http://schemas.microsoft.com/office/powerpoint/2010/main" val="104695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8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prints.nottingham.ac.uk/43558/" TargetMode="External"/><Relationship Id="rId13" Type="http://schemas.openxmlformats.org/officeDocument/2006/relationships/image" Target="../media/image5.png"/><Relationship Id="rId3" Type="http://schemas.openxmlformats.org/officeDocument/2006/relationships/hyperlink" Target="https://doi.org/10.1007/s00291-007-0097-0" TargetMode="External"/><Relationship Id="rId7" Type="http://schemas.openxmlformats.org/officeDocument/2006/relationships/hyperlink" Target="http://link.springer.com/10.1007/s10479-009-0644-y" TargetMode="Externa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document/9499056/?arnumber=9499056" TargetMode="External"/><Relationship Id="rId11" Type="http://schemas.openxmlformats.org/officeDocument/2006/relationships/image" Target="../media/image3.jpg"/><Relationship Id="rId5" Type="http://schemas.openxmlformats.org/officeDocument/2006/relationships/hyperlink" Target="https://linkinghub.elsevier.com/retrieve/pii/S0360835214003714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linkinghub.elsevier.com/retrieve/pii/S2667305323000789" TargetMode="Externa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7523A-3B1C-4D27-F088-6483024B4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">
            <a:extLst>
              <a:ext uri="{FF2B5EF4-FFF2-40B4-BE49-F238E27FC236}">
                <a16:creationId xmlns:a16="http://schemas.microsoft.com/office/drawing/2014/main" id="{11A7660F-8572-9AA5-7A15-C7C047D82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9" y="3238947"/>
            <a:ext cx="8496000" cy="4609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University Course Timetabling Problem 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(UCTTP) is a complex combinatorial optimization problem that consists of allocating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events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rooms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lecturers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students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to weekly schedules while meeting certain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constraints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Arial Narrow" panose="020B060602020203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This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research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focuses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on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Curriculum-</a:t>
            </a:r>
            <a:r>
              <a:rPr kumimoji="0" lang="pt-PT" altLang="pt-P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Based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Course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Timetabling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(CB-CTT), a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variant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of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UCTTP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that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focuses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on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course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scheduling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FCUP’s timetabling building process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is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time-consuming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not automated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and the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results are not the most satisfactory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Monte Carlo Tree Search 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(MCTS) chosen due to its effectiveness in games and optimization problems (Figure 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Hill Climbing 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(HC) used in simulation phase for local optimization.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98763-24EA-CC2A-F0FE-0CFFABE7740E}"/>
              </a:ext>
            </a:extLst>
          </p:cNvPr>
          <p:cNvSpPr txBox="1"/>
          <p:nvPr/>
        </p:nvSpPr>
        <p:spPr>
          <a:xfrm>
            <a:off x="13333834" y="23851177"/>
            <a:ext cx="22637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9890B-857B-1CBC-3707-59EC78BF3346}"/>
              </a:ext>
            </a:extLst>
          </p:cNvPr>
          <p:cNvSpPr/>
          <p:nvPr/>
        </p:nvSpPr>
        <p:spPr>
          <a:xfrm>
            <a:off x="1132648" y="3261"/>
            <a:ext cx="16849204" cy="2592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67"/>
              </a:spcBef>
            </a:pPr>
            <a:r>
              <a:rPr lang="en-US" altLang="en-US" sz="5334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 interactive tool for supporting university timetabling</a:t>
            </a:r>
            <a:br>
              <a:rPr lang="en-GB" altLang="en-US" sz="4399" b="1" dirty="0">
                <a:solidFill>
                  <a:srgbClr val="FFFFFF"/>
                </a:solidFill>
                <a:latin typeface="Arial Narrow" panose="020B0606020202030204" pitchFamily="34" charset="0"/>
              </a:rPr>
            </a:b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Daniela Tomás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| João Pedroso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| Pedro Vasconcelos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</a:p>
          <a:p>
            <a:pPr algn="ctr">
              <a:spcBef>
                <a:spcPts val="267"/>
              </a:spcBef>
            </a:pPr>
            <a:r>
              <a:rPr lang="en-GB" altLang="en-US" sz="2667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Faculdade de </a:t>
            </a:r>
            <a:r>
              <a:rPr lang="en-GB" altLang="en-US" sz="2667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Ciências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da </a:t>
            </a:r>
            <a:r>
              <a:rPr lang="en-GB" altLang="en-US" sz="2667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Universidade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do Porto</a:t>
            </a:r>
            <a:endParaRPr lang="en-US" sz="2667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D8F25D-D3DC-1171-5942-0F913CC2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15192275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Objective(s)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E664C2C5-17E9-4422-DD75-89CFFB4C4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457" y="7919467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Preliminary results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ABCAAFFB-0E32-5524-C518-5AE3E68B7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260" y="16560427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References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2D951617-A8E5-2D46-7F22-4F823DF45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2806899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Introduction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8526764C-F820-DB7C-75A2-F6D3ABFD0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15624323"/>
            <a:ext cx="8460000" cy="239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Enhance the </a:t>
            </a:r>
            <a:r>
              <a:rPr lang="en-US" altLang="en-US" sz="2400" b="1" dirty="0">
                <a:latin typeface="Arial Narrow" panose="020B0606020202030204" pitchFamily="34" charset="0"/>
              </a:rPr>
              <a:t>efficiency</a:t>
            </a:r>
            <a:r>
              <a:rPr lang="en-US" altLang="en-US" sz="2400" dirty="0">
                <a:latin typeface="Arial Narrow" panose="020B0606020202030204" pitchFamily="34" charset="0"/>
              </a:rPr>
              <a:t> and </a:t>
            </a:r>
            <a:r>
              <a:rPr lang="en-US" altLang="en-US" sz="2400" b="1" dirty="0">
                <a:latin typeface="Arial Narrow" panose="020B0606020202030204" pitchFamily="34" charset="0"/>
              </a:rPr>
              <a:t>quality</a:t>
            </a:r>
            <a:r>
              <a:rPr lang="en-US" altLang="en-US" sz="2400" dirty="0">
                <a:latin typeface="Arial Narrow" panose="020B0606020202030204" pitchFamily="34" charset="0"/>
              </a:rPr>
              <a:t> of FCUP's weekly timetable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Provide step-by-step interactive </a:t>
            </a:r>
            <a:r>
              <a:rPr lang="en-US" altLang="en-US" sz="2400" b="1" dirty="0">
                <a:latin typeface="Arial Narrow" panose="020B0606020202030204" pitchFamily="34" charset="0"/>
              </a:rPr>
              <a:t>recommendations</a:t>
            </a:r>
            <a:r>
              <a:rPr lang="en-US" altLang="en-US" sz="2400" dirty="0">
                <a:latin typeface="Arial Narrow" panose="020B0606020202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Detect potential </a:t>
            </a:r>
            <a:r>
              <a:rPr lang="en-US" altLang="en-US" sz="2400" b="1" dirty="0">
                <a:latin typeface="Arial Narrow" panose="020B0606020202030204" pitchFamily="34" charset="0"/>
              </a:rPr>
              <a:t>conflicts</a:t>
            </a:r>
            <a:r>
              <a:rPr lang="en-US" altLang="en-US" sz="2400" dirty="0">
                <a:latin typeface="Arial Narrow" panose="020B0606020202030204" pitchFamily="34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Integrate these functionalities into a timetable visualization </a:t>
            </a:r>
            <a:r>
              <a:rPr lang="en-US" altLang="en-US" sz="2400" b="1" dirty="0">
                <a:latin typeface="Arial Narrow" panose="020B0606020202030204" pitchFamily="34" charset="0"/>
              </a:rPr>
              <a:t>interface</a:t>
            </a:r>
            <a:r>
              <a:rPr lang="en-US" altLang="en-US" sz="2400" dirty="0">
                <a:latin typeface="Arial Narrow" panose="020B0606020202030204" pitchFamily="34" charset="0"/>
              </a:rPr>
              <a:t> that was previously developed using reactive programming.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3182FAD4-C4F2-C5F4-3D9A-F81CAE24D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17928579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State-of-the-Art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8419F88D-7A7F-AECD-4E8A-769E216CF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18360627"/>
            <a:ext cx="8496000" cy="534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Analyzed various </a:t>
            </a:r>
            <a:r>
              <a:rPr lang="en-US" altLang="en-US" sz="2400" b="1" dirty="0">
                <a:latin typeface="Arial Narrow" panose="020B0606020202030204" pitchFamily="34" charset="0"/>
              </a:rPr>
              <a:t>surveys</a:t>
            </a:r>
            <a:r>
              <a:rPr lang="en-US" altLang="en-US" sz="2400" dirty="0">
                <a:latin typeface="Arial Narrow" panose="020B0606020202030204" pitchFamily="34" charset="0"/>
              </a:rPr>
              <a:t> [1,2,3,4] and categorized UCTTP solutions based on their problem-solving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Among the approaches, </a:t>
            </a:r>
            <a:r>
              <a:rPr lang="en-US" altLang="en-US" sz="2400" b="1" dirty="0">
                <a:latin typeface="Arial Narrow" panose="020B0606020202030204" pitchFamily="34" charset="0"/>
              </a:rPr>
              <a:t>metaheuristics</a:t>
            </a:r>
            <a:r>
              <a:rPr lang="en-US" altLang="en-US" sz="2400" dirty="0">
                <a:latin typeface="Arial Narrow" panose="020B0606020202030204" pitchFamily="34" charset="0"/>
              </a:rPr>
              <a:t> emerged as one of the most promising, particularly single-solution-based algorithms like </a:t>
            </a:r>
            <a:r>
              <a:rPr lang="en-US" altLang="en-US" sz="2400" b="1" dirty="0">
                <a:latin typeface="Arial Narrow" panose="020B0606020202030204" pitchFamily="34" charset="0"/>
              </a:rPr>
              <a:t>Simulated Annealing</a:t>
            </a:r>
            <a:r>
              <a:rPr lang="en-US" altLang="en-US" sz="2400" dirty="0">
                <a:latin typeface="Arial Narrow" panose="020B0606020202030204" pitchFamily="34" charset="0"/>
              </a:rPr>
              <a:t> (SA) and </a:t>
            </a:r>
            <a:r>
              <a:rPr lang="en-US" altLang="en-US" sz="2400" b="1" dirty="0">
                <a:latin typeface="Arial Narrow" panose="020B0606020202030204" pitchFamily="34" charset="0"/>
              </a:rPr>
              <a:t>Tabu Search</a:t>
            </a:r>
            <a:r>
              <a:rPr lang="en-US" altLang="en-US" sz="2400" dirty="0">
                <a:latin typeface="Arial Narrow" panose="020B0606020202030204" pitchFamily="34" charset="0"/>
              </a:rPr>
              <a:t> (TS).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arrow" panose="020B0606020202030204" pitchFamily="34" charset="0"/>
              </a:rPr>
              <a:t>Hybrid approaches</a:t>
            </a:r>
            <a:r>
              <a:rPr lang="en-US" sz="2400" dirty="0">
                <a:latin typeface="Arial Narrow" panose="020B0606020202030204" pitchFamily="34" charset="0"/>
              </a:rPr>
              <a:t>, such as the one used by Tomáš Müller [5] in the </a:t>
            </a:r>
            <a:r>
              <a:rPr lang="en-US" sz="2400" b="1" dirty="0">
                <a:latin typeface="Arial Narrow" panose="020B0606020202030204" pitchFamily="34" charset="0"/>
              </a:rPr>
              <a:t>ITC-2007</a:t>
            </a:r>
            <a:r>
              <a:rPr lang="en-US" sz="2400" dirty="0">
                <a:latin typeface="Arial Narrow" panose="020B0606020202030204" pitchFamily="34" charset="0"/>
              </a:rPr>
              <a:t>, were also shown to be effective.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Goh [6] study on the Post-Enrollment Course Timetabling Problem (PE-CTT) found that </a:t>
            </a:r>
            <a:r>
              <a:rPr lang="en-US" sz="2400" b="1" dirty="0">
                <a:latin typeface="Arial Narrow" panose="020B0606020202030204" pitchFamily="34" charset="0"/>
              </a:rPr>
              <a:t>TS </a:t>
            </a:r>
            <a:r>
              <a:rPr lang="pt-PT" sz="2400" b="1" dirty="0" err="1">
                <a:latin typeface="Arial Narrow" panose="020B0606020202030204" pitchFamily="34" charset="0"/>
              </a:rPr>
              <a:t>outperformed</a:t>
            </a:r>
            <a:r>
              <a:rPr lang="pt-PT" sz="2400" b="1" dirty="0">
                <a:latin typeface="Arial Narrow" panose="020B0606020202030204" pitchFamily="34" charset="0"/>
              </a:rPr>
              <a:t> MCTS</a:t>
            </a:r>
            <a:r>
              <a:rPr lang="pt-PT" sz="2400" dirty="0">
                <a:latin typeface="Arial Narrow" panose="020B0606020202030204" pitchFamily="34" charset="0"/>
              </a:rPr>
              <a:t>,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despite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improvements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to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the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standard MCTS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algorithm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.</a:t>
            </a:r>
            <a:endParaRPr lang="en-US" altLang="en-US" sz="2400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MCTS and its hybridization remain unexplored in the context of CB-CTT, making this the </a:t>
            </a:r>
            <a:r>
              <a:rPr lang="en-US" sz="2400" b="1" dirty="0">
                <a:latin typeface="Arial Narrow" panose="020B0606020202030204" pitchFamily="34" charset="0"/>
              </a:rPr>
              <a:t>novel contribution</a:t>
            </a:r>
            <a:r>
              <a:rPr lang="en-US" sz="2400" dirty="0">
                <a:latin typeface="Arial Narrow" panose="020B0606020202030204" pitchFamily="34" charset="0"/>
              </a:rPr>
              <a:t> of our work. This decision is driven by the potential of MCTS to effectively navigate large search spaces and its underutilization in this domain.</a:t>
            </a:r>
            <a:endParaRPr lang="en-US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9DFE8FF2-1319-72E9-F4BD-9946E6666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7589" y="16992475"/>
            <a:ext cx="8460000" cy="66406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[1]	R. Lewis, “A survey of metaheuristic-based techniques for university timetabling</a:t>
            </a: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	problems,” OR Spectrum, vol. 30, no. 1, pp. 167–190, Jan. 2008.  Available: 	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https://doi.org/10.1007/s00291-007-0097-0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[2]	S. </a:t>
            </a:r>
            <a:r>
              <a:rPr lang="en-US" alt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Abdipoor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R. Yaakob, S. L. Goh, and S. Abdullah, “Meta-heuristic approaches</a:t>
            </a: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	for the university course timetabling problem,” Intelligent Systems with 	Applications, vol. 19, p. 200253, Sep. 2023. Available: 	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https://linkinghub.elsevier.com/retrieve/pii/S2667305323000789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[3]	H. Babaei, J. Karimpour, and A. </a:t>
            </a:r>
            <a:r>
              <a:rPr lang="en-US" alt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Hadidi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“A survey of approaches for university 	course timetabling problem,” Computers &amp; Industrial Engineering, vol. 86, pp. 43–	59, Aug. 2015. Available: 	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https://linkinghub.elsevier.com/retrieve/pii/S0360835214003714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[4]	M. C. Chen, S. N. Sze, S. L. Goh, N. R. Sabar, and G. Kendall, “A survey of 	university course timetabling problem: Perspectives, trends and opportunities,” 	IEEE Access, vol. 9, pp. 106 515–106 529, 2021, conference Name: IEEE Access. 	Available: 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https://ieeexplore.ieee.org/document/9499056/?arnumber=9499056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000" dirty="0">
                <a:latin typeface="Arial Narrow" panose="020B0606020202030204" pitchFamily="34" charset="0"/>
              </a:rPr>
              <a:t>[5]	T. Müller, “Itc2007 solver description: a hybrid approach,” Annals of Operations 	Research, vol. 172, no. 1, pp. 429–446, Nov. 2009. Available: 	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http://link.springer.com/10.1007/s10479-009-0644-y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[6]	</a:t>
            </a:r>
            <a:r>
              <a:rPr lang="en-US" sz="2000" dirty="0">
                <a:latin typeface="Arial Narrow" panose="020B0606020202030204" pitchFamily="34" charset="0"/>
              </a:rPr>
              <a:t>S. L. Goh, “An investigation of monte </a:t>
            </a:r>
            <a:r>
              <a:rPr lang="en-US" sz="2000" dirty="0" err="1">
                <a:latin typeface="Arial Narrow" panose="020B0606020202030204" pitchFamily="34" charset="0"/>
              </a:rPr>
              <a:t>carlo</a:t>
            </a:r>
            <a:r>
              <a:rPr lang="en-US" sz="2000" dirty="0">
                <a:latin typeface="Arial Narrow" panose="020B0606020202030204" pitchFamily="34" charset="0"/>
              </a:rPr>
              <a:t> tree search and local search for course 	timetabling problems,”, pp. 76–105, Jul. 2017. Available: 	</a:t>
            </a:r>
            <a:r>
              <a:rPr 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https://eprints.nottingham.ac.uk/43558/</a:t>
            </a:r>
            <a:endParaRPr 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9E572881-A5F8-37AE-80CA-5872C0AE21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669" y="23617936"/>
            <a:ext cx="18000000" cy="34727"/>
          </a:xfrm>
          <a:prstGeom prst="line">
            <a:avLst/>
          </a:prstGeom>
          <a:noFill/>
          <a:ln w="38160" cap="sq">
            <a:solidFill>
              <a:srgbClr val="00437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91EEE7CE-FBCD-BE08-BFEE-A3D140B45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457" y="8351515"/>
            <a:ext cx="8496000" cy="276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/>
            <a:r>
              <a:rPr kumimoji="0" lang="pt-PT" altLang="pt-P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Tests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Tested </a:t>
            </a:r>
            <a:r>
              <a:rPr lang="en-US" sz="2400" b="1" i="1" dirty="0">
                <a:latin typeface="Arial Narrow" panose="020B0606020202030204" pitchFamily="34" charset="0"/>
              </a:rPr>
              <a:t>C</a:t>
            </a:r>
            <a:r>
              <a:rPr lang="en-US" sz="2400" dirty="0">
                <a:latin typeface="Arial Narrow" panose="020B0606020202030204" pitchFamily="34" charset="0"/>
              </a:rPr>
              <a:t> values (0.1 to 1000) in the </a:t>
            </a:r>
            <a:r>
              <a:rPr lang="en-US" sz="2400" b="1" dirty="0">
                <a:latin typeface="Arial Narrow" panose="020B0606020202030204" pitchFamily="34" charset="0"/>
              </a:rPr>
              <a:t>UCT formula</a:t>
            </a:r>
            <a:r>
              <a:rPr lang="en-US" sz="2400" dirty="0">
                <a:latin typeface="Arial Narrow" panose="020B0606020202030204" pitchFamily="34" charset="0"/>
              </a:rPr>
              <a:t> and in a </a:t>
            </a:r>
            <a:r>
              <a:rPr lang="en-US" sz="2400" b="1" dirty="0">
                <a:latin typeface="Arial Narrow" panose="020B0606020202030204" pitchFamily="34" charset="0"/>
              </a:rPr>
              <a:t>modified version </a:t>
            </a:r>
            <a:r>
              <a:rPr lang="en-US" sz="2400" dirty="0">
                <a:latin typeface="Arial Narrow" panose="020B0606020202030204" pitchFamily="34" charset="0"/>
              </a:rPr>
              <a:t>incorporating accumulated rewards for exploitation.</a:t>
            </a:r>
            <a:endParaRPr kumimoji="0" lang="pt-PT" altLang="pt-P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indent="0"/>
            <a:r>
              <a:rPr lang="pt-PT" altLang="pt-PT" sz="24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Results</a:t>
            </a:r>
            <a:r>
              <a:rPr lang="pt-PT" altLang="pt-PT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:</a:t>
            </a:r>
          </a:p>
          <a:p>
            <a:pPr marL="0" indent="0"/>
            <a:r>
              <a:rPr lang="pt-PT" altLang="pt-PT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(…) Figure 3 (…)</a:t>
            </a:r>
            <a:endParaRPr kumimoji="0" lang="pt-PT" altLang="pt-P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 Narrow" panose="020B0606020202030204" pitchFamily="34" charset="0"/>
            </a:endParaRPr>
          </a:p>
        </p:txBody>
      </p:sp>
      <p:pic>
        <p:nvPicPr>
          <p:cNvPr id="20" name="Picture 17">
            <a:extLst>
              <a:ext uri="{FF2B5EF4-FFF2-40B4-BE49-F238E27FC236}">
                <a16:creationId xmlns:a16="http://schemas.microsoft.com/office/drawing/2014/main" id="{9877BF72-74C1-5EF3-AA56-859D04DD3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6" b="11179"/>
          <a:stretch/>
        </p:blipFill>
        <p:spPr bwMode="auto">
          <a:xfrm>
            <a:off x="7234914" y="23735543"/>
            <a:ext cx="3668243" cy="13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10BBE1E7-9952-5DEB-8978-37D761E0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25" y="23812228"/>
            <a:ext cx="2534326" cy="124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8985C4D-32C4-4278-04A2-0DE7C7C5B695}"/>
              </a:ext>
            </a:extLst>
          </p:cNvPr>
          <p:cNvSpPr/>
          <p:nvPr/>
        </p:nvSpPr>
        <p:spPr>
          <a:xfrm>
            <a:off x="14287395" y="23761387"/>
            <a:ext cx="3690873" cy="1440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67"/>
              </a:spcBef>
            </a:pPr>
            <a:endParaRPr lang="en-US" sz="5334" b="1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F60314-7238-BCBF-7015-987E28BC8C4F}"/>
              </a:ext>
            </a:extLst>
          </p:cNvPr>
          <p:cNvSpPr txBox="1"/>
          <p:nvPr/>
        </p:nvSpPr>
        <p:spPr>
          <a:xfrm>
            <a:off x="14713723" y="23894931"/>
            <a:ext cx="29606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M:ERSI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4E98E804-2D67-E3C4-6657-37DE9F5D8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7796" y="2806899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Workplan</a:t>
            </a:r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45D8BE49-6FB6-2451-06E1-85ACDE3BE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6505" y="3238947"/>
            <a:ext cx="8496000" cy="128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Key tasks involve thorough </a:t>
            </a:r>
            <a:r>
              <a:rPr lang="en-US" altLang="en-US" sz="2400" b="1" dirty="0">
                <a:latin typeface="Arial Narrow" panose="020B0606020202030204" pitchFamily="34" charset="0"/>
              </a:rPr>
              <a:t>literature review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b="1" dirty="0">
                <a:latin typeface="Arial Narrow" panose="020B0606020202030204" pitchFamily="34" charset="0"/>
              </a:rPr>
              <a:t>algorithms implementation</a:t>
            </a:r>
            <a:r>
              <a:rPr lang="en-US" altLang="en-US" sz="2400" dirty="0">
                <a:latin typeface="Arial Narrow" panose="020B0606020202030204" pitchFamily="34" charset="0"/>
              </a:rPr>
              <a:t>, system integration</a:t>
            </a:r>
            <a:r>
              <a:rPr lang="en-US" altLang="en-US" sz="2400" b="1" dirty="0"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latin typeface="Arial Narrow" panose="020B0606020202030204" pitchFamily="34" charset="0"/>
              </a:rPr>
              <a:t>with</a:t>
            </a:r>
            <a:r>
              <a:rPr lang="en-US" altLang="en-US" sz="2400" b="1" dirty="0">
                <a:latin typeface="Arial Narrow" panose="020B0606020202030204" pitchFamily="34" charset="0"/>
              </a:rPr>
              <a:t> ITC-2007</a:t>
            </a:r>
            <a:r>
              <a:rPr lang="en-US" altLang="en-US" sz="2400" dirty="0">
                <a:latin typeface="Arial Narrow" panose="020B0606020202030204" pitchFamily="34" charset="0"/>
              </a:rPr>
              <a:t> (track 3) standards, and extensive </a:t>
            </a:r>
            <a:r>
              <a:rPr lang="en-US" altLang="en-US" sz="2400" b="1" dirty="0">
                <a:latin typeface="Arial Narrow" panose="020B0606020202030204" pitchFamily="34" charset="0"/>
              </a:rPr>
              <a:t>testing</a:t>
            </a:r>
            <a:r>
              <a:rPr lang="en-US" altLang="en-US" sz="2400" dirty="0">
                <a:latin typeface="Arial Narrow" panose="020B0606020202030204" pitchFamily="34" charset="0"/>
              </a:rPr>
              <a:t> (Figure 2).</a:t>
            </a:r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1ADA6029-24FF-28FE-C4D6-6CABBC729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474" y="14786667"/>
            <a:ext cx="6451698" cy="38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31" dirty="0"/>
              <a:t>Figure 1 – Monte Carlo Tree Search steps.</a:t>
            </a:r>
          </a:p>
        </p:txBody>
      </p:sp>
      <p:pic>
        <p:nvPicPr>
          <p:cNvPr id="38" name="Picture 37" descr="A diagram of a diagram&#10;&#10;AI-generated content may be incorrect.">
            <a:extLst>
              <a:ext uri="{FF2B5EF4-FFF2-40B4-BE49-F238E27FC236}">
                <a16:creationId xmlns:a16="http://schemas.microsoft.com/office/drawing/2014/main" id="{1C4074BE-D4F6-AA37-D6E4-BBE1B6361B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215" y="7415411"/>
            <a:ext cx="6351581" cy="7465389"/>
          </a:xfrm>
          <a:prstGeom prst="rect">
            <a:avLst/>
          </a:prstGeom>
        </p:spPr>
      </p:pic>
      <p:pic>
        <p:nvPicPr>
          <p:cNvPr id="48" name="Picture 4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8DC75BB-14D4-F5E5-10D0-CC62452BB85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831" y="4607099"/>
            <a:ext cx="7489199" cy="2892055"/>
          </a:xfrm>
          <a:prstGeom prst="rect">
            <a:avLst/>
          </a:prstGeom>
        </p:spPr>
      </p:pic>
      <p:sp>
        <p:nvSpPr>
          <p:cNvPr id="49" name="Text Box 15">
            <a:extLst>
              <a:ext uri="{FF2B5EF4-FFF2-40B4-BE49-F238E27FC236}">
                <a16:creationId xmlns:a16="http://schemas.microsoft.com/office/drawing/2014/main" id="{0F209562-80A3-4272-C389-18C6DEB46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7608" y="7559427"/>
            <a:ext cx="6451698" cy="38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31" dirty="0"/>
              <a:t>Figure 2 – Gantt chart with the project tasks and estimated duration</a:t>
            </a:r>
          </a:p>
        </p:txBody>
      </p:sp>
      <p:sp>
        <p:nvSpPr>
          <p:cNvPr id="51" name="Text Box 15">
            <a:extLst>
              <a:ext uri="{FF2B5EF4-FFF2-40B4-BE49-F238E27FC236}">
                <a16:creationId xmlns:a16="http://schemas.microsoft.com/office/drawing/2014/main" id="{30D07C7B-853C-830F-0C6A-0C6BB9F62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9589" y="16200387"/>
            <a:ext cx="8496000" cy="38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31" dirty="0"/>
              <a:t>Figure 3 – Soft constraint progress for comp01 instance from ITC-2007</a:t>
            </a:r>
          </a:p>
        </p:txBody>
      </p:sp>
      <p:pic>
        <p:nvPicPr>
          <p:cNvPr id="26" name="Picture 25" descr="A red and blue bars&#10;&#10;AI-generated content may be incorrect.">
            <a:extLst>
              <a:ext uri="{FF2B5EF4-FFF2-40B4-BE49-F238E27FC236}">
                <a16:creationId xmlns:a16="http://schemas.microsoft.com/office/drawing/2014/main" id="{1CBD89DF-5203-61F8-9609-68A5DC8C20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2"/>
          <a:stretch/>
        </p:blipFill>
        <p:spPr>
          <a:xfrm>
            <a:off x="9867234" y="10748025"/>
            <a:ext cx="7188984" cy="551658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334083D-B3EC-7662-4357-CAA1B01E4DF3}"/>
              </a:ext>
            </a:extLst>
          </p:cNvPr>
          <p:cNvSpPr txBox="1"/>
          <p:nvPr/>
        </p:nvSpPr>
        <p:spPr>
          <a:xfrm rot="2470709">
            <a:off x="10099468" y="12967954"/>
            <a:ext cx="663624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tx1"/>
                </a:solidFill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IMAGEM EXEMPLO</a:t>
            </a:r>
            <a:endParaRPr lang="en-US" sz="6600" dirty="0">
              <a:solidFill>
                <a:schemeClr val="tx1"/>
              </a:solidFill>
              <a:effectLst/>
              <a:latin typeface="Arial Narrow" panose="020B060602020203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Line 3">
            <a:extLst>
              <a:ext uri="{FF2B5EF4-FFF2-40B4-BE49-F238E27FC236}">
                <a16:creationId xmlns:a16="http://schemas.microsoft.com/office/drawing/2014/main" id="{51044B2A-7BA6-4AE4-2648-5BCF0C742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0494" y="3241027"/>
            <a:ext cx="68699" cy="19620000"/>
          </a:xfrm>
          <a:prstGeom prst="line">
            <a:avLst/>
          </a:prstGeom>
          <a:noFill/>
          <a:ln w="38160" cap="sq">
            <a:solidFill>
              <a:srgbClr val="06396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</p:spTree>
    <p:extLst>
      <p:ext uri="{BB962C8B-B14F-4D97-AF65-F5344CB8AC3E}">
        <p14:creationId xmlns:p14="http://schemas.microsoft.com/office/powerpoint/2010/main" val="4251329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E18DA-315A-79DD-325B-2F71C3EAC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A3D1E4F-A95E-A421-EA9A-8C3AF4EAF9B6}"/>
              </a:ext>
            </a:extLst>
          </p:cNvPr>
          <p:cNvSpPr txBox="1"/>
          <p:nvPr/>
        </p:nvSpPr>
        <p:spPr>
          <a:xfrm>
            <a:off x="13333834" y="23851177"/>
            <a:ext cx="22637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FC00D6-E73B-45D1-439D-8FA2FF54B5D6}"/>
              </a:ext>
            </a:extLst>
          </p:cNvPr>
          <p:cNvSpPr/>
          <p:nvPr/>
        </p:nvSpPr>
        <p:spPr>
          <a:xfrm>
            <a:off x="1132648" y="3261"/>
            <a:ext cx="16849204" cy="2592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67"/>
              </a:spcBef>
            </a:pPr>
            <a:r>
              <a:rPr lang="en-GB" altLang="en-US" sz="5334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Title</a:t>
            </a:r>
            <a:br>
              <a:rPr lang="en-GB" altLang="en-US" sz="4399" b="1" dirty="0">
                <a:solidFill>
                  <a:srgbClr val="FFFFFF"/>
                </a:solidFill>
                <a:latin typeface="Arial Narrow" panose="020B0606020202030204" pitchFamily="34" charset="0"/>
              </a:rPr>
            </a:b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Candidate’s name (First and Last)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| Supervisor’s name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</a:p>
          <a:p>
            <a:pPr algn="ctr">
              <a:spcBef>
                <a:spcPts val="267"/>
              </a:spcBef>
            </a:pPr>
            <a:r>
              <a:rPr lang="en-GB" altLang="en-US" sz="2667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Faculdade de </a:t>
            </a:r>
            <a:r>
              <a:rPr lang="en-GB" altLang="en-US" sz="2667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Ciências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da </a:t>
            </a:r>
            <a:r>
              <a:rPr lang="en-GB" altLang="en-US" sz="2667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Universidade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do Porto</a:t>
            </a:r>
            <a:endParaRPr lang="en-US" sz="2667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2118E621-F696-CF62-806E-9B081C1AA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0494" y="3241027"/>
            <a:ext cx="68699" cy="19620000"/>
          </a:xfrm>
          <a:prstGeom prst="line">
            <a:avLst/>
          </a:prstGeom>
          <a:noFill/>
          <a:ln w="38160" cap="sq">
            <a:solidFill>
              <a:srgbClr val="06396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0C63F18-FEC2-9FED-1B07-D05CE3455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6907172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Objective(s)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CD66747-763B-B03D-0875-DC5CE20FA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260" y="3166939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Preliminary results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DA2EC608-7B89-8643-5DB7-7760E8E81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260" y="17921060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References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0356E80D-D3D9-36FD-CD09-A7DBEC222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3094931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Introduction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2EF8B432-C3E2-DC1A-25E4-F830EB46D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3873865"/>
            <a:ext cx="8496000" cy="128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Provide some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is the problem you are trying to solve?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is your main idea for solving it?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B93A3B94-3D2E-D811-5158-34BDD9E8D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7549625"/>
            <a:ext cx="8424000" cy="91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is the explicit objective or objectives of your proposed work?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Try to use topics or research questions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B6CF6576-4DFF-1222-C3A9-22FA28979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11229974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State-of-the-Art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B0A635DD-9EA4-ABC1-A07D-C3BD773CD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11917408"/>
            <a:ext cx="8496000" cy="20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was the </a:t>
            </a:r>
            <a:r>
              <a:rPr lang="en-US" altLang="en-US" sz="2400" u="sng" dirty="0">
                <a:latin typeface="Arial Narrow" panose="020B0606020202030204" pitchFamily="34" charset="0"/>
              </a:rPr>
              <a:t>methodology you used to review the state-of-the-art </a:t>
            </a:r>
            <a:r>
              <a:rPr lang="en-US" altLang="en-US" sz="2400" dirty="0">
                <a:latin typeface="Arial Narrow" panose="020B0606020202030204" pitchFamily="34" charset="0"/>
              </a:rPr>
              <a:t>of your work?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did you find most promising?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decisions for your work did you make, based on this knowledge?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B7BC68E-8233-18EF-8DD7-D8E65733D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7589" y="18887185"/>
            <a:ext cx="6960000" cy="171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Key scientific references for your thesis, eventually cited in previous sections of this poster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Pick a citation format and be coherent (Chicago, Vancouver, </a:t>
            </a:r>
            <a:r>
              <a:rPr lang="en-US" altLang="en-US" sz="2000" dirty="0" err="1">
                <a:latin typeface="Arial Narrow" panose="020B0606020202030204" pitchFamily="34" charset="0"/>
              </a:rPr>
              <a:t>etc</a:t>
            </a:r>
            <a:r>
              <a:rPr lang="en-US" altLang="en-US" sz="2000" dirty="0">
                <a:latin typeface="Arial Narrow" panose="020B0606020202030204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Use Arial Narrow, size 20 for the 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Try to use between the best 5 and 10 references </a:t>
            </a: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68D54A26-2F06-100D-4924-5217690745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669" y="23617936"/>
            <a:ext cx="18000000" cy="34727"/>
          </a:xfrm>
          <a:prstGeom prst="line">
            <a:avLst/>
          </a:prstGeom>
          <a:noFill/>
          <a:ln w="38160" cap="sq">
            <a:solidFill>
              <a:srgbClr val="00437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  <p:pic>
        <p:nvPicPr>
          <p:cNvPr id="17" name="Picture 14">
            <a:extLst>
              <a:ext uri="{FF2B5EF4-FFF2-40B4-BE49-F238E27FC236}">
                <a16:creationId xmlns:a16="http://schemas.microsoft.com/office/drawing/2014/main" id="{CAB982ED-7494-FDF7-8DD0-B016F7ABF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189" y="13527187"/>
            <a:ext cx="6009305" cy="313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Text Box 15">
            <a:extLst>
              <a:ext uri="{FF2B5EF4-FFF2-40B4-BE49-F238E27FC236}">
                <a16:creationId xmlns:a16="http://schemas.microsoft.com/office/drawing/2014/main" id="{45BF2765-F630-8E47-CB19-FF5E1C8DF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201" y="16699353"/>
            <a:ext cx="6451698" cy="58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31" dirty="0"/>
              <a:t>Figure 1 – Description of Figure 1. Use figures, illustrations, diagrams, or whatever you think will be useful so people can easily understand your work..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CDFF94F7-CD33-B18F-8E17-2772459E9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7506" y="4146296"/>
            <a:ext cx="8496000" cy="165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Show some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Focus on what is more promising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Show plots, visualizations, diagrams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are your expectations for the next developments?</a:t>
            </a:r>
          </a:p>
        </p:txBody>
      </p:sp>
      <p:pic>
        <p:nvPicPr>
          <p:cNvPr id="20" name="Picture 17">
            <a:extLst>
              <a:ext uri="{FF2B5EF4-FFF2-40B4-BE49-F238E27FC236}">
                <a16:creationId xmlns:a16="http://schemas.microsoft.com/office/drawing/2014/main" id="{2161B39D-5FDE-9EF8-626B-142B7C11C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6" b="11179"/>
          <a:stretch/>
        </p:blipFill>
        <p:spPr bwMode="auto">
          <a:xfrm>
            <a:off x="7234914" y="23735543"/>
            <a:ext cx="3668243" cy="13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0209A593-459E-8023-E843-7126E72B9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25" y="23812228"/>
            <a:ext cx="2534326" cy="124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8C0DAB5-D646-99F6-276A-070372D03C0C}"/>
              </a:ext>
            </a:extLst>
          </p:cNvPr>
          <p:cNvSpPr/>
          <p:nvPr/>
        </p:nvSpPr>
        <p:spPr>
          <a:xfrm>
            <a:off x="14287395" y="23761387"/>
            <a:ext cx="3690873" cy="1440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67"/>
              </a:spcBef>
            </a:pPr>
            <a:endParaRPr lang="en-US" sz="5334" b="1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30C808-ACEE-57DA-DAB2-A82978440B6D}"/>
              </a:ext>
            </a:extLst>
          </p:cNvPr>
          <p:cNvSpPr txBox="1"/>
          <p:nvPr/>
        </p:nvSpPr>
        <p:spPr>
          <a:xfrm>
            <a:off x="14713723" y="23894931"/>
            <a:ext cx="29606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M:ERSI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27BF34-BAE1-C6AF-BFC9-AA7AB97D8ED5}"/>
              </a:ext>
            </a:extLst>
          </p:cNvPr>
          <p:cNvSpPr txBox="1"/>
          <p:nvPr/>
        </p:nvSpPr>
        <p:spPr>
          <a:xfrm>
            <a:off x="1558219" y="15125491"/>
            <a:ext cx="5746215" cy="193899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Note: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All above text boxes have 23.5 cm width, and the font is Arial Narrow, size 24.</a:t>
            </a:r>
          </a:p>
          <a:p>
            <a:r>
              <a:rPr lang="en-US" sz="2400" dirty="0">
                <a:solidFill>
                  <a:schemeClr val="tx1"/>
                </a:solidFill>
              </a:rPr>
              <a:t>Please respect these formatting rules.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B214C0-6AFE-E53A-DA9E-9B30D4A692D3}"/>
              </a:ext>
            </a:extLst>
          </p:cNvPr>
          <p:cNvSpPr txBox="1"/>
          <p:nvPr/>
        </p:nvSpPr>
        <p:spPr>
          <a:xfrm>
            <a:off x="9599457" y="7919467"/>
            <a:ext cx="7249749" cy="34163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Obs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make your poster standout by using clear diagrams and figures. Try to keep the text to the minimum necessary while using several figures.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Try do develop a graphical introduction.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Your introduction and, possibly the preliminary results, should take about 50-70% of all the poster space.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B0856A99-012E-7708-B6B4-354B980F6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18390873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Workplan</a:t>
            </a:r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18BD01B3-0531-C7EB-8C3B-738A15E06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19370230"/>
            <a:ext cx="8496000" cy="165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tasks do you need to accomplish to achieve your proposed goal?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will you do in each task?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Include a small Gantt chart to make this clear.</a:t>
            </a:r>
          </a:p>
        </p:txBody>
      </p:sp>
    </p:spTree>
    <p:extLst>
      <p:ext uri="{BB962C8B-B14F-4D97-AF65-F5344CB8AC3E}">
        <p14:creationId xmlns:p14="http://schemas.microsoft.com/office/powerpoint/2010/main" val="1947324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1121</Words>
  <Application>Microsoft Office PowerPoint</Application>
  <PresentationFormat>Custom</PresentationFormat>
  <Paragraphs>82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Narrow</vt:lpstr>
      <vt:lpstr>Arial Nova</vt:lpstr>
      <vt:lpstr>Calibri</vt:lpstr>
      <vt:lpstr>Calibri Light</vt:lpstr>
      <vt:lpstr>Times New Roman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Fernandes</dc:creator>
  <cp:lastModifiedBy>Daniela dos Santos Tomás</cp:lastModifiedBy>
  <cp:revision>288</cp:revision>
  <cp:lastPrinted>1601-01-01T00:00:00Z</cp:lastPrinted>
  <dcterms:created xsi:type="dcterms:W3CDTF">2005-12-07T20:09:13Z</dcterms:created>
  <dcterms:modified xsi:type="dcterms:W3CDTF">2025-03-22T12:25:33Z</dcterms:modified>
</cp:coreProperties>
</file>