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"/>
  </p:notesMasterIdLst>
  <p:sldIdLst>
    <p:sldId id="268" r:id="rId2"/>
    <p:sldId id="267" r:id="rId3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97" autoAdjust="0"/>
  </p:normalViewPr>
  <p:slideViewPr>
    <p:cSldViewPr>
      <p:cViewPr>
        <p:scale>
          <a:sx n="50" d="100"/>
          <a:sy n="50" d="100"/>
        </p:scale>
        <p:origin x="1962" y="-498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405B0-AEB7-BB83-DBF9-738D3AA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A7AA4F-404E-38D5-7E7F-903581673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21E2C7E-C0BA-FF16-9231-7308143C26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F472ED-B8BC-8FC4-3B12-A509A6B75C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B9A28C7-1AA6-0BB0-47A3-4110B981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81585-DC9B-0F9F-4A63-0DBD549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C75BD5A-588E-A2FD-C9AA-648F532C05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9876B2A-6AFF-6E85-EBFA-9C120561A2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B6181E-D542-BA3E-B6F9-9565CFF3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551BD-66A9-582D-D196-0400D8A5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2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.springer.com/10.1007/s10479-009-0644-y" TargetMode="External"/><Relationship Id="rId5" Type="http://schemas.openxmlformats.org/officeDocument/2006/relationships/hyperlink" Target="https://ieeexplore.ieee.org/document/9499056/?arnumber=9499056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linkinghub.elsevier.com/retrieve/pii/S0360835214003714" TargetMode="Externa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523A-3B1C-4D27-F088-6483024B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11A7660F-8572-9AA5-7A15-C7C047D8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9" y="3644931"/>
            <a:ext cx="8496000" cy="460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Course Timetabling Problem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(UCTTP) is a complex combinatorial optimization problem that consists of allocating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rooms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lecturers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to weekly schedules while meeting certain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FCUP’s timetabling building process is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not automated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results are not the most satisfactory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Current tools focus primarily on visualizing timetables or on basic conflict detection without offering optimized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Monte Carlo Tree Search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(MCTS) chosen due to its effectiveness in games and optimization problems (Figure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Hill Climbing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(HC) used in simulation phase for local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98763-24EA-CC2A-F0FE-0CFFABE7740E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9890B-857B-1CBC-3707-59EC78BF334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US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Daniela Tomás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João Pedroso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Pedro Vasconcelos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D141A5F8-5893-573A-D7F1-89291A490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D8F25D-D3DC-1171-5942-0F913CC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5612588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664C2C5-17E9-4422-DD75-89CFFB4C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63954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BCAAFFB-0E32-5524-C518-5AE3E68B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684845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D951617-A8E5-2D46-7F22-4F823DF4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526764C-F820-DB7C-75A2-F6D3ABF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6155934"/>
            <a:ext cx="8424000" cy="239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Enhance the </a:t>
            </a:r>
            <a:r>
              <a:rPr lang="en-US" altLang="en-US" sz="2400" b="1" dirty="0">
                <a:latin typeface="Arial Narrow" panose="020B0606020202030204" pitchFamily="34" charset="0"/>
              </a:rPr>
              <a:t>efficiency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quality</a:t>
            </a:r>
            <a:r>
              <a:rPr lang="en-US" altLang="en-US" sz="2400" dirty="0">
                <a:latin typeface="Arial Narrow" panose="020B0606020202030204" pitchFamily="34" charset="0"/>
              </a:rPr>
              <a:t> of FCUP's weekly timetable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step-by-step interactive </a:t>
            </a:r>
            <a:r>
              <a:rPr lang="en-US" altLang="en-US" sz="2400" b="1" dirty="0">
                <a:latin typeface="Arial Narrow" panose="020B0606020202030204" pitchFamily="34" charset="0"/>
              </a:rPr>
              <a:t>recommendations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Detect potential </a:t>
            </a:r>
            <a:r>
              <a:rPr lang="en-US" altLang="en-US" sz="2400" b="1" dirty="0">
                <a:latin typeface="Arial Narrow" panose="020B0606020202030204" pitchFamily="34" charset="0"/>
              </a:rPr>
              <a:t>conflicts</a:t>
            </a:r>
            <a:r>
              <a:rPr lang="en-US" altLang="en-US" sz="2400" dirty="0">
                <a:latin typeface="Arial Narrow" panose="020B0606020202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Integrate these functionalities into a timetable visualization interface that was previously developed using reactive programming.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182FAD4-C4F2-C5F4-3D9A-F81CAE24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63692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19F88D-7A7F-AECD-4E8A-769E216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01" y="19170463"/>
            <a:ext cx="8496000" cy="387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Analyzed various </a:t>
            </a:r>
            <a:r>
              <a:rPr lang="en-US" altLang="en-US" sz="2400" b="1" dirty="0">
                <a:latin typeface="Arial Narrow" panose="020B0606020202030204" pitchFamily="34" charset="0"/>
              </a:rPr>
              <a:t>surveys</a:t>
            </a:r>
            <a:r>
              <a:rPr lang="en-US" altLang="en-US" sz="2400" dirty="0">
                <a:latin typeface="Arial Narrow" panose="020B0606020202030204" pitchFamily="34" charset="0"/>
              </a:rPr>
              <a:t> [1,2,3,4] and categorized UCTTP solutions based on their problem-solving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Among the approaches, </a:t>
            </a:r>
            <a:r>
              <a:rPr lang="en-US" altLang="en-US" sz="2400" b="1" dirty="0">
                <a:latin typeface="Arial Narrow" panose="020B0606020202030204" pitchFamily="34" charset="0"/>
              </a:rPr>
              <a:t>metaheuristics</a:t>
            </a:r>
            <a:r>
              <a:rPr lang="en-US" altLang="en-US" sz="2400" dirty="0">
                <a:latin typeface="Arial Narrow" panose="020B0606020202030204" pitchFamily="34" charset="0"/>
              </a:rPr>
              <a:t> emerged as the most promising, particularly single-solution-based algorithms like </a:t>
            </a:r>
            <a:r>
              <a:rPr lang="en-US" altLang="en-US" sz="2400" b="1" dirty="0">
                <a:latin typeface="Arial Narrow" panose="020B0606020202030204" pitchFamily="34" charset="0"/>
              </a:rPr>
              <a:t>Simulated Annealing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Tabu Search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Hybrid approaches</a:t>
            </a:r>
            <a:r>
              <a:rPr lang="en-US" sz="2400" dirty="0">
                <a:latin typeface="Arial Narrow" panose="020B0606020202030204" pitchFamily="34" charset="0"/>
              </a:rPr>
              <a:t>, such as the one used by Tomáš Müller [5] in the Second International Timetabling Competition (</a:t>
            </a:r>
            <a:r>
              <a:rPr lang="en-US" sz="2400" b="1" dirty="0">
                <a:latin typeface="Arial Narrow" panose="020B0606020202030204" pitchFamily="34" charset="0"/>
              </a:rPr>
              <a:t>ITC-2007</a:t>
            </a:r>
            <a:r>
              <a:rPr lang="en-US" sz="2400" dirty="0">
                <a:latin typeface="Arial Narrow" panose="020B0606020202030204" pitchFamily="34" charset="0"/>
              </a:rPr>
              <a:t>), were also shown to be effective.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MCTS </a:t>
            </a:r>
            <a:r>
              <a:rPr lang="en-US" sz="2400" dirty="0">
                <a:latin typeface="Arial Narrow" panose="020B0606020202030204" pitchFamily="34" charset="0"/>
              </a:rPr>
              <a:t>has not been explored in the context of UCTTP, and this is the </a:t>
            </a:r>
            <a:r>
              <a:rPr lang="en-US" sz="2400" b="1" dirty="0">
                <a:latin typeface="Arial Narrow" panose="020B0606020202030204" pitchFamily="34" charset="0"/>
              </a:rPr>
              <a:t>novel contribution</a:t>
            </a:r>
            <a:r>
              <a:rPr lang="en-US" sz="2400" dirty="0">
                <a:latin typeface="Arial Narrow" panose="020B0606020202030204" pitchFamily="34" charset="0"/>
              </a:rPr>
              <a:t> of our work.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DFE8FF2-1319-72E9-F4BD-9946E66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7352515"/>
            <a:ext cx="8460000" cy="60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[1]	R. Lewis, “A survey of metaheuristic-based techniques for university timetabling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problems,” OR Spectrum, vol. 30, no. 1, pp. 167–190, Jan. 2008. [Online]. 	Available: 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[2]	S.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for the university course timetabling problem,” Intelligent Systems with 	Applications, vol. 19, p. 200253, Sep. 2023. [Online]. Available: 	https://linkinghub.elsevier.com/retrieve/pii/S2667305323000789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[3]	H. Babaei, J. Karimpour, and A.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	course timetabling problem,” Computers &amp; Industrial Engineering, vol. 86, pp. 43–	59, Aug. 2015. 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[4]	M. C. Chen, S. N. Sze, S. L. Goh, N. R. Sabar, and G. Kendall, “A survey of 	university course timetabling problem: Perspectives, trends and opportunities,” 	IEEE Access, vol. 9, pp. 106 515–106 529, 2021, conference Name: IEEE Access. 	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latin typeface="Arial Narrow" panose="020B0606020202030204" pitchFamily="34" charset="0"/>
              </a:rPr>
              <a:t>[5]	T. Müller, “Itc2007 solver description: a hybrid approach,” Annals of Operations 	Research, vol. 172, no. 1, pp. 429–446, Nov. 2009. 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9E572881-A5F8-37AE-80CA-5872C0AE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91EEE7CE-FBCD-BE08-BFEE-A3D140B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9145094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9877BF72-74C1-5EF3-AA56-859D04DD3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10BBE1E7-9952-5DEB-8978-37D761E0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985C4D-32C4-4278-04A2-0DE7C7C5B695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60314-7238-BCBF-7015-987E28BC8C4F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E98E804-2D67-E3C4-6657-37DE9F5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796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45D8BE49-6FB6-2451-06E1-85ACDE3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505" y="3681778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Key tasks involve thorough </a:t>
            </a:r>
            <a:r>
              <a:rPr lang="en-US" altLang="en-US" sz="2400" b="1" dirty="0">
                <a:latin typeface="Arial Narrow" panose="020B0606020202030204" pitchFamily="34" charset="0"/>
              </a:rPr>
              <a:t>literature review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algorithms implementation</a:t>
            </a:r>
            <a:r>
              <a:rPr lang="en-US" altLang="en-US" sz="2400" dirty="0">
                <a:latin typeface="Arial Narrow" panose="020B0606020202030204" pitchFamily="34" charset="0"/>
              </a:rPr>
              <a:t>, system integration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with</a:t>
            </a:r>
            <a:r>
              <a:rPr lang="en-US" altLang="en-US" sz="2400" b="1" dirty="0">
                <a:latin typeface="Arial Narrow" panose="020B0606020202030204" pitchFamily="34" charset="0"/>
              </a:rPr>
              <a:t> ITC-2007</a:t>
            </a:r>
            <a:r>
              <a:rPr lang="en-US" altLang="en-US" sz="2400" dirty="0">
                <a:latin typeface="Arial Narrow" panose="020B0606020202030204" pitchFamily="34" charset="0"/>
              </a:rPr>
              <a:t> (track 3) standards, and extensive </a:t>
            </a:r>
            <a:r>
              <a:rPr lang="en-US" altLang="en-US" sz="2400" b="1" dirty="0">
                <a:latin typeface="Arial Narrow" panose="020B0606020202030204" pitchFamily="34" charset="0"/>
              </a:rPr>
              <a:t>testing</a:t>
            </a:r>
            <a:r>
              <a:rPr lang="en-US" altLang="en-US" sz="2400" dirty="0">
                <a:latin typeface="Arial Narrow" panose="020B0606020202030204" pitchFamily="34" charset="0"/>
              </a:rPr>
              <a:t> (Figure 2).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ADA6029-24FF-28FE-C4D6-6CABBC7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74" y="15170150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Monte Carlo Tree Search steps.</a:t>
            </a:r>
          </a:p>
        </p:txBody>
      </p:sp>
      <p:pic>
        <p:nvPicPr>
          <p:cNvPr id="38" name="Picture 37" descr="A diagram of a diagram&#10;&#10;AI-generated content may be incorrect.">
            <a:extLst>
              <a:ext uri="{FF2B5EF4-FFF2-40B4-BE49-F238E27FC236}">
                <a16:creationId xmlns:a16="http://schemas.microsoft.com/office/drawing/2014/main" id="{1C4074BE-D4F6-AA37-D6E4-BBE1B6361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482" y="7919162"/>
            <a:ext cx="6249257" cy="7345121"/>
          </a:xfrm>
          <a:prstGeom prst="rect">
            <a:avLst/>
          </a:prstGeom>
        </p:spPr>
      </p:pic>
      <p:pic>
        <p:nvPicPr>
          <p:cNvPr id="48" name="Picture 4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DC75BB-14D4-F5E5-10D0-CC62452B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32" y="4967139"/>
            <a:ext cx="8117404" cy="3134645"/>
          </a:xfrm>
          <a:prstGeom prst="rect">
            <a:avLst/>
          </a:prstGeom>
        </p:spPr>
      </p:pic>
      <p:sp>
        <p:nvSpPr>
          <p:cNvPr id="49" name="Text Box 15">
            <a:extLst>
              <a:ext uri="{FF2B5EF4-FFF2-40B4-BE49-F238E27FC236}">
                <a16:creationId xmlns:a16="http://schemas.microsoft.com/office/drawing/2014/main" id="{0F209562-80A3-4272-C389-18C6DEB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411" y="8135491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2 – Gantt chart with the project tasks and estimated duration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30D07C7B-853C-830F-0C6A-0C6BB9F6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9558" y="15264589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3 – Constraint progress</a:t>
            </a:r>
          </a:p>
        </p:txBody>
      </p:sp>
    </p:spTree>
    <p:extLst>
      <p:ext uri="{BB962C8B-B14F-4D97-AF65-F5344CB8AC3E}">
        <p14:creationId xmlns:p14="http://schemas.microsoft.com/office/powerpoint/2010/main" val="425132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18DA-315A-79DD-325B-2F71C3EA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A3D1E4F-A95E-A421-EA9A-8C3AF4EAF9B6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0D6-E73B-45D1-439D-8FA2FF54B5D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118E621-F696-CF62-806E-9B081C1A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C63F18-FEC2-9FED-1B07-D05CE345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D66747-763B-B03D-0875-DC5CE20F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A2EC608-7B89-8643-5DB7-7760E8E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356E80D-D3D9-36FD-CD09-A7DBEC22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F8B432-C3E2-DC1A-25E4-F830EB46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93A3B94-3D2E-D811-5158-34BDD9E8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6CF6576-4DFF-1222-C3A9-22FA289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0A635DD-9EA4-ABC1-A07D-C3BD773C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B7BC68E-8233-18EF-8DD7-D8E65733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8D54A26-2F06-100D-4924-521769074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AB982ED-7494-FDF7-8DD0-B016F7AB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45BF2765-F630-8E47-CB19-FF5E1C8D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DFF94F7-CD33-B18F-8E17-2772459E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2161B39D-5FDE-9EF8-626B-142B7C1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0209A593-459E-8023-E843-7126E72B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C0DAB5-D646-99F6-276A-070372D03C0C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C808-ACEE-57DA-DAB2-A82978440B6D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7BF34-BAE1-C6AF-BFC9-AA7AB97D8ED5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14C0-6AFE-E53A-DA9E-9B30D4A692D3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0856A99-012E-7708-B6B4-354B980F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8BD01B3-0531-C7EB-8C3B-738A15E0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194732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3386</TotalTime>
  <Words>1017</Words>
  <Application>Microsoft Office PowerPoint</Application>
  <PresentationFormat>Custom</PresentationFormat>
  <Paragraphs>79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242</cp:revision>
  <cp:lastPrinted>1601-01-01T00:00:00Z</cp:lastPrinted>
  <dcterms:created xsi:type="dcterms:W3CDTF">2005-12-07T20:09:13Z</dcterms:created>
  <dcterms:modified xsi:type="dcterms:W3CDTF">2025-03-14T11:43:03Z</dcterms:modified>
</cp:coreProperties>
</file>