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955" r:id="rId2"/>
  </p:sldMasterIdLst>
  <p:sldIdLst>
    <p:sldId id="257" r:id="rId3"/>
    <p:sldId id="258" r:id="rId4"/>
  </p:sldIdLst>
  <p:sldSz cx="30275213" cy="42803763"/>
  <p:notesSz cx="7099300" cy="10234613"/>
  <p:defaultTextStyle>
    <a:defPPr>
      <a:defRPr lang="en-US"/>
    </a:defPPr>
    <a:lvl1pPr marL="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1pPr>
    <a:lvl2pPr marL="208780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3pPr>
    <a:lvl4pPr marL="626342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4pPr>
    <a:lvl5pPr marL="835122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5pPr>
    <a:lvl6pPr marL="1043903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6pPr>
    <a:lvl7pPr marL="1252684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7pPr>
    <a:lvl8pPr marL="1461464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8pPr>
    <a:lvl9pPr marL="1670245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9" userDrawn="1">
          <p15:clr>
            <a:srgbClr val="A4A3A4"/>
          </p15:clr>
        </p15:guide>
        <p15:guide id="2" pos="17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BC"/>
    <a:srgbClr val="4E266C"/>
    <a:srgbClr val="C3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>
      <p:cViewPr>
        <p:scale>
          <a:sx n="25" d="100"/>
          <a:sy n="25" d="100"/>
        </p:scale>
        <p:origin x="2520" y="18"/>
      </p:cViewPr>
      <p:guideLst>
        <p:guide orient="horz" pos="4719"/>
        <p:guide pos="17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2"/>
          <p:cNvSpPr>
            <a:spLocks noGrp="1"/>
          </p:cNvSpPr>
          <p:nvPr>
            <p:ph type="title"/>
          </p:nvPr>
        </p:nvSpPr>
        <p:spPr>
          <a:xfrm>
            <a:off x="504587" y="475598"/>
            <a:ext cx="28699445" cy="4297253"/>
          </a:xfrm>
          <a:prstGeom prst="rect">
            <a:avLst/>
          </a:prstGeom>
        </p:spPr>
        <p:txBody>
          <a:bodyPr rtlCol="0"/>
          <a:lstStyle>
            <a:lvl1pPr>
              <a:defRPr sz="529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93735" y="10615483"/>
            <a:ext cx="23364571" cy="1662903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7944"/>
              </a:lnSpc>
              <a:spcBef>
                <a:spcPts val="0"/>
              </a:spcBef>
              <a:buFontTx/>
              <a:buNone/>
              <a:defRPr sz="6620" baseline="0">
                <a:solidFill>
                  <a:srgbClr val="3C3C3C"/>
                </a:solidFill>
                <a:latin typeface="Georgia"/>
              </a:defRPr>
            </a:lvl1pPr>
            <a:lvl2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2pPr>
            <a:lvl3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3pPr>
            <a:lvl4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4pPr>
            <a:lvl5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  <a:prstGeom prst="rect">
            <a:avLst/>
          </a:prstGeom>
        </p:spPr>
        <p:txBody>
          <a:bodyPr anchor="t"/>
          <a:lstStyle>
            <a:lvl1pPr algn="l">
              <a:defRPr sz="1324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1pPr>
            <a:lvl2pPr marL="1513367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3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00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467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0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 userDrawn="1"/>
        </p:nvSpPr>
        <p:spPr bwMode="ltGray">
          <a:xfrm>
            <a:off x="2270642" y="18251052"/>
            <a:ext cx="26743104" cy="18369948"/>
          </a:xfrm>
          <a:prstGeom prst="rect">
            <a:avLst/>
          </a:prstGeom>
          <a:solidFill>
            <a:srgbClr val="BDD3E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white">
          <a:xfrm>
            <a:off x="3074831" y="20064267"/>
            <a:ext cx="25323954" cy="1513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808956" y="1624958"/>
            <a:ext cx="8073390" cy="1902390"/>
          </a:xfrm>
          <a:prstGeom prst="rect">
            <a:avLst/>
          </a:prstGeom>
          <a:solidFill>
            <a:srgbClr val="2952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 flipV="1">
            <a:off x="11869807" y="2576153"/>
            <a:ext cx="17012537" cy="50955"/>
          </a:xfrm>
          <a:prstGeom prst="line">
            <a:avLst/>
          </a:prstGeom>
          <a:noFill/>
          <a:ln w="44450">
            <a:solidFill>
              <a:srgbClr val="E1E7E4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36795" y="30497682"/>
            <a:ext cx="3279815" cy="0"/>
          </a:xfrm>
          <a:prstGeom prst="line">
            <a:avLst/>
          </a:prstGeom>
          <a:noFill/>
          <a:ln w="50800">
            <a:solidFill>
              <a:srgbClr val="29527B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11135455" y="38741368"/>
            <a:ext cx="9592409" cy="246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3026734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PT" sz="3310" b="1" u="sng" dirty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  </a:t>
            </a:r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5603018" y="8818369"/>
            <a:ext cx="22296433" cy="4042577"/>
          </a:xfrm>
          <a:prstGeom prst="rect">
            <a:avLst/>
          </a:prstGeom>
          <a:noFill/>
        </p:spPr>
        <p:txBody>
          <a:bodyPr wrap="square"/>
          <a:lstStyle>
            <a:lvl1pPr>
              <a:defRPr sz="860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59058" y="39078250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7CA73E0F-9B96-424F-8201-63B68AC11BB9}" type="datetime6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abril de 25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22490911" y="39058434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5BCC3505-9EE7-4F37-8D4B-08D9BDFD04D6}" type="slidenum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3037" y="1624960"/>
            <a:ext cx="5434206" cy="24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224"/>
            <a:ext cx="9960336" cy="7252860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  <a:prstGeom prst="rect">
            <a:avLst/>
          </a:prstGeom>
        </p:spPr>
        <p:txBody>
          <a:bodyPr/>
          <a:lstStyle>
            <a:lvl1pPr>
              <a:defRPr sz="10593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7087"/>
            <a:ext cx="9960336" cy="29278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8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93"/>
            </a:lvl1pPr>
            <a:lvl2pPr marL="1513367" indent="0">
              <a:buNone/>
              <a:defRPr sz="9268"/>
            </a:lvl2pPr>
            <a:lvl3pPr marL="3026734" indent="0">
              <a:buNone/>
              <a:defRPr sz="7944"/>
            </a:lvl3pPr>
            <a:lvl4pPr marL="4540100" indent="0">
              <a:buNone/>
              <a:defRPr sz="6620"/>
            </a:lvl4pPr>
            <a:lvl5pPr marL="6053467" indent="0">
              <a:buNone/>
              <a:defRPr sz="6620"/>
            </a:lvl5pPr>
            <a:lvl6pPr marL="7566835" indent="0">
              <a:buNone/>
              <a:defRPr sz="6620"/>
            </a:lvl6pPr>
            <a:lvl7pPr marL="9080202" indent="0">
              <a:buNone/>
              <a:defRPr sz="6620"/>
            </a:lvl7pPr>
            <a:lvl8pPr marL="10593569" indent="0">
              <a:buNone/>
              <a:defRPr sz="6620"/>
            </a:lvl8pPr>
            <a:lvl9pPr marL="12106935" indent="0">
              <a:buNone/>
              <a:defRPr sz="66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1714138"/>
            <a:ext cx="6811923" cy="36521914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0" y="1714138"/>
            <a:ext cx="19931182" cy="36521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20" y="0"/>
            <a:ext cx="27294995" cy="82436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269" y="9363239"/>
            <a:ext cx="26369923" cy="25711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4/27/2025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4/27/2025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0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627" y="-17544"/>
            <a:ext cx="30335273" cy="4933031"/>
          </a:xfrm>
          <a:prstGeom prst="rect">
            <a:avLst/>
          </a:prstGeom>
          <a:solidFill>
            <a:srgbClr val="3232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944" b="1" cap="small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28261" y="2000362"/>
            <a:ext cx="3284725" cy="1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967" r:id="rId6"/>
    <p:sldLayoutId id="2147483968" r:id="rId7"/>
    <p:sldLayoutId id="2147483969" r:id="rId8"/>
    <p:sldLayoutId id="2147483970" r:id="rId9"/>
    <p:sldLayoutId id="2147484003" r:id="rId10"/>
    <p:sldLayoutId id="2147484004" r:id="rId11"/>
    <p:sldLayoutId id="2147484006" r:id="rId12"/>
    <p:sldLayoutId id="2147484019" r:id="rId13"/>
    <p:sldLayoutId id="2147484020" r:id="rId14"/>
    <p:sldLayoutId id="2147484022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7283" cap="small" baseline="0">
          <a:solidFill>
            <a:schemeClr val="bg1"/>
          </a:solidFill>
          <a:latin typeface="Georgia"/>
          <a:ea typeface="ヒラギノ角ゴ Pro W3" charset="-128"/>
          <a:cs typeface="ヒラギノ角ゴ Pro W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15133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6pPr>
      <a:lvl7pPr marL="3026734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7pPr>
      <a:lvl8pPr marL="4540100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8pPr>
      <a:lvl9pPr marL="60534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9pPr>
    </p:titleStyle>
    <p:bodyStyle>
      <a:lvl1pPr marL="1135026" indent="-1135026" algn="l" rtl="0" eaLnBrk="1" fontAlgn="base" hangingPunct="1">
        <a:spcBef>
          <a:spcPct val="20000"/>
        </a:spcBef>
        <a:spcAft>
          <a:spcPct val="0"/>
        </a:spcAft>
        <a:buChar char="•"/>
        <a:defRPr sz="7283">
          <a:solidFill>
            <a:srgbClr val="4D4D4D"/>
          </a:solidFill>
          <a:latin typeface="+mn-lt"/>
          <a:ea typeface="ヒラギノ角ゴ Pro W3" charset="-128"/>
          <a:cs typeface="ヒラギノ角ゴ Pro W3" charset="-128"/>
        </a:defRPr>
      </a:lvl1pPr>
      <a:lvl2pPr marL="2737725" indent="-945855" algn="l" rtl="0" eaLnBrk="1" fontAlgn="base" hangingPunct="1">
        <a:spcBef>
          <a:spcPct val="20000"/>
        </a:spcBef>
        <a:spcAft>
          <a:spcPct val="0"/>
        </a:spcAft>
        <a:buChar char="–"/>
        <a:defRPr sz="9268">
          <a:solidFill>
            <a:schemeClr val="bg1"/>
          </a:solidFill>
          <a:latin typeface="+mn-lt"/>
          <a:ea typeface="ヒラギノ角ゴ Pro W3" charset="-128"/>
        </a:defRPr>
      </a:lvl2pPr>
      <a:lvl3pPr marL="4088193" indent="-756683" algn="l" rtl="0" eaLnBrk="1" fontAlgn="base" hangingPunct="1">
        <a:spcBef>
          <a:spcPct val="20000"/>
        </a:spcBef>
        <a:spcAft>
          <a:spcPct val="0"/>
        </a:spcAft>
        <a:buChar char="•"/>
        <a:defRPr sz="7944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3pPr>
      <a:lvl4pPr marL="5438664" indent="-756683" algn="l" rtl="0" eaLnBrk="1" fontAlgn="base" hangingPunct="1">
        <a:spcBef>
          <a:spcPct val="20000"/>
        </a:spcBef>
        <a:spcAft>
          <a:spcPct val="0"/>
        </a:spcAft>
        <a:buChar char="–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4pPr>
      <a:lvl5pPr marL="6804898" indent="-751431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5pPr>
      <a:lvl6pPr marL="8323518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6pPr>
      <a:lvl7pPr marL="9836885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7pPr>
      <a:lvl8pPr marL="11350252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8pPr>
      <a:lvl9pPr marL="12863619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1513367" rtl="0" eaLnBrk="1" latinLnBrk="0" hangingPunct="1"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026" indent="-1135026" algn="l" defTabSz="1513367" rtl="0" eaLnBrk="1" latinLnBrk="0" hangingPunct="1">
        <a:spcBef>
          <a:spcPct val="20000"/>
        </a:spcBef>
        <a:buFont typeface="Arial"/>
        <a:buChar char="•"/>
        <a:defRPr sz="10593" kern="1200">
          <a:solidFill>
            <a:schemeClr val="tx1"/>
          </a:solidFill>
          <a:latin typeface="+mn-lt"/>
          <a:ea typeface="+mn-ea"/>
          <a:cs typeface="+mn-cs"/>
        </a:defRPr>
      </a:lvl1pPr>
      <a:lvl2pPr marL="2459221" indent="-945855" algn="l" defTabSz="1513367" rtl="0" eaLnBrk="1" latinLnBrk="0" hangingPunct="1">
        <a:spcBef>
          <a:spcPct val="20000"/>
        </a:spcBef>
        <a:buFont typeface="Arial"/>
        <a:buChar char="–"/>
        <a:defRPr sz="9268" kern="1200">
          <a:solidFill>
            <a:schemeClr val="tx1"/>
          </a:solidFill>
          <a:latin typeface="+mn-lt"/>
          <a:ea typeface="+mn-ea"/>
          <a:cs typeface="+mn-cs"/>
        </a:defRPr>
      </a:lvl2pPr>
      <a:lvl3pPr marL="3783417" indent="-756683" algn="l" defTabSz="1513367" rtl="0" eaLnBrk="1" latinLnBrk="0" hangingPunct="1">
        <a:spcBef>
          <a:spcPct val="20000"/>
        </a:spcBef>
        <a:buFont typeface="Arial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5296784" indent="-756683" algn="l" defTabSz="1513367" rtl="0" eaLnBrk="1" latinLnBrk="0" hangingPunct="1">
        <a:spcBef>
          <a:spcPct val="20000"/>
        </a:spcBef>
        <a:buFont typeface="Arial"/>
        <a:buChar char="–"/>
        <a:defRPr sz="6620" kern="1200">
          <a:solidFill>
            <a:schemeClr val="tx1"/>
          </a:solidFill>
          <a:latin typeface="+mn-lt"/>
          <a:ea typeface="+mn-ea"/>
          <a:cs typeface="+mn-cs"/>
        </a:defRPr>
      </a:lvl4pPr>
      <a:lvl5pPr marL="6810152" indent="-756683" algn="l" defTabSz="1513367" rtl="0" eaLnBrk="1" latinLnBrk="0" hangingPunct="1">
        <a:spcBef>
          <a:spcPct val="20000"/>
        </a:spcBef>
        <a:buFont typeface="Arial"/>
        <a:buChar char="»"/>
        <a:defRPr sz="6620" kern="1200">
          <a:solidFill>
            <a:schemeClr val="tx1"/>
          </a:solidFill>
          <a:latin typeface="+mn-lt"/>
          <a:ea typeface="+mn-ea"/>
          <a:cs typeface="+mn-cs"/>
        </a:defRPr>
      </a:lvl5pPr>
      <a:lvl6pPr marL="8323518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6pPr>
      <a:lvl7pPr marL="9836885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7pPr>
      <a:lvl8pPr marL="11350252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8pPr>
      <a:lvl9pPr marL="12863619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s.nottingham.ac.uk/43558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hyperlink" Target="http://link.springer.com/10.1007/s10479-009-0644-y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jpg"/><Relationship Id="rId2" Type="http://schemas.openxmlformats.org/officeDocument/2006/relationships/hyperlink" Target="https://www.eeecs.qub.ac.uk/itc2007/Login/SecretPage.php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ieeexplore.ieee.org/document/9499056/?arnumber=9499056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linkinghub.elsevier.com/retrieve/pii/S0360835214003714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linkinghub.elsevier.com/retrieve/pii/S2667305323000789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altLang="en-US" sz="5400" b="1" dirty="0">
                <a:latin typeface="Arial Black" panose="020B0A040201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8" y="2632840"/>
            <a:ext cx="23963621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Daniela Tomás (up202004946@edu.fc.up.pt),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João Pedro Pedroso (jpp@fc.up.pt),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3680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4724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7" y="371729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Preliminary 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6108402" y="479052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7948584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9021813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6065677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4992732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50047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8098368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29181876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22970936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2404416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033909" y="24494484"/>
            <a:ext cx="13768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Monte Carlo Tree Search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(MCTS) chosen due to its effectiveness in games and optimization problems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as well as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its ability to navigate large search spaces effectively (Figure 2). Although it has shown positive results in various areas, in the context of CB-CTT there are no studies that use MCTS. </a:t>
            </a:r>
          </a:p>
          <a:p>
            <a:pPr algn="just"/>
            <a:endParaRPr lang="en-US" sz="16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Hill Climbing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(HC) used in simulation phase for local optimization.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get an idea of how the algorithm is performing, the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benchmark datasets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from the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ITC-2007 track 3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are being used.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9585628"/>
            <a:ext cx="14103698" cy="416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Enhance the </a:t>
            </a:r>
            <a:r>
              <a:rPr lang="en-US" altLang="en-US" sz="3200" b="1" i="1" dirty="0"/>
              <a:t>efficiency</a:t>
            </a:r>
            <a:r>
              <a:rPr lang="en-US" altLang="en-US" sz="3200" i="1" dirty="0"/>
              <a:t> and </a:t>
            </a:r>
            <a:r>
              <a:rPr lang="en-US" altLang="en-US" sz="3200" b="1" i="1" dirty="0"/>
              <a:t>quality</a:t>
            </a:r>
            <a:r>
              <a:rPr lang="en-US" altLang="en-US" sz="3200" i="1" dirty="0"/>
              <a:t> of FCUP's timetabling.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Provide step-by-step interactive </a:t>
            </a:r>
            <a:r>
              <a:rPr lang="en-US" altLang="en-US" sz="3200" b="1" i="1" dirty="0"/>
              <a:t>recommendations</a:t>
            </a:r>
            <a:r>
              <a:rPr lang="en-US" altLang="en-US" sz="3200" i="1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Detect potential </a:t>
            </a:r>
            <a:r>
              <a:rPr lang="en-US" altLang="en-US" sz="3200" b="1" i="1" dirty="0"/>
              <a:t>conflicts</a:t>
            </a:r>
            <a:r>
              <a:rPr lang="en-US" altLang="en-US" sz="3200" i="1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Integrate these functionalities into a timetable visualization </a:t>
            </a:r>
            <a:r>
              <a:rPr lang="en-US" altLang="en-US" sz="3200" b="1" i="1" dirty="0"/>
              <a:t>interface</a:t>
            </a:r>
            <a:r>
              <a:rPr lang="en-US" altLang="en-US" sz="3200" i="1" dirty="0"/>
              <a:t> that was previously developed using reactive programming.</a:t>
            </a:r>
          </a:p>
          <a:p>
            <a:pPr algn="just" eaLnBrk="1" hangingPunct="1"/>
            <a:endParaRPr lang="pt-PT" sz="3200" i="1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31242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41974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4780496"/>
            <a:ext cx="131737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proposed system presents a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novel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application of MCTS to UCTTP, combined with HC for local improvements. By leveraging interactive recommendations and conflict detection, the tool provides a more effective and adaptive scheduling process for FCUP and can be extended to other institutions and help in other studies. 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Future work will focus on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refining the heuristic functions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and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improving computational performance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5902738" y="5265254"/>
            <a:ext cx="13299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Tested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values (0.1 to 1000) in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UCT formula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and in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modified version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incorporating accumulated rewards for exploitation.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So far, all the executed tests have found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feasible solutions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PT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 = 100 in the alternative UCT formula yielded the best results in most instances (Figure 2) but remains less competitive than top solutions.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959596" y="30707578"/>
            <a:ext cx="1320357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[1] </a:t>
            </a:r>
            <a:r>
              <a:rPr lang="en-US" sz="2800" dirty="0">
                <a:effectLst/>
                <a:latin typeface="Arial Narrow" panose="020B0606020202030204" pitchFamily="34" charset="0"/>
                <a:ea typeface="Cambria" panose="02040503050406030204" pitchFamily="18" charset="0"/>
              </a:rPr>
              <a:t>International Timetabling Competition --- eeecs.qub.ac.uk. </a:t>
            </a:r>
            <a:r>
              <a:rPr lang="en-US" sz="28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https://www.eeecs.qub.ac.uk/itc2007/Login/SecretPage.php</a:t>
            </a:r>
            <a:endParaRPr lang="en-US" altLang="en-US" sz="2800" dirty="0"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800">
                <a:solidFill>
                  <a:schemeClr val="tx1"/>
                </a:solidFill>
                <a:latin typeface="Arial Narrow" panose="020B0606020202030204" pitchFamily="34" charset="0"/>
              </a:rPr>
              <a:t>[2] R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. Lewis, “A survey of metaheuristic-based techniques for university timetabling problems,” OR Spectrum, vol. 30, no. 1, pp. 167–190, Jan. 2008.  Available: 	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[2] S. </a:t>
            </a:r>
            <a:r>
              <a:rPr lang="en-US" alt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 for the university course timetabling problem,” Intelligent Systems with Applications, vol. 19, p. 200253, Sep. 2023. Available: 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[3] H. Babaei, J. Karimpour, and A. </a:t>
            </a:r>
            <a:r>
              <a:rPr lang="en-US" alt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course timetabling problem,” Computers &amp; Industrial Engineering, vol. 86, pp.43–59, Aug. 2015. Available: 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[4] M. C. Chen, S. N. Sze, S. L. Goh, N. R. Sabar, and G. Kendall, “A survey of 	university course timetabling problem: Perspectives, trends and opportunities,” IEEE Access, vol. 9, pp. 106 515–106 529, 2021, conference Name: IEEE Access. Available: 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800" dirty="0">
                <a:latin typeface="Arial Narrow" panose="020B0606020202030204" pitchFamily="34" charset="0"/>
              </a:rPr>
              <a:t>[5] T. Müller, “Itc2007 solver description: a hybrid approach,” Annals of Operations Research, vol. 172, no. 1, pp. 429–446, Nov. 2009. Available: 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[6] </a:t>
            </a:r>
            <a:r>
              <a:rPr lang="en-US" sz="2800" dirty="0">
                <a:latin typeface="Arial Narrow" panose="020B0606020202030204" pitchFamily="34" charset="0"/>
              </a:rPr>
              <a:t>S. L. Goh, “An investigation of monte </a:t>
            </a:r>
            <a:r>
              <a:rPr lang="en-US" sz="2800" dirty="0" err="1">
                <a:latin typeface="Arial Narrow" panose="020B0606020202030204" pitchFamily="34" charset="0"/>
              </a:rPr>
              <a:t>carlo</a:t>
            </a:r>
            <a:r>
              <a:rPr lang="en-US" sz="2800" dirty="0">
                <a:latin typeface="Arial Narrow" panose="020B0606020202030204" pitchFamily="34" charset="0"/>
              </a:rPr>
              <a:t> tree search and local search for course timetabling problems,”, pp. 76–105, Jul. 2017. Available: 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5265254"/>
            <a:ext cx="1328170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University Course Timetabling Problem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(UCTTP) is a combinatorial optimization problem that consists of allocating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rooms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lecturers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students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to weekly schedules while meeting certain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constraints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research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Curriculum-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Timetabling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(CB-CTT), a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UCTTP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Due to the size and complexity of the problem, obtaining an optimal solution in usable time is typically 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feasible. However, using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heuristic algorithms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it is possible to get approximate and good-quality solutions effectively. 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FCUP’s timetabling building process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is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time-consuming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not automated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suboptimal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In general, the currently available tools focus primarily on visualizing timetables or on basic conflict detection without offering optimized solutions.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4997530" y="39554981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23269" y="40060893"/>
            <a:ext cx="6672932" cy="234990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9090" y="39176577"/>
            <a:ext cx="3607764" cy="3607764"/>
          </a:xfrm>
          <a:prstGeom prst="rect">
            <a:avLst/>
          </a:prstGeom>
        </p:spPr>
      </p:pic>
      <p:sp>
        <p:nvSpPr>
          <p:cNvPr id="32" name="Text Box 15">
            <a:extLst>
              <a:ext uri="{FF2B5EF4-FFF2-40B4-BE49-F238E27FC236}">
                <a16:creationId xmlns:a16="http://schemas.microsoft.com/office/drawing/2014/main" id="{A424EA28-D588-26DC-CE43-0DF2BE77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1465" y="15620814"/>
            <a:ext cx="13897794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3– </a:t>
            </a:r>
            <a:r>
              <a:rPr lang="en-US" altLang="en-US" sz="2200" i="1" dirty="0"/>
              <a:t>Soft constraint progress for comp02 instance from ITC-2007.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40B9B8-F66C-04D3-11C0-39B46289C08A}"/>
              </a:ext>
            </a:extLst>
          </p:cNvPr>
          <p:cNvGrpSpPr/>
          <p:nvPr/>
        </p:nvGrpSpPr>
        <p:grpSpPr>
          <a:xfrm>
            <a:off x="18596973" y="9324178"/>
            <a:ext cx="7990592" cy="6139751"/>
            <a:chOff x="9582857" y="10090716"/>
            <a:chExt cx="8064732" cy="61967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38B9EF-7114-0EFC-01DF-DE5FBB73E7D2}"/>
                </a:ext>
              </a:extLst>
            </p:cNvPr>
            <p:cNvGrpSpPr/>
            <p:nvPr/>
          </p:nvGrpSpPr>
          <p:grpSpPr>
            <a:xfrm>
              <a:off x="9582857" y="10090716"/>
              <a:ext cx="7296606" cy="6196718"/>
              <a:chOff x="9582858" y="10448870"/>
              <a:chExt cx="6785382" cy="5735699"/>
            </a:xfrm>
          </p:grpSpPr>
          <p:pic>
            <p:nvPicPr>
              <p:cNvPr id="38" name="Picture 37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75ECEC33-E189-BEB6-635B-DE0F7215A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9" r="7445"/>
              <a:stretch/>
            </p:blipFill>
            <p:spPr>
              <a:xfrm>
                <a:off x="9582858" y="10448870"/>
                <a:ext cx="6785382" cy="5735699"/>
              </a:xfrm>
              <a:prstGeom prst="rect">
                <a:avLst/>
              </a:prstGeom>
            </p:spPr>
          </p:pic>
          <p:pic>
            <p:nvPicPr>
              <p:cNvPr id="40" name="Picture 39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8322D96A-F07C-4AE0-1B1E-2C6DD3956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76611" y="11323018"/>
                <a:ext cx="333392" cy="762659"/>
              </a:xfrm>
              <a:prstGeom prst="rect">
                <a:avLst/>
              </a:prstGeom>
            </p:spPr>
          </p:pic>
          <p:pic>
            <p:nvPicPr>
              <p:cNvPr id="41" name="Picture 40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7AC65115-A461-8A75-1693-504ABA29F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67741" y="10448870"/>
                <a:ext cx="333392" cy="61916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C05405-9F2F-62BE-F490-6D781CBF3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"/>
            <a:stretch/>
          </p:blipFill>
          <p:spPr>
            <a:xfrm>
              <a:off x="16273139" y="11246875"/>
              <a:ext cx="1374450" cy="447737"/>
            </a:xfrm>
            <a:prstGeom prst="rect">
              <a:avLst/>
            </a:prstGeom>
          </p:spPr>
        </p:pic>
      </p:grpSp>
      <p:pic>
        <p:nvPicPr>
          <p:cNvPr id="43" name="Picture 42" descr="A diagram of a diagram&#10;&#10;AI-generated content may be incorrect.">
            <a:extLst>
              <a:ext uri="{FF2B5EF4-FFF2-40B4-BE49-F238E27FC236}">
                <a16:creationId xmlns:a16="http://schemas.microsoft.com/office/drawing/2014/main" id="{A10D325B-ACB1-5B5A-33F8-47C9DFAF05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8715" y="29018799"/>
            <a:ext cx="10614438" cy="10418194"/>
          </a:xfrm>
          <a:prstGeom prst="rect">
            <a:avLst/>
          </a:prstGeom>
        </p:spPr>
      </p:pic>
      <p:pic>
        <p:nvPicPr>
          <p:cNvPr id="1030" name="Picture 6" descr="Academia Física FCUP">
            <a:extLst>
              <a:ext uri="{FF2B5EF4-FFF2-40B4-BE49-F238E27FC236}">
                <a16:creationId xmlns:a16="http://schemas.microsoft.com/office/drawing/2014/main" id="{5E994D3A-4D8B-BD08-DE51-7C56B1A3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3"/>
            <a:ext cx="4511498" cy="18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artamento de Ciência de Computadores, FCUP">
            <a:extLst>
              <a:ext uri="{FF2B5EF4-FFF2-40B4-BE49-F238E27FC236}">
                <a16:creationId xmlns:a16="http://schemas.microsoft.com/office/drawing/2014/main" id="{F4A36450-86BA-ADA7-AF66-218A71CF0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16709"/>
          <a:stretch/>
        </p:blipFill>
        <p:spPr bwMode="auto">
          <a:xfrm>
            <a:off x="26368577" y="249167"/>
            <a:ext cx="2887460" cy="18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ângulo 19">
            <a:extLst>
              <a:ext uri="{FF2B5EF4-FFF2-40B4-BE49-F238E27FC236}">
                <a16:creationId xmlns:a16="http://schemas.microsoft.com/office/drawing/2014/main" id="{FD2CFC4C-0915-FA21-9C0A-92F9BFE330A0}"/>
              </a:ext>
            </a:extLst>
          </p:cNvPr>
          <p:cNvSpPr/>
          <p:nvPr/>
        </p:nvSpPr>
        <p:spPr>
          <a:xfrm>
            <a:off x="16126584" y="30251080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6E4A0ABA-2CD2-F2E8-C410-FCA4F518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950" y="17950054"/>
            <a:ext cx="5115625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1 – </a:t>
            </a:r>
            <a:r>
              <a:rPr lang="en-US" altLang="en-US" sz="2200" i="1" dirty="0"/>
              <a:t>Hard and Soft constraints.</a:t>
            </a:r>
          </a:p>
        </p:txBody>
      </p:sp>
      <p:pic>
        <p:nvPicPr>
          <p:cNvPr id="44" name="Picture 43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45D56B33-A664-2A65-EBEF-014748855B9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3435" t="17844" r="7574" b="13864"/>
          <a:stretch/>
        </p:blipFill>
        <p:spPr>
          <a:xfrm>
            <a:off x="3458417" y="12163253"/>
            <a:ext cx="11343853" cy="5803539"/>
          </a:xfrm>
          <a:prstGeom prst="rect">
            <a:avLst/>
          </a:prstGeom>
        </p:spPr>
      </p:pic>
      <p:sp>
        <p:nvSpPr>
          <p:cNvPr id="2" name="Text Box 15">
            <a:extLst>
              <a:ext uri="{FF2B5EF4-FFF2-40B4-BE49-F238E27FC236}">
                <a16:creationId xmlns:a16="http://schemas.microsoft.com/office/drawing/2014/main" id="{CF7712A4-AD7C-F847-904E-64AA884C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356" y="39291019"/>
            <a:ext cx="9495466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2 – </a:t>
            </a:r>
            <a:r>
              <a:rPr lang="en-US" altLang="en-US" sz="2200" i="1" dirty="0"/>
              <a:t>Monte Carlo Tree Search steps.</a:t>
            </a:r>
          </a:p>
        </p:txBody>
      </p:sp>
    </p:spTree>
    <p:extLst>
      <p:ext uri="{BB962C8B-B14F-4D97-AF65-F5344CB8AC3E}">
        <p14:creationId xmlns:p14="http://schemas.microsoft.com/office/powerpoint/2010/main" val="3755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“</a:t>
            </a:r>
            <a:r>
              <a:rPr lang="pt-PT" sz="5400" b="1" dirty="0" err="1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Title</a:t>
            </a: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”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2632840"/>
            <a:ext cx="19867494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700" dirty="0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4442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5486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38" y="2718860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269403" y="2826183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E3BB1F73-E9D1-1895-30FE-2772318A33FE}"/>
              </a:ext>
            </a:extLst>
          </p:cNvPr>
          <p:cNvSpPr/>
          <p:nvPr/>
        </p:nvSpPr>
        <p:spPr>
          <a:xfrm>
            <a:off x="15739046" y="36545098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2680952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3754181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1134795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0061850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46999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3167486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35430278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18502177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19575406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033909" y="20025725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4317997"/>
            <a:ext cx="13739070" cy="367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  <a:endParaRPr lang="pt-PT" sz="3200" baseline="30000" dirty="0"/>
          </a:p>
          <a:p>
            <a:pPr algn="just" eaLnBrk="1" hangingPunct="1"/>
            <a:endParaRPr lang="pt-PT" sz="3200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38862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49594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5542496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033909" y="28687519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830486" y="37055081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6027254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4997530" y="38817556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269" y="39323468"/>
            <a:ext cx="6672932" cy="234990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90" y="38439152"/>
            <a:ext cx="3607764" cy="3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56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252</TotalTime>
  <Words>904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ＭＳ Ｐゴシック</vt:lpstr>
      <vt:lpstr>Arial</vt:lpstr>
      <vt:lpstr>Arial Black</vt:lpstr>
      <vt:lpstr>Arial Narrow</vt:lpstr>
      <vt:lpstr>Calibri</vt:lpstr>
      <vt:lpstr>Georgia</vt:lpstr>
      <vt:lpstr>Times New Roman</vt:lpstr>
      <vt:lpstr>Trebuchet MS</vt:lpstr>
      <vt:lpstr>Wingdings</vt:lpstr>
      <vt:lpstr>Default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Ferreira</dc:creator>
  <cp:lastModifiedBy>Daniela dos Santos Tomás</cp:lastModifiedBy>
  <cp:revision>35</cp:revision>
  <dcterms:created xsi:type="dcterms:W3CDTF">2024-04-15T15:19:00Z</dcterms:created>
  <dcterms:modified xsi:type="dcterms:W3CDTF">2025-04-27T10:15:37Z</dcterms:modified>
</cp:coreProperties>
</file>