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0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0812E-05EA-7C89-449A-3F6032641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F409F-89AB-7C3E-33A9-2AD9A58F7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19703-9213-3767-F4CC-E4E8B6C77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C930-0467-4CA0-889D-4BF73D1F480F}" type="datetimeFigureOut">
              <a:rPr lang="pt-PT" smtClean="0"/>
              <a:t>07/08/2025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69D36-7446-D546-8163-8678F141C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4D4EB-FD9B-88DE-4B3B-7ED65DF37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5EA9-6EBF-4FFC-AE27-35ED8EAFA2E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91170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D2F72-517C-543D-F721-FECA4C452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AC26EA-73C9-D178-5DAB-F313BDD49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829E2-0261-AFEE-B1E1-C44387D1B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C930-0467-4CA0-889D-4BF73D1F480F}" type="datetimeFigureOut">
              <a:rPr lang="pt-PT" smtClean="0"/>
              <a:t>07/08/2025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DD927-55E2-00CE-A896-BB63DD8A7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D6CF2-C3A0-8B43-53FD-6E5A8BDB8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5EA9-6EBF-4FFC-AE27-35ED8EAFA2E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597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BBF62E-1922-BE80-F700-9104B4ECD8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D561F8-9C33-8911-36BA-312320EA3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A6FA8-A177-B183-C624-DDCF7A198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C930-0467-4CA0-889D-4BF73D1F480F}" type="datetimeFigureOut">
              <a:rPr lang="pt-PT" smtClean="0"/>
              <a:t>07/08/2025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69192-FE6C-5C88-2FF0-42963B0FA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EC2CF-9CA4-8262-B363-E5186771A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5EA9-6EBF-4FFC-AE27-35ED8EAFA2E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5209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B9892-4435-7B42-9FA0-3AB9B07D0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A0ADC-A0F2-2918-DE27-C1B82658A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B52D1-C100-FC7C-A77C-261476AB2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C930-0467-4CA0-889D-4BF73D1F480F}" type="datetimeFigureOut">
              <a:rPr lang="pt-PT" smtClean="0"/>
              <a:t>07/08/2025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628B4-C453-D051-20C9-0489D64D5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801BD-38B1-FA03-682D-0C559AA7C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5EA9-6EBF-4FFC-AE27-35ED8EAFA2E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0939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E286D-1429-2C22-DEF6-4464F181B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218B2-057F-EDB2-D2A3-7880D73CC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A8123-AE8D-3598-27D7-3C88C0F4D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C930-0467-4CA0-889D-4BF73D1F480F}" type="datetimeFigureOut">
              <a:rPr lang="pt-PT" smtClean="0"/>
              <a:t>07/08/2025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902CC-49F6-264C-D056-F65270D34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2D675-BB3F-FA52-4D4B-AD4738F69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5EA9-6EBF-4FFC-AE27-35ED8EAFA2E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8572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E2D6C-9CC2-2A19-0D3F-7D36F51C5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CF389-B1A1-6606-FAA9-A084B3A03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84583B-15CD-0B49-E056-985652465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A5D78-CCF8-D30F-161B-ACE1FA9D8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C930-0467-4CA0-889D-4BF73D1F480F}" type="datetimeFigureOut">
              <a:rPr lang="pt-PT" smtClean="0"/>
              <a:t>07/08/2025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1574E-5C5B-FC33-2F3E-5244066F6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E58C4-5A61-D066-EC98-434913F97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5EA9-6EBF-4FFC-AE27-35ED8EAFA2E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346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2DA35-7B49-638B-3A38-FD072ED45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C0263-7601-20A0-1C2A-B0F370AA9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8CFB9-7E1B-BEC5-1DFB-76C7ACE3E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4D7E5C-EE9B-E25E-B210-950BD11928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C4BB64-1E9C-DAA8-6767-6B6514B6B1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8D8957-BFD7-BBBB-6764-B8D7BA9AC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C930-0467-4CA0-889D-4BF73D1F480F}" type="datetimeFigureOut">
              <a:rPr lang="pt-PT" smtClean="0"/>
              <a:t>07/08/2025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4DB234-153D-622D-C0A7-6879EC63B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2CB20E-26D4-7DF6-3C51-A9A69381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5EA9-6EBF-4FFC-AE27-35ED8EAFA2E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1843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A9B0C-0BF6-1A31-AE11-43ADE1A98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B86443-86D6-4717-C633-95D31421D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C930-0467-4CA0-889D-4BF73D1F480F}" type="datetimeFigureOut">
              <a:rPr lang="pt-PT" smtClean="0"/>
              <a:t>07/08/2025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CBEEE1-A6EB-A6F9-4B1C-AAB18B2BA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D7B6B6-615C-3BDE-5DEE-3CA841EE6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5EA9-6EBF-4FFC-AE27-35ED8EAFA2E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9930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F282AF-532A-49CE-598D-744722D6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C930-0467-4CA0-889D-4BF73D1F480F}" type="datetimeFigureOut">
              <a:rPr lang="pt-PT" smtClean="0"/>
              <a:t>07/08/2025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D4CFE2-3713-3BF3-F124-F54EDC42A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86F5D-D2D2-B1CF-5025-16F0B135F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5EA9-6EBF-4FFC-AE27-35ED8EAFA2E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23620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FE5C0-5BDE-1BF0-A0DF-A02572511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DEE30-604A-CF46-B598-65C1161E8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82D6F-7E4E-4E7B-DDE5-C59A0C147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11969-97D1-1162-00D2-9965CDAD6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C930-0467-4CA0-889D-4BF73D1F480F}" type="datetimeFigureOut">
              <a:rPr lang="pt-PT" smtClean="0"/>
              <a:t>07/08/2025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8EBA3-64F6-CE33-A740-8C661785A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AB098-52D6-6AD4-E87E-AAD06AD67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5EA9-6EBF-4FFC-AE27-35ED8EAFA2E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0626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131F0-F614-337D-76EE-26E006A24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3EFFEE-D31E-C44D-A563-DCC1D6CE6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A0FF6-89DF-37B7-0BD0-6C381B8F2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F8861-D2F3-5DF3-7085-C1ED626E9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C930-0467-4CA0-889D-4BF73D1F480F}" type="datetimeFigureOut">
              <a:rPr lang="pt-PT" smtClean="0"/>
              <a:t>07/08/2025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2316B-DE39-A47D-AA3B-4BC3A8CB6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5DC71-7510-DAE1-F1EA-3C7E34C6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5EA9-6EBF-4FFC-AE27-35ED8EAFA2E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919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F1662B-7EDE-E27E-A79D-94BB82E7A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2BC03-AA0B-5E12-0B1E-5D5E3B1C6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BD755-8912-FD3D-B380-BEAA4BDF55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9AC930-0467-4CA0-889D-4BF73D1F480F}" type="datetimeFigureOut">
              <a:rPr lang="pt-PT" smtClean="0"/>
              <a:t>07/08/2025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DBAD5-2B28-97D6-8384-B28008F4AD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2375E-AA9E-194F-E383-D9B0C75BE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335EA9-6EBF-4FFC-AE27-35ED8EAFA2E5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51844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88CF3CDB-357B-533E-25CB-3297DDB45E00}"/>
              </a:ext>
            </a:extLst>
          </p:cNvPr>
          <p:cNvSpPr/>
          <p:nvPr/>
        </p:nvSpPr>
        <p:spPr>
          <a:xfrm>
            <a:off x="9387460" y="924680"/>
            <a:ext cx="2639950" cy="5348103"/>
          </a:xfrm>
          <a:prstGeom prst="roundRect">
            <a:avLst>
              <a:gd name="adj" fmla="val 1563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C52FFA81-9285-1702-ABA9-91157A4FDE49}"/>
              </a:ext>
            </a:extLst>
          </p:cNvPr>
          <p:cNvSpPr/>
          <p:nvPr/>
        </p:nvSpPr>
        <p:spPr>
          <a:xfrm>
            <a:off x="4768142" y="924682"/>
            <a:ext cx="4530398" cy="5348102"/>
          </a:xfrm>
          <a:prstGeom prst="roundRect">
            <a:avLst>
              <a:gd name="adj" fmla="val 1563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AE00660-BDB3-0717-A6CA-D95647603E76}"/>
              </a:ext>
            </a:extLst>
          </p:cNvPr>
          <p:cNvSpPr/>
          <p:nvPr/>
        </p:nvSpPr>
        <p:spPr>
          <a:xfrm>
            <a:off x="164592" y="128450"/>
            <a:ext cx="11862815" cy="730440"/>
          </a:xfrm>
          <a:prstGeom prst="roundRect">
            <a:avLst>
              <a:gd name="adj" fmla="val 1563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13074DC-8FC8-3B57-71A4-42C90AFC1C47}"/>
              </a:ext>
            </a:extLst>
          </p:cNvPr>
          <p:cNvSpPr/>
          <p:nvPr/>
        </p:nvSpPr>
        <p:spPr>
          <a:xfrm>
            <a:off x="164592" y="924683"/>
            <a:ext cx="4530398" cy="5348102"/>
          </a:xfrm>
          <a:prstGeom prst="roundRect">
            <a:avLst>
              <a:gd name="adj" fmla="val 1563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2A567B-40CB-B40C-47B3-88CD1C8DFB09}"/>
              </a:ext>
            </a:extLst>
          </p:cNvPr>
          <p:cNvSpPr txBox="1"/>
          <p:nvPr/>
        </p:nvSpPr>
        <p:spPr>
          <a:xfrm>
            <a:off x="2121599" y="280121"/>
            <a:ext cx="85206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Improved Monte Carlo Tree Search for University Course Timetabling</a:t>
            </a:r>
            <a:endParaRPr lang="pt-PT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DB7D4F-B9D4-82CE-42A5-3ED15A0C9A67}"/>
              </a:ext>
            </a:extLst>
          </p:cNvPr>
          <p:cNvSpPr txBox="1"/>
          <p:nvPr/>
        </p:nvSpPr>
        <p:spPr>
          <a:xfrm>
            <a:off x="242998" y="1533028"/>
            <a:ext cx="4357819" cy="953453"/>
          </a:xfrm>
          <a:prstGeom prst="round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400" b="1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University Course Timetabling Problem (UCTTP) </a:t>
            </a:r>
          </a:p>
          <a:p>
            <a:pPr>
              <a:buNone/>
            </a:pPr>
            <a:r>
              <a:rPr lang="en-US" sz="1200" dirty="0">
                <a:solidFill>
                  <a:srgbClr val="333333"/>
                </a:solidFill>
                <a:latin typeface="Helvetica" panose="020B0604020202020204" pitchFamily="34" charset="0"/>
              </a:rPr>
              <a:t>C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omplex combinatorial optimization problem that consists of allocating </a:t>
            </a:r>
            <a:r>
              <a:rPr lang="en-US" sz="1200" b="0" i="0" u="sng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events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, </a:t>
            </a:r>
            <a:r>
              <a:rPr lang="en-US" sz="1200" b="0" i="0" u="sng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rooms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, </a:t>
            </a:r>
            <a:r>
              <a:rPr lang="en-US" sz="1200" b="0" i="0" u="sng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lecturers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, and </a:t>
            </a:r>
            <a:r>
              <a:rPr lang="en-US" sz="1200" b="0" i="0" u="sng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students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 to weekly schedules while meeting </a:t>
            </a:r>
            <a:r>
              <a:rPr lang="en-US" sz="1200" b="0" i="0" u="sng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hard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and </a:t>
            </a:r>
            <a:r>
              <a:rPr lang="en-US" sz="1200" b="0" i="0" u="sng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soft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sz="1200" b="0" i="0" u="sng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constraints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9C71E0-5AE9-A56C-16FF-D55A4DEFCF27}"/>
              </a:ext>
            </a:extLst>
          </p:cNvPr>
          <p:cNvSpPr txBox="1"/>
          <p:nvPr/>
        </p:nvSpPr>
        <p:spPr>
          <a:xfrm>
            <a:off x="250881" y="1021975"/>
            <a:ext cx="2036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Problem</a:t>
            </a:r>
            <a:r>
              <a:rPr lang="pt-PT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pt-PT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Context</a:t>
            </a:r>
            <a:endParaRPr lang="pt-P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360357-B3CA-5D26-C18B-AC276645D78A}"/>
              </a:ext>
            </a:extLst>
          </p:cNvPr>
          <p:cNvSpPr txBox="1"/>
          <p:nvPr/>
        </p:nvSpPr>
        <p:spPr>
          <a:xfrm>
            <a:off x="4857179" y="1021975"/>
            <a:ext cx="1524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Methodology</a:t>
            </a:r>
            <a:endParaRPr lang="pt-PT" sz="1600" dirty="0"/>
          </a:p>
        </p:txBody>
      </p:sp>
      <p:pic>
        <p:nvPicPr>
          <p:cNvPr id="25" name="Picture 24" descr="A calendar with different colored squares&#10;&#10;AI-generated content may be incorrect.">
            <a:extLst>
              <a:ext uri="{FF2B5EF4-FFF2-40B4-BE49-F238E27FC236}">
                <a16:creationId xmlns:a16="http://schemas.microsoft.com/office/drawing/2014/main" id="{6E23760B-EC8E-23DF-FD66-E2922255D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72" y="2724899"/>
            <a:ext cx="3906036" cy="205059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F83998A-3047-9F19-14AD-47A861971EC0}"/>
              </a:ext>
            </a:extLst>
          </p:cNvPr>
          <p:cNvSpPr txBox="1"/>
          <p:nvPr/>
        </p:nvSpPr>
        <p:spPr>
          <a:xfrm>
            <a:off x="5250925" y="1533028"/>
            <a:ext cx="3480816" cy="519291"/>
          </a:xfrm>
          <a:prstGeom prst="round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400" b="1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Monte Carlo Tree Search (MCTS)</a:t>
            </a:r>
          </a:p>
          <a:p>
            <a:pPr algn="ctr">
              <a:buNone/>
            </a:pPr>
            <a:r>
              <a:rPr lang="en-US" sz="1050" dirty="0">
                <a:solidFill>
                  <a:srgbClr val="333333"/>
                </a:solidFill>
                <a:latin typeface="Helvetica" panose="020B0604020202020204" pitchFamily="34" charset="0"/>
              </a:rPr>
              <a:t>(Selection, Expansion, Simulation, Backpropagation)</a:t>
            </a:r>
            <a:endParaRPr lang="en-US" sz="1050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0EA916C-5991-73ED-0C19-3BD4C9400DB9}"/>
              </a:ext>
            </a:extLst>
          </p:cNvPr>
          <p:cNvCxnSpPr>
            <a:cxnSpLocks/>
          </p:cNvCxnSpPr>
          <p:nvPr/>
        </p:nvCxnSpPr>
        <p:spPr>
          <a:xfrm>
            <a:off x="6126656" y="2081180"/>
            <a:ext cx="0" cy="214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09CEF64-6C74-51B9-8391-8E0BC169B58D}"/>
              </a:ext>
            </a:extLst>
          </p:cNvPr>
          <p:cNvSpPr txBox="1"/>
          <p:nvPr/>
        </p:nvSpPr>
        <p:spPr>
          <a:xfrm>
            <a:off x="4915350" y="2362946"/>
            <a:ext cx="1991478" cy="876836"/>
          </a:xfrm>
          <a:prstGeom prst="round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400" b="1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Hill Climbing (HC)</a:t>
            </a:r>
            <a:endParaRPr lang="en-US" sz="1050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  <a:p>
            <a:r>
              <a:rPr lang="en-US" sz="105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Local search algorithm to improve MCTS simulation phase feasible timetables.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AE57B19-2F3C-0C83-634B-1A455194E0B7}"/>
              </a:ext>
            </a:extLst>
          </p:cNvPr>
          <p:cNvSpPr txBox="1"/>
          <p:nvPr/>
        </p:nvSpPr>
        <p:spPr>
          <a:xfrm>
            <a:off x="7127307" y="2373204"/>
            <a:ext cx="2056811" cy="1234380"/>
          </a:xfrm>
          <a:prstGeom prst="round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400" b="1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Diving</a:t>
            </a:r>
          </a:p>
          <a:p>
            <a:r>
              <a:rPr lang="en-US" sz="1050" dirty="0">
                <a:solidFill>
                  <a:srgbClr val="333333"/>
                </a:solidFill>
                <a:latin typeface="Helvetica" panose="020B0604020202020204" pitchFamily="34" charset="0"/>
              </a:rPr>
              <a:t>E</a:t>
            </a:r>
            <a:r>
              <a:rPr lang="en-US" sz="105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nables the algorithm to follow and deepen promising paths, aiming to improve the convergence speed and solution quality.</a:t>
            </a:r>
          </a:p>
        </p:txBody>
      </p:sp>
      <p:pic>
        <p:nvPicPr>
          <p:cNvPr id="44" name="Picture 43" descr="A diagram of a tree&#10;&#10;AI-generated content may be incorrect.">
            <a:extLst>
              <a:ext uri="{FF2B5EF4-FFF2-40B4-BE49-F238E27FC236}">
                <a16:creationId xmlns:a16="http://schemas.microsoft.com/office/drawing/2014/main" id="{CB5B09B3-AE07-4DD7-327A-7ADCCC085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799" y="3667643"/>
            <a:ext cx="3506058" cy="2537644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0E909A-7DF8-6D88-07F2-126D5102056D}"/>
              </a:ext>
            </a:extLst>
          </p:cNvPr>
          <p:cNvCxnSpPr>
            <a:cxnSpLocks/>
          </p:cNvCxnSpPr>
          <p:nvPr/>
        </p:nvCxnSpPr>
        <p:spPr>
          <a:xfrm>
            <a:off x="8155713" y="2108795"/>
            <a:ext cx="0" cy="214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6B8DC51-5D38-1696-FEE4-2B5EF138A8C6}"/>
              </a:ext>
            </a:extLst>
          </p:cNvPr>
          <p:cNvSpPr txBox="1"/>
          <p:nvPr/>
        </p:nvSpPr>
        <p:spPr>
          <a:xfrm>
            <a:off x="250881" y="5013916"/>
            <a:ext cx="4357819" cy="919401"/>
          </a:xfrm>
          <a:prstGeom prst="round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Monte Carlo Tree Search and its hybridization remain unexplored in the context of </a:t>
            </a:r>
            <a:r>
              <a:rPr lang="en-US" sz="1200" b="1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Curriculum-based Course Timetabling</a:t>
            </a:r>
            <a:r>
              <a:rPr lang="en-US" sz="1200" dirty="0">
                <a:solidFill>
                  <a:srgbClr val="333333"/>
                </a:solidFill>
                <a:latin typeface="Helvetica" panose="020B0604020202020204" pitchFamily="34" charset="0"/>
              </a:rPr>
              <a:t> 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(a variant of UCTTP that focuses on course scheduling), making this the main goal of our work.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D460396-EC82-284E-63FF-205CE7237130}"/>
              </a:ext>
            </a:extLst>
          </p:cNvPr>
          <p:cNvSpPr txBox="1"/>
          <p:nvPr/>
        </p:nvSpPr>
        <p:spPr>
          <a:xfrm>
            <a:off x="9488518" y="1533028"/>
            <a:ext cx="2437834" cy="919401"/>
          </a:xfrm>
          <a:prstGeom prst="round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20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Consistently finds </a:t>
            </a:r>
            <a:r>
              <a:rPr lang="en-US" sz="1200" b="1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feasible</a:t>
            </a:r>
            <a:r>
              <a:rPr lang="en-US" sz="120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sz="1200" b="1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solutions</a:t>
            </a:r>
            <a:r>
              <a:rPr lang="en-US" sz="120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in the challenging ITC-2007 set of benchmark instances</a:t>
            </a:r>
            <a:endParaRPr lang="en-US" sz="1100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16A3EE8-1D96-C591-1185-1F5D8AA93049}"/>
              </a:ext>
            </a:extLst>
          </p:cNvPr>
          <p:cNvSpPr txBox="1"/>
          <p:nvPr/>
        </p:nvSpPr>
        <p:spPr>
          <a:xfrm>
            <a:off x="9503285" y="1021975"/>
            <a:ext cx="1571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Key</a:t>
            </a:r>
            <a:r>
              <a:rPr lang="pt-PT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pt-PT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Findings</a:t>
            </a:r>
            <a:endParaRPr lang="pt-PT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95D05B6-1F58-366A-5B8A-AD5DC99BEC59}"/>
              </a:ext>
            </a:extLst>
          </p:cNvPr>
          <p:cNvSpPr txBox="1"/>
          <p:nvPr/>
        </p:nvSpPr>
        <p:spPr>
          <a:xfrm>
            <a:off x="9488518" y="2555381"/>
            <a:ext cx="2437834" cy="1123712"/>
          </a:xfrm>
          <a:prstGeom prst="round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200" b="1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Random simulations </a:t>
            </a:r>
            <a:r>
              <a:rPr lang="en-US" sz="120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failed to produce feasible solutions, emphasizing the importance of guided search and domain knowledge.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706D9E4-BA67-EFFB-EFC4-E86F33F646CE}"/>
              </a:ext>
            </a:extLst>
          </p:cNvPr>
          <p:cNvSpPr txBox="1"/>
          <p:nvPr/>
        </p:nvSpPr>
        <p:spPr>
          <a:xfrm>
            <a:off x="9488518" y="4809608"/>
            <a:ext cx="2437834" cy="1123712"/>
          </a:xfrm>
          <a:prstGeom prst="round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20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Although solution quality was below the best-known results, the approach </a:t>
            </a:r>
            <a:r>
              <a:rPr lang="en-US" sz="1200" b="1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shows solid potential with room for improvement</a:t>
            </a:r>
            <a:endParaRPr lang="en-US" sz="1200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20A958B-C011-FB18-4E14-F43B3BF8EBA1}"/>
              </a:ext>
            </a:extLst>
          </p:cNvPr>
          <p:cNvSpPr txBox="1"/>
          <p:nvPr/>
        </p:nvSpPr>
        <p:spPr>
          <a:xfrm>
            <a:off x="9503285" y="3782045"/>
            <a:ext cx="2437834" cy="919401"/>
          </a:xfrm>
          <a:prstGeom prst="round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20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Tested </a:t>
            </a:r>
            <a:r>
              <a:rPr lang="en-US" sz="1200" b="1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C</a:t>
            </a:r>
            <a:r>
              <a:rPr lang="en-US" sz="120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 values (0.1 to 1000) in the UCT formula and in a modified version showed </a:t>
            </a:r>
            <a:r>
              <a:rPr lang="en-US" sz="1200" b="1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minimal impact on results</a:t>
            </a:r>
            <a:endParaRPr lang="en-US" sz="1200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874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206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Daniela dos Santos Tomás</dc:creator>
  <cp:lastModifiedBy>Daniela dos Santos Tomás</cp:lastModifiedBy>
  <cp:revision>14</cp:revision>
  <dcterms:created xsi:type="dcterms:W3CDTF">2025-08-07T14:07:15Z</dcterms:created>
  <dcterms:modified xsi:type="dcterms:W3CDTF">2025-08-07T15:33:46Z</dcterms:modified>
</cp:coreProperties>
</file>