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95" r:id="rId3"/>
    <p:sldId id="293" r:id="rId4"/>
    <p:sldId id="294" r:id="rId5"/>
    <p:sldId id="296" r:id="rId6"/>
    <p:sldId id="300" r:id="rId7"/>
    <p:sldId id="297" r:id="rId8"/>
    <p:sldId id="301" r:id="rId9"/>
    <p:sldId id="298" r:id="rId10"/>
    <p:sldId id="299" r:id="rId11"/>
    <p:sldId id="28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DA5"/>
    <a:srgbClr val="F6F6F6"/>
    <a:srgbClr val="A7DDD7"/>
    <a:srgbClr val="339966"/>
    <a:srgbClr val="FF505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2517E7-2383-4777-92D6-EE98080D4CA6}">
  <a:tblStyle styleId="{9E2517E7-2383-4777-92D6-EE98080D4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99" autoAdjust="0"/>
  </p:normalViewPr>
  <p:slideViewPr>
    <p:cSldViewPr snapToGrid="0">
      <p:cViewPr varScale="1">
        <p:scale>
          <a:sx n="126" d="100"/>
          <a:sy n="126" d="100"/>
        </p:scale>
        <p:origin x="123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42a0b69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42a0b69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pt-PT" dirty="0"/>
              <a:t>O crescimento da Internet em termos de conteúdo e utilizadores conduziu a uma sobrecarga dos servidores e a problemas de latência.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pt-PT" dirty="0"/>
              <a:t>As CDN têm por objetivo resolver este problema replicando os conteúdos em locais distintos, reduzindo a carga e a distância dos servidores.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pt-PT" dirty="0"/>
              <a:t>O projeto tem como objetivo criar uma CDN para servidores Web no Google </a:t>
            </a:r>
            <a:r>
              <a:rPr lang="pt-PT" dirty="0" err="1"/>
              <a:t>Cloud</a:t>
            </a:r>
            <a:r>
              <a:rPr lang="pt-PT" dirty="0"/>
              <a:t> </a:t>
            </a:r>
            <a:r>
              <a:rPr lang="pt-PT" dirty="0" err="1"/>
              <a:t>Platform</a:t>
            </a:r>
            <a:r>
              <a:rPr lang="pt-PT" dirty="0"/>
              <a:t> (GCP) para fazer face a estes desafios.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34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 CDN é uma rede distribuída de servidores colocados estrategicamente em diferentes regiões do mundo e visa melhorar o desempenho dos conteúdos online contornando caminhos congestionados e permitindo que os utilizadores obtenham conteúdos do servidor mais próximo em vez de terem de os ir buscar ao servidor original.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As vantagens incluem a redução da latência e da carga do servidor.</a:t>
            </a: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7354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42a0b69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42a0b69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1" dirty="0" err="1"/>
              <a:t>Content-delivery</a:t>
            </a:r>
            <a:r>
              <a:rPr lang="pt-PT" b="1" dirty="0"/>
              <a:t>: </a:t>
            </a:r>
            <a:r>
              <a:rPr lang="pt-PT" dirty="0"/>
              <a:t>Inclui um </a:t>
            </a:r>
            <a:r>
              <a:rPr lang="pt-PT" u="sng" dirty="0" err="1"/>
              <a:t>origin</a:t>
            </a:r>
            <a:r>
              <a:rPr lang="pt-PT" u="sng" dirty="0"/>
              <a:t> server</a:t>
            </a:r>
            <a:r>
              <a:rPr lang="pt-PT" u="none" dirty="0"/>
              <a:t> </a:t>
            </a:r>
            <a:r>
              <a:rPr lang="pt-PT" dirty="0"/>
              <a:t>para armazenar o conteúdo original e os respetivos </a:t>
            </a:r>
            <a:r>
              <a:rPr lang="pt-PT" u="sng" dirty="0"/>
              <a:t>replica servers</a:t>
            </a:r>
            <a:r>
              <a:rPr lang="pt-PT" dirty="0"/>
              <a:t> para fornecer cópias do conteúdo aos </a:t>
            </a:r>
            <a:r>
              <a:rPr lang="pt-PT" dirty="0" err="1"/>
              <a:t>end-users</a:t>
            </a:r>
            <a:r>
              <a:rPr lang="pt-PT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dirty="0" err="1"/>
              <a:t>Request-routing</a:t>
            </a:r>
            <a:r>
              <a:rPr lang="pt-PT" b="1" dirty="0"/>
              <a:t>: </a:t>
            </a:r>
            <a:r>
              <a:rPr lang="pt-PT" b="0" dirty="0"/>
              <a:t>Controla o tráfego do utilizador para os </a:t>
            </a:r>
            <a:r>
              <a:rPr lang="pt-PT" b="0" u="sng" dirty="0"/>
              <a:t>replica servers</a:t>
            </a:r>
            <a:r>
              <a:rPr lang="pt-PT" b="0" dirty="0"/>
              <a:t> relevantes com base em fatores como a proximidade e a carga do servidor e também mantém o conteúdo atualizado.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dirty="0"/>
              <a:t>O </a:t>
            </a:r>
            <a:r>
              <a:rPr lang="pt-PT" b="0" u="sng" dirty="0" err="1"/>
              <a:t>request-routing</a:t>
            </a:r>
            <a:r>
              <a:rPr lang="pt-PT" b="1" dirty="0"/>
              <a:t> </a:t>
            </a:r>
            <a:r>
              <a:rPr lang="pt-PT" b="0" dirty="0"/>
              <a:t>trabalha com o </a:t>
            </a:r>
            <a:r>
              <a:rPr lang="pt-PT" b="1" dirty="0" err="1"/>
              <a:t>distribution</a:t>
            </a:r>
            <a:r>
              <a:rPr lang="pt-PT" b="1" dirty="0"/>
              <a:t> </a:t>
            </a:r>
            <a:r>
              <a:rPr lang="pt-PT" b="1" dirty="0" err="1"/>
              <a:t>system</a:t>
            </a:r>
            <a:r>
              <a:rPr lang="pt-PT" b="0" dirty="0"/>
              <a:t>, que encaminha os conteúdos do </a:t>
            </a:r>
            <a:r>
              <a:rPr lang="pt-PT" b="0" u="sng" dirty="0" err="1"/>
              <a:t>origin</a:t>
            </a:r>
            <a:r>
              <a:rPr lang="pt-PT" b="0" u="sng" dirty="0"/>
              <a:t> server</a:t>
            </a:r>
            <a:r>
              <a:rPr lang="pt-PT" b="0" u="none" dirty="0"/>
              <a:t> </a:t>
            </a:r>
            <a:r>
              <a:rPr lang="pt-PT" b="0" dirty="0"/>
              <a:t>para os </a:t>
            </a:r>
            <a:r>
              <a:rPr lang="pt-PT" b="0" u="sng" dirty="0"/>
              <a:t>replica servers</a:t>
            </a:r>
            <a:r>
              <a:rPr lang="pt-PT" b="0" u="none" dirty="0"/>
              <a:t> </a:t>
            </a:r>
            <a:r>
              <a:rPr lang="pt-PT" b="0" dirty="0"/>
              <a:t>e assegura a coerência de toda a rede.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dirty="0" err="1"/>
              <a:t>Accounting</a:t>
            </a:r>
            <a:r>
              <a:rPr lang="pt-PT" b="1" dirty="0"/>
              <a:t>: </a:t>
            </a:r>
            <a:r>
              <a:rPr lang="pt-PT" b="0" dirty="0"/>
              <a:t>Rastreia o acesso dos utilizadores e os padrões de utilização para efeitos de faturação.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7944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/>
              <a:t>HTTP </a:t>
            </a:r>
            <a:r>
              <a:rPr lang="en-US" b="1" dirty="0"/>
              <a:t>Redirection</a:t>
            </a:r>
            <a:r>
              <a:rPr lang="pt-PT" b="1" dirty="0"/>
              <a:t> CDN: </a:t>
            </a:r>
            <a:r>
              <a:rPr lang="pt-PT" dirty="0"/>
              <a:t>Pedidos feitos diretamente ao </a:t>
            </a:r>
            <a:r>
              <a:rPr lang="pt-PT" dirty="0" err="1"/>
              <a:t>origin</a:t>
            </a:r>
            <a:r>
              <a:rPr lang="pt-PT" dirty="0"/>
              <a:t> server, redirecionando o cliente para novos </a:t>
            </a:r>
            <a:r>
              <a:rPr lang="pt-PT" dirty="0" err="1"/>
              <a:t>URLs</a:t>
            </a:r>
            <a:r>
              <a:rPr lang="pt-PT" dirty="0"/>
              <a:t> através de HTTP, mas incorrem em penalizações de latência elevadas, apesar de os dados serem obtidos em servidores mais próximos.</a:t>
            </a:r>
          </a:p>
          <a:p>
            <a:pPr marL="285750" lvl="0" indent="-285750" algn="just">
              <a:lnSpc>
                <a:spcPct val="150000"/>
              </a:lnSpc>
              <a:buSzPts val="1100"/>
            </a:pPr>
            <a:r>
              <a:rPr lang="pt-PT" b="1" dirty="0"/>
              <a:t>DNS-</a:t>
            </a:r>
            <a:r>
              <a:rPr lang="pt-PT" b="1" dirty="0" err="1"/>
              <a:t>based</a:t>
            </a:r>
            <a:r>
              <a:rPr lang="pt-PT" b="1" dirty="0"/>
              <a:t> CDN: </a:t>
            </a:r>
            <a:r>
              <a:rPr lang="pt-PT" b="0" dirty="0"/>
              <a:t>Encaminha os pedidos para replica servers com base na proximidade e na carga, melhorando o desempenho ao evitar o envolvimento do servidor de origem.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 err="1"/>
              <a:t>Anycast-based</a:t>
            </a:r>
            <a:r>
              <a:rPr lang="pt-PT" b="1" dirty="0"/>
              <a:t> CDN: </a:t>
            </a:r>
            <a:r>
              <a:rPr lang="pt-PT" dirty="0"/>
              <a:t>Encaminha o tráfego para o servidor mais próximo utilizando BGP, reduzindo os custos e a complexidade, mas pode conduzir a um encaminhamento não otimizado.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 err="1"/>
              <a:t>Peer</a:t>
            </a:r>
            <a:r>
              <a:rPr lang="pt-PT" b="1" dirty="0"/>
              <a:t>-to-</a:t>
            </a:r>
            <a:r>
              <a:rPr lang="pt-PT" b="1" dirty="0" err="1"/>
              <a:t>Peer</a:t>
            </a:r>
            <a:r>
              <a:rPr lang="pt-PT" b="1" dirty="0"/>
              <a:t> CDN: </a:t>
            </a:r>
            <a:r>
              <a:rPr lang="pt-PT" b="0" dirty="0"/>
              <a:t>Distribui conteúdos de forma não centralizada, tolerante a falhas e partilha desvantagens como a coordenação, a elevada complexidade de gestão e os riscos de segurança.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935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Em geral, achamos que o nosso projeto foi bem executado dentro do que tínhamos à nossa disposição, e a única coisa que gostaríamos de ter feito era a implementação de uma CDN baseada em </a:t>
            </a:r>
            <a:r>
              <a:rPr lang="pt-PT" dirty="0" err="1"/>
              <a:t>Anycast</a:t>
            </a:r>
            <a:r>
              <a:rPr lang="pt-PT" dirty="0"/>
              <a:t> para podermos fazer mais comparações com a nossa CDN baseada em DNS, mas infelizmente isso não foi possível.</a:t>
            </a:r>
          </a:p>
          <a:p>
            <a:r>
              <a:rPr lang="pt-PT" dirty="0"/>
              <a:t>Em conclusão, as </a:t>
            </a:r>
            <a:r>
              <a:rPr lang="pt-PT" dirty="0" err="1"/>
              <a:t>CDNs</a:t>
            </a:r>
            <a:r>
              <a:rPr lang="pt-PT" dirty="0"/>
              <a:t> provaram ser uma parte vital da Internet, uma vez que ajudaram a aliviar o congestionamento e a melhorar a experiência do utilizador e são ainda hoje uma pedra angular para qualquer Website que espere grandes quantidades de tráfego mundial.</a:t>
            </a:r>
          </a:p>
        </p:txBody>
      </p:sp>
    </p:spTree>
    <p:extLst>
      <p:ext uri="{BB962C8B-B14F-4D97-AF65-F5344CB8AC3E}">
        <p14:creationId xmlns:p14="http://schemas.microsoft.com/office/powerpoint/2010/main" val="428788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a42a0b69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a42a0b69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86316" y="-769880"/>
            <a:ext cx="9276274" cy="9176905"/>
            <a:chOff x="-386316" y="-769880"/>
            <a:chExt cx="9276274" cy="9176905"/>
          </a:xfrm>
        </p:grpSpPr>
        <p:sp>
          <p:nvSpPr>
            <p:cNvPr id="12" name="Google Shape;12;p2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F2557A">
                <a:alpha val="524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5" name="Google Shape;25;p4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flipH="1">
            <a:off x="8312375" y="-678400"/>
            <a:ext cx="1648800" cy="16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2" name="Google Shape;242;p29"/>
          <p:cNvSpPr/>
          <p:nvPr/>
        </p:nvSpPr>
        <p:spPr>
          <a:xfrm rot="5400000" flipH="1">
            <a:off x="-27100" y="4612200"/>
            <a:ext cx="536100" cy="5265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9"/>
          <p:cNvSpPr/>
          <p:nvPr/>
        </p:nvSpPr>
        <p:spPr>
          <a:xfrm flipH="1">
            <a:off x="171200" y="4469010"/>
            <a:ext cx="526500" cy="526500"/>
          </a:xfrm>
          <a:prstGeom prst="ellipse">
            <a:avLst/>
          </a:prstGeom>
          <a:solidFill>
            <a:srgbClr val="0584A4">
              <a:alpha val="3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819550" y="-3825506"/>
            <a:ext cx="1483500" cy="4365000"/>
          </a:xfrm>
          <a:prstGeom prst="roundRect">
            <a:avLst>
              <a:gd name="adj" fmla="val 50000"/>
            </a:avLst>
          </a:prstGeom>
          <a:solidFill>
            <a:srgbClr val="FFFFFF">
              <a:alpha val="4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47" name="Google Shape;247;p30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EE325F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5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ctrTitle"/>
          </p:nvPr>
        </p:nvSpPr>
        <p:spPr>
          <a:xfrm>
            <a:off x="713224" y="1529039"/>
            <a:ext cx="8271749" cy="1651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Content Delivery Network (CDN)</a:t>
            </a:r>
            <a:br>
              <a:rPr lang="en" sz="3600" dirty="0"/>
            </a:br>
            <a:endParaRPr sz="3600"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subTitle" idx="1"/>
          </p:nvPr>
        </p:nvSpPr>
        <p:spPr>
          <a:xfrm>
            <a:off x="713224" y="3721100"/>
            <a:ext cx="4419885" cy="101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Daniela Tom</a:t>
            </a:r>
            <a:r>
              <a:rPr lang="pt-PT" dirty="0">
                <a:latin typeface="Albert Sans"/>
                <a:ea typeface="Albert Sans"/>
                <a:cs typeface="Albert Sans"/>
                <a:sym typeface="Albert Sans"/>
              </a:rPr>
              <a:t>á</a:t>
            </a: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s</a:t>
            </a:r>
            <a:r>
              <a:rPr lang="pt-PT" dirty="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up202004946@edu.fc.up.pt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Diogo Nunes</a:t>
            </a:r>
            <a:r>
              <a:rPr lang="pt-PT" dirty="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up202007895@edu.fc.up.pt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Jo</a:t>
            </a:r>
            <a:r>
              <a:rPr lang="pt-PT" dirty="0">
                <a:latin typeface="Albert Sans"/>
                <a:ea typeface="Albert Sans"/>
                <a:cs typeface="Albert Sans"/>
                <a:sym typeface="Albert Sans"/>
              </a:rPr>
              <a:t>ã</a:t>
            </a: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o Veloso</a:t>
            </a:r>
            <a:r>
              <a:rPr lang="pt-PT" dirty="0">
                <a:latin typeface="Albert Sans"/>
                <a:ea typeface="Albert Sans"/>
                <a:cs typeface="Albert Sans"/>
                <a:sym typeface="Albert Sans"/>
              </a:rPr>
              <a:t>	</a:t>
            </a:r>
            <a:r>
              <a:rPr lang="pl-PL" dirty="0">
                <a:latin typeface="Albert Sans"/>
                <a:ea typeface="Albert Sans"/>
                <a:cs typeface="Albert Sans"/>
                <a:sym typeface="Albert Sans"/>
              </a:rPr>
              <a:t>up202005801@edu.fc.up.p</a:t>
            </a:r>
            <a:r>
              <a:rPr lang="pt-PT" dirty="0">
                <a:latin typeface="Albert Sans"/>
                <a:ea typeface="Albert Sans"/>
                <a:cs typeface="Albert Sans"/>
                <a:sym typeface="Albert Sans"/>
              </a:rPr>
              <a:t>t</a:t>
            </a:r>
            <a:endParaRPr lang="en-US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295-C109-52D2-3578-EA421F2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Conclusion</a:t>
            </a:r>
            <a:endParaRPr lang="pt-PT" dirty="0"/>
          </a:p>
        </p:txBody>
      </p:sp>
      <p:sp>
        <p:nvSpPr>
          <p:cNvPr id="36" name="Google Shape;757;p63">
            <a:extLst>
              <a:ext uri="{FF2B5EF4-FFF2-40B4-BE49-F238E27FC236}">
                <a16:creationId xmlns:a16="http://schemas.microsoft.com/office/drawing/2014/main" id="{B287DE8E-BA41-D867-8FE5-F7C8E4FAF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300595" cy="348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In general, we think our project was well executed within what we had at our disposal, and the only thing we would have liked to perform was the implementation of an Anycast-based CDN so we could perform more comparisons with our DNS-based CDN, but unfortunately that wasn’t possible.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In conclusion, CDNs proved to be a vital part of the internet in its earlier exploding-growth days, as they helped alleviate congestion and enhance the experience in a way that is mostly  to the average user and are to this day still a cornerstone for any website that expects high amounts of worldwide traffic.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614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57" name="Google Shape;757;p63"/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300595" cy="348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dirty="0" err="1"/>
              <a:t>Rajkumar</a:t>
            </a:r>
            <a:r>
              <a:rPr lang="pt-PT" dirty="0"/>
              <a:t> </a:t>
            </a:r>
            <a:r>
              <a:rPr lang="pt-PT" dirty="0" err="1"/>
              <a:t>Buyya</a:t>
            </a:r>
            <a:r>
              <a:rPr lang="pt-PT" dirty="0"/>
              <a:t>, </a:t>
            </a:r>
            <a:r>
              <a:rPr lang="pt-PT" dirty="0" err="1"/>
              <a:t>Mukaddim</a:t>
            </a:r>
            <a:r>
              <a:rPr lang="pt-PT" dirty="0"/>
              <a:t> </a:t>
            </a:r>
            <a:r>
              <a:rPr lang="pt-PT" dirty="0" err="1"/>
              <a:t>Pathan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Athena </a:t>
            </a:r>
            <a:r>
              <a:rPr lang="pt-PT" dirty="0" err="1"/>
              <a:t>Vakali</a:t>
            </a:r>
            <a:r>
              <a:rPr lang="pt-PT" dirty="0"/>
              <a:t>. 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networks, volume 9. Springer </a:t>
            </a:r>
            <a:r>
              <a:rPr lang="pt-PT" dirty="0" err="1"/>
              <a:t>Science</a:t>
            </a:r>
            <a:r>
              <a:rPr lang="pt-PT" dirty="0"/>
              <a:t> &amp; Business Media, 2008.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dirty="0" err="1"/>
              <a:t>Matt</a:t>
            </a:r>
            <a:r>
              <a:rPr lang="pt-PT" dirty="0"/>
              <a:t> Calder, </a:t>
            </a:r>
            <a:r>
              <a:rPr lang="pt-PT" dirty="0" err="1"/>
              <a:t>Ashley</a:t>
            </a:r>
            <a:r>
              <a:rPr lang="pt-PT" dirty="0"/>
              <a:t> </a:t>
            </a:r>
            <a:r>
              <a:rPr lang="pt-PT" dirty="0" err="1"/>
              <a:t>Flavel</a:t>
            </a:r>
            <a:r>
              <a:rPr lang="pt-PT" dirty="0"/>
              <a:t>, Ethan Katz-</a:t>
            </a:r>
            <a:r>
              <a:rPr lang="pt-PT" dirty="0" err="1"/>
              <a:t>Bassett</a:t>
            </a:r>
            <a:r>
              <a:rPr lang="pt-PT" dirty="0"/>
              <a:t>, </a:t>
            </a:r>
            <a:r>
              <a:rPr lang="pt-PT" dirty="0" err="1"/>
              <a:t>Ratul</a:t>
            </a:r>
            <a:r>
              <a:rPr lang="pt-PT" dirty="0"/>
              <a:t> </a:t>
            </a:r>
            <a:r>
              <a:rPr lang="pt-PT" dirty="0" err="1"/>
              <a:t>Mahajan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Jitendra </a:t>
            </a:r>
            <a:r>
              <a:rPr lang="pt-PT" dirty="0" err="1"/>
              <a:t>Padhye</a:t>
            </a:r>
            <a:r>
              <a:rPr lang="pt-PT" dirty="0"/>
              <a:t>. </a:t>
            </a:r>
            <a:r>
              <a:rPr lang="pt-PT" dirty="0" err="1"/>
              <a:t>Analyzing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performance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anycast</a:t>
            </a:r>
            <a:r>
              <a:rPr lang="pt-PT" dirty="0"/>
              <a:t> </a:t>
            </a:r>
            <a:r>
              <a:rPr lang="pt-PT" dirty="0" err="1"/>
              <a:t>cdn</a:t>
            </a:r>
            <a:r>
              <a:rPr lang="pt-PT" dirty="0"/>
              <a:t>. In </a:t>
            </a:r>
            <a:r>
              <a:rPr lang="pt-PT" dirty="0" err="1"/>
              <a:t>Proceedings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2015 Internet </a:t>
            </a:r>
            <a:r>
              <a:rPr lang="pt-PT" dirty="0" err="1"/>
              <a:t>Measurement</a:t>
            </a:r>
            <a:r>
              <a:rPr lang="pt-PT" dirty="0"/>
              <a:t> Conference, IMC ‘15, </a:t>
            </a:r>
            <a:r>
              <a:rPr lang="pt-PT" dirty="0" err="1"/>
              <a:t>page</a:t>
            </a:r>
            <a:r>
              <a:rPr lang="pt-PT" dirty="0"/>
              <a:t> 531–537, New York, NY, USA, 2015. </a:t>
            </a:r>
            <a:r>
              <a:rPr lang="pt-PT" dirty="0" err="1"/>
              <a:t>Association</a:t>
            </a:r>
            <a:r>
              <a:rPr lang="pt-PT" dirty="0"/>
              <a:t> for </a:t>
            </a:r>
            <a:r>
              <a:rPr lang="pt-PT" dirty="0" err="1"/>
              <a:t>Computing</a:t>
            </a:r>
            <a:r>
              <a:rPr lang="pt-PT" dirty="0"/>
              <a:t> </a:t>
            </a:r>
            <a:r>
              <a:rPr lang="pt-PT" dirty="0" err="1"/>
              <a:t>Machinery</a:t>
            </a:r>
            <a:r>
              <a:rPr lang="pt-PT" dirty="0"/>
              <a:t>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dirty="0"/>
              <a:t>B Molina Moreno, CE Palau Salvador, M Esteve Domingo, I Alonso </a:t>
            </a:r>
            <a:r>
              <a:rPr lang="pt-PT" dirty="0" err="1"/>
              <a:t>Peña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V Ruiz </a:t>
            </a:r>
            <a:r>
              <a:rPr lang="pt-PT" dirty="0" err="1"/>
              <a:t>Extremera</a:t>
            </a:r>
            <a:r>
              <a:rPr lang="pt-PT" dirty="0"/>
              <a:t>.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network </a:t>
            </a:r>
            <a:r>
              <a:rPr lang="pt-PT" dirty="0" err="1"/>
              <a:t>implementation</a:t>
            </a:r>
            <a:r>
              <a:rPr lang="pt-PT" dirty="0"/>
              <a:t>.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Communications</a:t>
            </a:r>
            <a:r>
              <a:rPr lang="pt-PT" dirty="0"/>
              <a:t>, 29(12):2396–2412, 2006.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dirty="0"/>
              <a:t>Gang Peng. </a:t>
            </a:r>
            <a:r>
              <a:rPr lang="pt-PT" dirty="0" err="1"/>
              <a:t>Cdn</a:t>
            </a:r>
            <a:r>
              <a:rPr lang="pt-PT" dirty="0"/>
              <a:t>: 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r>
              <a:rPr lang="pt-PT" dirty="0"/>
              <a:t> network. arXiv </a:t>
            </a:r>
            <a:r>
              <a:rPr lang="pt-PT" dirty="0" err="1"/>
              <a:t>preprint</a:t>
            </a:r>
            <a:r>
              <a:rPr lang="pt-PT" dirty="0"/>
              <a:t> </a:t>
            </a:r>
            <a:r>
              <a:rPr lang="pt-PT" dirty="0" err="1"/>
              <a:t>cs</a:t>
            </a:r>
            <a:r>
              <a:rPr lang="pt-PT" dirty="0"/>
              <a:t>/0411069, 2004.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"/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704001" cy="348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The internet's growth in content and users has led to server overload and latency issues.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CDNs aim to address this by replicating content in distinct locations, reducing server load and distance.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The project aims to set up a CDN for web servers on Google Cloud Platform (GCP) to address these challenges.</a:t>
            </a:r>
            <a:endParaRPr lang="pt-PT" dirty="0"/>
          </a:p>
        </p:txBody>
      </p:sp>
      <p:sp>
        <p:nvSpPr>
          <p:cNvPr id="4" name="Google Shape;561;p56">
            <a:extLst>
              <a:ext uri="{FF2B5EF4-FFF2-40B4-BE49-F238E27FC236}">
                <a16:creationId xmlns:a16="http://schemas.microsoft.com/office/drawing/2014/main" id="{783A65A9-4B41-F22D-17C4-2FAB418289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0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61;p56">
            <a:extLst>
              <a:ext uri="{FF2B5EF4-FFF2-40B4-BE49-F238E27FC236}">
                <a16:creationId xmlns:a16="http://schemas.microsoft.com/office/drawing/2014/main" id="{4D3A5229-B791-5AB7-30B8-D08EDFB8B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CDN Overview</a:t>
            </a:r>
            <a:endParaRPr dirty="0"/>
          </a:p>
        </p:txBody>
      </p:sp>
      <p:sp>
        <p:nvSpPr>
          <p:cNvPr id="8" name="Google Shape;562;p56">
            <a:extLst>
              <a:ext uri="{FF2B5EF4-FFF2-40B4-BE49-F238E27FC236}">
                <a16:creationId xmlns:a16="http://schemas.microsoft.com/office/drawing/2014/main" id="{14949A80-E163-6B86-D38A-79B3882347FE}"/>
              </a:ext>
            </a:extLst>
          </p:cNvPr>
          <p:cNvSpPr txBox="1"/>
          <p:nvPr/>
        </p:nvSpPr>
        <p:spPr>
          <a:xfrm flipH="1">
            <a:off x="1557859" y="154080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Origin</a:t>
            </a:r>
            <a:r>
              <a:rPr lang="pt-PT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Server</a:t>
            </a:r>
          </a:p>
        </p:txBody>
      </p:sp>
      <p:sp>
        <p:nvSpPr>
          <p:cNvPr id="9" name="Google Shape;563;p56">
            <a:extLst>
              <a:ext uri="{FF2B5EF4-FFF2-40B4-BE49-F238E27FC236}">
                <a16:creationId xmlns:a16="http://schemas.microsoft.com/office/drawing/2014/main" id="{E5ABEB27-74B1-3457-7C52-DC05416B6222}"/>
              </a:ext>
            </a:extLst>
          </p:cNvPr>
          <p:cNvSpPr txBox="1"/>
          <p:nvPr/>
        </p:nvSpPr>
        <p:spPr>
          <a:xfrm flipH="1">
            <a:off x="1592094" y="272261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End</a:t>
            </a:r>
            <a:r>
              <a:rPr lang="pt-PT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pt-PT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</a:t>
            </a:r>
            <a:endParaRPr lang="pt-PT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" name="Google Shape;564;p56">
            <a:extLst>
              <a:ext uri="{FF2B5EF4-FFF2-40B4-BE49-F238E27FC236}">
                <a16:creationId xmlns:a16="http://schemas.microsoft.com/office/drawing/2014/main" id="{070630EA-5A17-EAE2-60A1-B09970B134B5}"/>
              </a:ext>
            </a:extLst>
          </p:cNvPr>
          <p:cNvSpPr txBox="1"/>
          <p:nvPr/>
        </p:nvSpPr>
        <p:spPr>
          <a:xfrm flipH="1">
            <a:off x="1565177" y="213513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Edge</a:t>
            </a:r>
            <a:r>
              <a:rPr lang="pt-PT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Server</a:t>
            </a:r>
          </a:p>
        </p:txBody>
      </p:sp>
      <p:grpSp>
        <p:nvGrpSpPr>
          <p:cNvPr id="11" name="Google Shape;565;p56">
            <a:extLst>
              <a:ext uri="{FF2B5EF4-FFF2-40B4-BE49-F238E27FC236}">
                <a16:creationId xmlns:a16="http://schemas.microsoft.com/office/drawing/2014/main" id="{B6BE409A-84AB-372C-53C0-3179E5C39EDC}"/>
              </a:ext>
            </a:extLst>
          </p:cNvPr>
          <p:cNvGrpSpPr/>
          <p:nvPr/>
        </p:nvGrpSpPr>
        <p:grpSpPr>
          <a:xfrm>
            <a:off x="3504266" y="1496643"/>
            <a:ext cx="4919741" cy="2620545"/>
            <a:chOff x="233350" y="949250"/>
            <a:chExt cx="7137300" cy="3802300"/>
          </a:xfrm>
          <a:solidFill>
            <a:schemeClr val="accent3">
              <a:lumMod val="65000"/>
            </a:schemeClr>
          </a:solidFill>
        </p:grpSpPr>
        <p:sp>
          <p:nvSpPr>
            <p:cNvPr id="12" name="Google Shape;566;p56">
              <a:extLst>
                <a:ext uri="{FF2B5EF4-FFF2-40B4-BE49-F238E27FC236}">
                  <a16:creationId xmlns:a16="http://schemas.microsoft.com/office/drawing/2014/main" id="{2D64F68B-84F0-80E1-6673-37462589820F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7;p56">
              <a:extLst>
                <a:ext uri="{FF2B5EF4-FFF2-40B4-BE49-F238E27FC236}">
                  <a16:creationId xmlns:a16="http://schemas.microsoft.com/office/drawing/2014/main" id="{4ED2E4C9-EA78-ECD0-75C2-3CA029B24E78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8;p56">
              <a:extLst>
                <a:ext uri="{FF2B5EF4-FFF2-40B4-BE49-F238E27FC236}">
                  <a16:creationId xmlns:a16="http://schemas.microsoft.com/office/drawing/2014/main" id="{5C83A0EA-5B0C-DC7A-1221-41C9A0687B79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9;p56">
              <a:extLst>
                <a:ext uri="{FF2B5EF4-FFF2-40B4-BE49-F238E27FC236}">
                  <a16:creationId xmlns:a16="http://schemas.microsoft.com/office/drawing/2014/main" id="{19E5706F-B74E-DC89-1EBE-AE10A4BE4CDB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70;p56">
              <a:extLst>
                <a:ext uri="{FF2B5EF4-FFF2-40B4-BE49-F238E27FC236}">
                  <a16:creationId xmlns:a16="http://schemas.microsoft.com/office/drawing/2014/main" id="{03237DED-F56F-C4F3-D5BD-835D09261C39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71;p56">
              <a:extLst>
                <a:ext uri="{FF2B5EF4-FFF2-40B4-BE49-F238E27FC236}">
                  <a16:creationId xmlns:a16="http://schemas.microsoft.com/office/drawing/2014/main" id="{E2C17823-053A-3673-855C-8B3507DE7C6A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72;p56">
              <a:extLst>
                <a:ext uri="{FF2B5EF4-FFF2-40B4-BE49-F238E27FC236}">
                  <a16:creationId xmlns:a16="http://schemas.microsoft.com/office/drawing/2014/main" id="{5C099C98-5031-BB4E-DEFC-DDB49BA7939E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73;p56">
              <a:extLst>
                <a:ext uri="{FF2B5EF4-FFF2-40B4-BE49-F238E27FC236}">
                  <a16:creationId xmlns:a16="http://schemas.microsoft.com/office/drawing/2014/main" id="{AAA6E834-DA31-6F3A-7D46-CEB3B1028304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74;p56">
              <a:extLst>
                <a:ext uri="{FF2B5EF4-FFF2-40B4-BE49-F238E27FC236}">
                  <a16:creationId xmlns:a16="http://schemas.microsoft.com/office/drawing/2014/main" id="{827CD2C4-3CAE-DAB1-8AB9-CF2DF9C17888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75;p56">
              <a:extLst>
                <a:ext uri="{FF2B5EF4-FFF2-40B4-BE49-F238E27FC236}">
                  <a16:creationId xmlns:a16="http://schemas.microsoft.com/office/drawing/2014/main" id="{4B3E5CB2-C737-A879-FBD2-22E300871FE7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76;p56">
              <a:extLst>
                <a:ext uri="{FF2B5EF4-FFF2-40B4-BE49-F238E27FC236}">
                  <a16:creationId xmlns:a16="http://schemas.microsoft.com/office/drawing/2014/main" id="{21E54FA3-6D2B-8611-D288-805A64C8DFD3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77;p56">
              <a:extLst>
                <a:ext uri="{FF2B5EF4-FFF2-40B4-BE49-F238E27FC236}">
                  <a16:creationId xmlns:a16="http://schemas.microsoft.com/office/drawing/2014/main" id="{B9A66EA8-4106-BD5B-2866-9C0BD6A83536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78;p56">
              <a:extLst>
                <a:ext uri="{FF2B5EF4-FFF2-40B4-BE49-F238E27FC236}">
                  <a16:creationId xmlns:a16="http://schemas.microsoft.com/office/drawing/2014/main" id="{1625A67A-B5AB-0372-AC48-D7B701741AB9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79;p56">
              <a:extLst>
                <a:ext uri="{FF2B5EF4-FFF2-40B4-BE49-F238E27FC236}">
                  <a16:creationId xmlns:a16="http://schemas.microsoft.com/office/drawing/2014/main" id="{7E9A9916-C2CD-549E-B1C4-D842E59BF8E3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80;p56">
              <a:extLst>
                <a:ext uri="{FF2B5EF4-FFF2-40B4-BE49-F238E27FC236}">
                  <a16:creationId xmlns:a16="http://schemas.microsoft.com/office/drawing/2014/main" id="{8ACE4E60-55BC-FD13-EFE6-9F22D12A135F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81;p56">
              <a:extLst>
                <a:ext uri="{FF2B5EF4-FFF2-40B4-BE49-F238E27FC236}">
                  <a16:creationId xmlns:a16="http://schemas.microsoft.com/office/drawing/2014/main" id="{AC25532D-AC40-012A-65BD-6691401AC581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82;p56">
              <a:extLst>
                <a:ext uri="{FF2B5EF4-FFF2-40B4-BE49-F238E27FC236}">
                  <a16:creationId xmlns:a16="http://schemas.microsoft.com/office/drawing/2014/main" id="{54CB0E72-B325-70F2-D449-B3AB8D5362EA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83;p56">
              <a:extLst>
                <a:ext uri="{FF2B5EF4-FFF2-40B4-BE49-F238E27FC236}">
                  <a16:creationId xmlns:a16="http://schemas.microsoft.com/office/drawing/2014/main" id="{A1F73D7C-BD1C-6EFF-9BEF-B680C6A00599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84;p56">
              <a:extLst>
                <a:ext uri="{FF2B5EF4-FFF2-40B4-BE49-F238E27FC236}">
                  <a16:creationId xmlns:a16="http://schemas.microsoft.com/office/drawing/2014/main" id="{BC921ECA-5F4F-E99F-0A55-B35E6F3DF0C0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85;p56">
              <a:extLst>
                <a:ext uri="{FF2B5EF4-FFF2-40B4-BE49-F238E27FC236}">
                  <a16:creationId xmlns:a16="http://schemas.microsoft.com/office/drawing/2014/main" id="{290EB859-3314-E577-7F2E-BB9BF8897036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86;p56">
              <a:extLst>
                <a:ext uri="{FF2B5EF4-FFF2-40B4-BE49-F238E27FC236}">
                  <a16:creationId xmlns:a16="http://schemas.microsoft.com/office/drawing/2014/main" id="{5BC88173-41C2-6B8E-4302-CCD1E24E59E1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87;p56">
              <a:extLst>
                <a:ext uri="{FF2B5EF4-FFF2-40B4-BE49-F238E27FC236}">
                  <a16:creationId xmlns:a16="http://schemas.microsoft.com/office/drawing/2014/main" id="{A2490858-E667-D7ED-F885-01E33F268E9B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88;p56">
              <a:extLst>
                <a:ext uri="{FF2B5EF4-FFF2-40B4-BE49-F238E27FC236}">
                  <a16:creationId xmlns:a16="http://schemas.microsoft.com/office/drawing/2014/main" id="{515A4A47-02AC-0903-3847-E9CA63D2778F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89;p56">
              <a:extLst>
                <a:ext uri="{FF2B5EF4-FFF2-40B4-BE49-F238E27FC236}">
                  <a16:creationId xmlns:a16="http://schemas.microsoft.com/office/drawing/2014/main" id="{B5FFEAB4-DEA1-EAB3-2B30-CCCA565F8381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90;p56">
              <a:extLst>
                <a:ext uri="{FF2B5EF4-FFF2-40B4-BE49-F238E27FC236}">
                  <a16:creationId xmlns:a16="http://schemas.microsoft.com/office/drawing/2014/main" id="{3D41B1F0-AD34-E818-A5CC-C17599AEDE77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91;p56">
              <a:extLst>
                <a:ext uri="{FF2B5EF4-FFF2-40B4-BE49-F238E27FC236}">
                  <a16:creationId xmlns:a16="http://schemas.microsoft.com/office/drawing/2014/main" id="{F9D40D27-A783-CB44-3CAF-1B671F427405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92;p56">
              <a:extLst>
                <a:ext uri="{FF2B5EF4-FFF2-40B4-BE49-F238E27FC236}">
                  <a16:creationId xmlns:a16="http://schemas.microsoft.com/office/drawing/2014/main" id="{4B22108D-1994-0637-5C68-4B7587189C59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93;p56">
              <a:extLst>
                <a:ext uri="{FF2B5EF4-FFF2-40B4-BE49-F238E27FC236}">
                  <a16:creationId xmlns:a16="http://schemas.microsoft.com/office/drawing/2014/main" id="{6FFDC385-7CDE-F5AC-9267-21DB0CBB7CA8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94;p56">
              <a:extLst>
                <a:ext uri="{FF2B5EF4-FFF2-40B4-BE49-F238E27FC236}">
                  <a16:creationId xmlns:a16="http://schemas.microsoft.com/office/drawing/2014/main" id="{AB6944C5-589F-2615-2332-646C24A88D63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95;p56">
              <a:extLst>
                <a:ext uri="{FF2B5EF4-FFF2-40B4-BE49-F238E27FC236}">
                  <a16:creationId xmlns:a16="http://schemas.microsoft.com/office/drawing/2014/main" id="{6F0B5918-4FBB-9363-8DC1-DDE23F04BAC0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96;p56">
              <a:extLst>
                <a:ext uri="{FF2B5EF4-FFF2-40B4-BE49-F238E27FC236}">
                  <a16:creationId xmlns:a16="http://schemas.microsoft.com/office/drawing/2014/main" id="{913FE529-26C6-6F47-AF25-E14C5094B92A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97;p56">
              <a:extLst>
                <a:ext uri="{FF2B5EF4-FFF2-40B4-BE49-F238E27FC236}">
                  <a16:creationId xmlns:a16="http://schemas.microsoft.com/office/drawing/2014/main" id="{2C240423-5454-251C-296E-137EADBDD84F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98;p56">
              <a:extLst>
                <a:ext uri="{FF2B5EF4-FFF2-40B4-BE49-F238E27FC236}">
                  <a16:creationId xmlns:a16="http://schemas.microsoft.com/office/drawing/2014/main" id="{87D521C4-F03B-7648-197F-137DB1C388F8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599;p56">
              <a:extLst>
                <a:ext uri="{FF2B5EF4-FFF2-40B4-BE49-F238E27FC236}">
                  <a16:creationId xmlns:a16="http://schemas.microsoft.com/office/drawing/2014/main" id="{059B622B-558F-1A93-1AED-865D8AE4A419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600;p56">
              <a:extLst>
                <a:ext uri="{FF2B5EF4-FFF2-40B4-BE49-F238E27FC236}">
                  <a16:creationId xmlns:a16="http://schemas.microsoft.com/office/drawing/2014/main" id="{6C3F43CC-DDEB-56BB-C25C-5147853B82A6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601;p56">
              <a:extLst>
                <a:ext uri="{FF2B5EF4-FFF2-40B4-BE49-F238E27FC236}">
                  <a16:creationId xmlns:a16="http://schemas.microsoft.com/office/drawing/2014/main" id="{933C17EB-4B78-9DD2-36A5-B6AABC9A0A88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602;p56">
              <a:extLst>
                <a:ext uri="{FF2B5EF4-FFF2-40B4-BE49-F238E27FC236}">
                  <a16:creationId xmlns:a16="http://schemas.microsoft.com/office/drawing/2014/main" id="{0B80C973-0EA7-3A6F-9BAD-09B214F893F8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03;p56">
              <a:extLst>
                <a:ext uri="{FF2B5EF4-FFF2-40B4-BE49-F238E27FC236}">
                  <a16:creationId xmlns:a16="http://schemas.microsoft.com/office/drawing/2014/main" id="{476C375B-266A-1761-9C93-A52C43D7F330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604;p56">
              <a:extLst>
                <a:ext uri="{FF2B5EF4-FFF2-40B4-BE49-F238E27FC236}">
                  <a16:creationId xmlns:a16="http://schemas.microsoft.com/office/drawing/2014/main" id="{7E42DC3C-7687-47A8-592E-9FBB0CC43BC5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605;p56">
              <a:extLst>
                <a:ext uri="{FF2B5EF4-FFF2-40B4-BE49-F238E27FC236}">
                  <a16:creationId xmlns:a16="http://schemas.microsoft.com/office/drawing/2014/main" id="{43C2ABFD-25FF-2329-A02C-3BA7CF1AE37C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606;p56">
              <a:extLst>
                <a:ext uri="{FF2B5EF4-FFF2-40B4-BE49-F238E27FC236}">
                  <a16:creationId xmlns:a16="http://schemas.microsoft.com/office/drawing/2014/main" id="{69AEBFAC-6789-4FAF-D8E4-C992ECF7016A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607;p56">
              <a:extLst>
                <a:ext uri="{FF2B5EF4-FFF2-40B4-BE49-F238E27FC236}">
                  <a16:creationId xmlns:a16="http://schemas.microsoft.com/office/drawing/2014/main" id="{3885A3BB-56C6-4F07-73A7-13E9AD488436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608;p56">
              <a:extLst>
                <a:ext uri="{FF2B5EF4-FFF2-40B4-BE49-F238E27FC236}">
                  <a16:creationId xmlns:a16="http://schemas.microsoft.com/office/drawing/2014/main" id="{AB9E8F21-D7BA-101E-75AA-19069C25F7F0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609;p56">
              <a:extLst>
                <a:ext uri="{FF2B5EF4-FFF2-40B4-BE49-F238E27FC236}">
                  <a16:creationId xmlns:a16="http://schemas.microsoft.com/office/drawing/2014/main" id="{7B936010-57DC-7140-0298-132D352E0921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610;p56">
              <a:extLst>
                <a:ext uri="{FF2B5EF4-FFF2-40B4-BE49-F238E27FC236}">
                  <a16:creationId xmlns:a16="http://schemas.microsoft.com/office/drawing/2014/main" id="{3412CDE4-D7DC-C77F-86D0-D91881D4A111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611;p56">
              <a:extLst>
                <a:ext uri="{FF2B5EF4-FFF2-40B4-BE49-F238E27FC236}">
                  <a16:creationId xmlns:a16="http://schemas.microsoft.com/office/drawing/2014/main" id="{43D55C12-167C-9563-3CCE-9FC0FAB30FAB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612;p56">
              <a:extLst>
                <a:ext uri="{FF2B5EF4-FFF2-40B4-BE49-F238E27FC236}">
                  <a16:creationId xmlns:a16="http://schemas.microsoft.com/office/drawing/2014/main" id="{D1D27D08-BED8-B597-FBAE-14770DD7F377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613;p56">
              <a:extLst>
                <a:ext uri="{FF2B5EF4-FFF2-40B4-BE49-F238E27FC236}">
                  <a16:creationId xmlns:a16="http://schemas.microsoft.com/office/drawing/2014/main" id="{0867C82D-D7FE-92BF-66D9-1FF6C202D58D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14;p56">
              <a:extLst>
                <a:ext uri="{FF2B5EF4-FFF2-40B4-BE49-F238E27FC236}">
                  <a16:creationId xmlns:a16="http://schemas.microsoft.com/office/drawing/2014/main" id="{96CEBC2F-B4A3-4515-F8A6-4A295A082AAA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5;p56">
              <a:extLst>
                <a:ext uri="{FF2B5EF4-FFF2-40B4-BE49-F238E27FC236}">
                  <a16:creationId xmlns:a16="http://schemas.microsoft.com/office/drawing/2014/main" id="{893A9AC3-1D00-7F3B-0329-6046ACA1523E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16;p56">
              <a:extLst>
                <a:ext uri="{FF2B5EF4-FFF2-40B4-BE49-F238E27FC236}">
                  <a16:creationId xmlns:a16="http://schemas.microsoft.com/office/drawing/2014/main" id="{871B4151-D1CF-E9F2-66E6-0FDE394A2649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" name="Google Shape;7634;p80">
            <a:extLst>
              <a:ext uri="{FF2B5EF4-FFF2-40B4-BE49-F238E27FC236}">
                <a16:creationId xmlns:a16="http://schemas.microsoft.com/office/drawing/2014/main" id="{61C92BAC-40B2-450E-5297-0B546F9BB68F}"/>
              </a:ext>
            </a:extLst>
          </p:cNvPr>
          <p:cNvGrpSpPr/>
          <p:nvPr/>
        </p:nvGrpSpPr>
        <p:grpSpPr>
          <a:xfrm>
            <a:off x="7793915" y="2175837"/>
            <a:ext cx="195072" cy="241441"/>
            <a:chOff x="-2671375" y="3597450"/>
            <a:chExt cx="292250" cy="291450"/>
          </a:xfrm>
          <a:solidFill>
            <a:srgbClr val="FF5050"/>
          </a:solidFill>
        </p:grpSpPr>
        <p:sp>
          <p:nvSpPr>
            <p:cNvPr id="88" name="Google Shape;7635;p80">
              <a:extLst>
                <a:ext uri="{FF2B5EF4-FFF2-40B4-BE49-F238E27FC236}">
                  <a16:creationId xmlns:a16="http://schemas.microsoft.com/office/drawing/2014/main" id="{88BB6EDA-1132-2A46-0A51-B3499D6B115B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636;p80">
              <a:extLst>
                <a:ext uri="{FF2B5EF4-FFF2-40B4-BE49-F238E27FC236}">
                  <a16:creationId xmlns:a16="http://schemas.microsoft.com/office/drawing/2014/main" id="{5B316817-AF81-3517-195C-00EC2E348667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7634;p80">
            <a:extLst>
              <a:ext uri="{FF2B5EF4-FFF2-40B4-BE49-F238E27FC236}">
                <a16:creationId xmlns:a16="http://schemas.microsoft.com/office/drawing/2014/main" id="{3EC7390A-7A50-C245-65E2-8B8971C7EBF0}"/>
              </a:ext>
            </a:extLst>
          </p:cNvPr>
          <p:cNvGrpSpPr/>
          <p:nvPr/>
        </p:nvGrpSpPr>
        <p:grpSpPr>
          <a:xfrm>
            <a:off x="1174971" y="1583803"/>
            <a:ext cx="269928" cy="332375"/>
            <a:chOff x="-2671375" y="3597450"/>
            <a:chExt cx="292250" cy="291450"/>
          </a:xfrm>
          <a:solidFill>
            <a:srgbClr val="FF5050"/>
          </a:solidFill>
        </p:grpSpPr>
        <p:sp>
          <p:nvSpPr>
            <p:cNvPr id="91" name="Google Shape;7635;p80">
              <a:extLst>
                <a:ext uri="{FF2B5EF4-FFF2-40B4-BE49-F238E27FC236}">
                  <a16:creationId xmlns:a16="http://schemas.microsoft.com/office/drawing/2014/main" id="{EBFEA6D1-C3D5-12D8-89D9-69E026DA7169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36;p80">
              <a:extLst>
                <a:ext uri="{FF2B5EF4-FFF2-40B4-BE49-F238E27FC236}">
                  <a16:creationId xmlns:a16="http://schemas.microsoft.com/office/drawing/2014/main" id="{E8D27765-A843-B7F2-FBAB-CE4109129AB9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634;p80">
            <a:extLst>
              <a:ext uri="{FF2B5EF4-FFF2-40B4-BE49-F238E27FC236}">
                <a16:creationId xmlns:a16="http://schemas.microsoft.com/office/drawing/2014/main" id="{B8D2D922-A186-1189-9E1F-FA1D9568BE46}"/>
              </a:ext>
            </a:extLst>
          </p:cNvPr>
          <p:cNvGrpSpPr/>
          <p:nvPr/>
        </p:nvGrpSpPr>
        <p:grpSpPr>
          <a:xfrm>
            <a:off x="6316945" y="2397930"/>
            <a:ext cx="195072" cy="241441"/>
            <a:chOff x="-2671375" y="3597450"/>
            <a:chExt cx="292250" cy="291450"/>
          </a:xfrm>
          <a:solidFill>
            <a:srgbClr val="339966"/>
          </a:solidFill>
        </p:grpSpPr>
        <p:sp>
          <p:nvSpPr>
            <p:cNvPr id="94" name="Google Shape;7635;p80">
              <a:extLst>
                <a:ext uri="{FF2B5EF4-FFF2-40B4-BE49-F238E27FC236}">
                  <a16:creationId xmlns:a16="http://schemas.microsoft.com/office/drawing/2014/main" id="{0C5BEBD6-A798-EC36-9C21-4F2F1D46D969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36;p80">
              <a:extLst>
                <a:ext uri="{FF2B5EF4-FFF2-40B4-BE49-F238E27FC236}">
                  <a16:creationId xmlns:a16="http://schemas.microsoft.com/office/drawing/2014/main" id="{2EFF2CA2-5FFC-4655-9409-C65BEB8055B3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634;p80">
            <a:extLst>
              <a:ext uri="{FF2B5EF4-FFF2-40B4-BE49-F238E27FC236}">
                <a16:creationId xmlns:a16="http://schemas.microsoft.com/office/drawing/2014/main" id="{9281A4D2-B2C2-651F-1BF1-76A995F46EE1}"/>
              </a:ext>
            </a:extLst>
          </p:cNvPr>
          <p:cNvGrpSpPr/>
          <p:nvPr/>
        </p:nvGrpSpPr>
        <p:grpSpPr>
          <a:xfrm>
            <a:off x="5723539" y="1948253"/>
            <a:ext cx="195072" cy="241441"/>
            <a:chOff x="-2671375" y="3597450"/>
            <a:chExt cx="292250" cy="291450"/>
          </a:xfrm>
          <a:solidFill>
            <a:srgbClr val="339966"/>
          </a:solidFill>
        </p:grpSpPr>
        <p:sp>
          <p:nvSpPr>
            <p:cNvPr id="97" name="Google Shape;7635;p80">
              <a:extLst>
                <a:ext uri="{FF2B5EF4-FFF2-40B4-BE49-F238E27FC236}">
                  <a16:creationId xmlns:a16="http://schemas.microsoft.com/office/drawing/2014/main" id="{CDA1E84E-BB03-99E1-1536-9DFEA387CFB4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636;p80">
              <a:extLst>
                <a:ext uri="{FF2B5EF4-FFF2-40B4-BE49-F238E27FC236}">
                  <a16:creationId xmlns:a16="http://schemas.microsoft.com/office/drawing/2014/main" id="{AA9F8878-2E88-A30A-97A7-31CD553876DF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" name="Google Shape;7634;p80">
            <a:extLst>
              <a:ext uri="{FF2B5EF4-FFF2-40B4-BE49-F238E27FC236}">
                <a16:creationId xmlns:a16="http://schemas.microsoft.com/office/drawing/2014/main" id="{455C3B2B-721F-49E7-8935-1D6CD5D9A162}"/>
              </a:ext>
            </a:extLst>
          </p:cNvPr>
          <p:cNvGrpSpPr/>
          <p:nvPr/>
        </p:nvGrpSpPr>
        <p:grpSpPr>
          <a:xfrm>
            <a:off x="1179678" y="2189615"/>
            <a:ext cx="269928" cy="332375"/>
            <a:chOff x="-2671375" y="3597450"/>
            <a:chExt cx="292250" cy="291450"/>
          </a:xfrm>
          <a:solidFill>
            <a:srgbClr val="339966"/>
          </a:solidFill>
        </p:grpSpPr>
        <p:sp>
          <p:nvSpPr>
            <p:cNvPr id="103" name="Google Shape;7635;p80">
              <a:extLst>
                <a:ext uri="{FF2B5EF4-FFF2-40B4-BE49-F238E27FC236}">
                  <a16:creationId xmlns:a16="http://schemas.microsoft.com/office/drawing/2014/main" id="{C0A4EE5F-561E-AC5E-9704-52E51F8BA2C4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36;p80">
              <a:extLst>
                <a:ext uri="{FF2B5EF4-FFF2-40B4-BE49-F238E27FC236}">
                  <a16:creationId xmlns:a16="http://schemas.microsoft.com/office/drawing/2014/main" id="{6DEA0A62-0050-3B59-6345-C73C361422FE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F5694A5-049D-D2AB-C9E5-0DE5C250C9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5314" y="2757165"/>
            <a:ext cx="323502" cy="32350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254BCD3-7A25-C21C-8566-4E51F93A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2952" y="2143550"/>
            <a:ext cx="191130" cy="19113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E1B35EF-32B0-13C8-77AD-90EBEF27F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05610" y="3044295"/>
            <a:ext cx="191130" cy="19113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F432D59A-1761-4788-12EA-95FD017AD6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7458" y="1712172"/>
            <a:ext cx="191130" cy="19113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4E718BA7-A9FA-1509-59B7-1826ED53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17970" y="3382476"/>
            <a:ext cx="191130" cy="19113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E4A9C36A-BC6B-29D8-1D7B-B2B6CDF6A1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25765" y="2206251"/>
            <a:ext cx="191130" cy="191130"/>
          </a:xfrm>
          <a:prstGeom prst="rect">
            <a:avLst/>
          </a:prstGeom>
        </p:spPr>
      </p:pic>
      <p:sp>
        <p:nvSpPr>
          <p:cNvPr id="138" name="Arc 137">
            <a:extLst>
              <a:ext uri="{FF2B5EF4-FFF2-40B4-BE49-F238E27FC236}">
                <a16:creationId xmlns:a16="http://schemas.microsoft.com/office/drawing/2014/main" id="{8BB3F861-39BF-DAED-E11F-A303EE5CE009}"/>
              </a:ext>
            </a:extLst>
          </p:cNvPr>
          <p:cNvSpPr/>
          <p:nvPr/>
        </p:nvSpPr>
        <p:spPr>
          <a:xfrm rot="275131">
            <a:off x="5914983" y="1959898"/>
            <a:ext cx="1825079" cy="434484"/>
          </a:xfrm>
          <a:prstGeom prst="arc">
            <a:avLst>
              <a:gd name="adj1" fmla="val 11175006"/>
              <a:gd name="adj2" fmla="val 21335583"/>
            </a:avLst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832AA3D-0B1D-39E3-CE1C-10617D9B7D6F}"/>
              </a:ext>
            </a:extLst>
          </p:cNvPr>
          <p:cNvCxnSpPr>
            <a:cxnSpLocks/>
          </p:cNvCxnSpPr>
          <p:nvPr/>
        </p:nvCxnSpPr>
        <p:spPr>
          <a:xfrm flipH="1">
            <a:off x="7822438" y="2502386"/>
            <a:ext cx="67361" cy="811573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5CD77AE-2E29-BAEF-AA6B-763A97DDF6FF}"/>
              </a:ext>
            </a:extLst>
          </p:cNvPr>
          <p:cNvCxnSpPr>
            <a:cxnSpLocks/>
          </p:cNvCxnSpPr>
          <p:nvPr/>
        </p:nvCxnSpPr>
        <p:spPr>
          <a:xfrm flipH="1">
            <a:off x="6600756" y="2411940"/>
            <a:ext cx="1107015" cy="91586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A1F764B-35DC-9948-A184-6B417E3B2DC4}"/>
              </a:ext>
            </a:extLst>
          </p:cNvPr>
          <p:cNvCxnSpPr>
            <a:cxnSpLocks/>
          </p:cNvCxnSpPr>
          <p:nvPr/>
        </p:nvCxnSpPr>
        <p:spPr>
          <a:xfrm flipH="1">
            <a:off x="6204301" y="2667973"/>
            <a:ext cx="116880" cy="356785"/>
          </a:xfrm>
          <a:prstGeom prst="line">
            <a:avLst/>
          </a:prstGeom>
          <a:ln w="19050"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Arc 203">
            <a:extLst>
              <a:ext uri="{FF2B5EF4-FFF2-40B4-BE49-F238E27FC236}">
                <a16:creationId xmlns:a16="http://schemas.microsoft.com/office/drawing/2014/main" id="{E3671887-F001-37FF-8FBB-1F085CFF7B28}"/>
              </a:ext>
            </a:extLst>
          </p:cNvPr>
          <p:cNvSpPr/>
          <p:nvPr/>
        </p:nvSpPr>
        <p:spPr>
          <a:xfrm rot="9615972">
            <a:off x="5643741" y="2254182"/>
            <a:ext cx="193950" cy="45719"/>
          </a:xfrm>
          <a:prstGeom prst="arc">
            <a:avLst>
              <a:gd name="adj1" fmla="val 11175006"/>
              <a:gd name="adj2" fmla="val 21335583"/>
            </a:avLst>
          </a:prstGeom>
          <a:ln w="19050"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0E858790-57AB-2D83-CC0C-596B8C5173EA}"/>
              </a:ext>
            </a:extLst>
          </p:cNvPr>
          <p:cNvSpPr/>
          <p:nvPr/>
        </p:nvSpPr>
        <p:spPr>
          <a:xfrm rot="19035052">
            <a:off x="5793882" y="1810813"/>
            <a:ext cx="178024" cy="87352"/>
          </a:xfrm>
          <a:prstGeom prst="arc">
            <a:avLst>
              <a:gd name="adj1" fmla="val 11175006"/>
              <a:gd name="adj2" fmla="val 21335583"/>
            </a:avLst>
          </a:prstGeom>
          <a:ln w="19050"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A55D091-CA31-E5E1-5648-FCC9F17A6B46}"/>
              </a:ext>
            </a:extLst>
          </p:cNvPr>
          <p:cNvCxnSpPr>
            <a:cxnSpLocks/>
          </p:cNvCxnSpPr>
          <p:nvPr/>
        </p:nvCxnSpPr>
        <p:spPr>
          <a:xfrm flipH="1">
            <a:off x="7351904" y="2258335"/>
            <a:ext cx="326966" cy="18706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CDN General Architecture</a:t>
            </a:r>
            <a:endParaRPr dirty="0"/>
          </a:p>
        </p:txBody>
      </p:sp>
      <p:sp>
        <p:nvSpPr>
          <p:cNvPr id="757" name="Google Shape;757;p63"/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300595" cy="348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CDN architecture includes four components :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en-US" dirty="0"/>
              <a:t>Content-delivery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en-US" dirty="0"/>
              <a:t>Request-routing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en-US" dirty="0"/>
              <a:t>Distribution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en-US" dirty="0"/>
              <a:t>Accounting.</a:t>
            </a:r>
            <a:endParaRPr lang="pt-PT" dirty="0"/>
          </a:p>
        </p:txBody>
      </p:sp>
      <p:pic>
        <p:nvPicPr>
          <p:cNvPr id="6" name="Picture 5" descr="CDN general architecture">
            <a:extLst>
              <a:ext uri="{FF2B5EF4-FFF2-40B4-BE49-F238E27FC236}">
                <a16:creationId xmlns:a16="http://schemas.microsoft.com/office/drawing/2014/main" id="{BD4CDA3A-7288-40C6-547F-D35C3E3D5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94" t="3785"/>
          <a:stretch/>
        </p:blipFill>
        <p:spPr>
          <a:xfrm>
            <a:off x="4709904" y="1215750"/>
            <a:ext cx="3562026" cy="3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4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295-C109-52D2-3578-EA421F2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CDN</a:t>
            </a:r>
          </a:p>
        </p:txBody>
      </p:sp>
      <p:sp>
        <p:nvSpPr>
          <p:cNvPr id="36" name="Google Shape;757;p63">
            <a:extLst>
              <a:ext uri="{FF2B5EF4-FFF2-40B4-BE49-F238E27FC236}">
                <a16:creationId xmlns:a16="http://schemas.microsoft.com/office/drawing/2014/main" id="{B287DE8E-BA41-D867-8FE5-F7C8E4FAF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61674" y="3138327"/>
            <a:ext cx="2939326" cy="1750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PT" b="1" dirty="0" err="1"/>
              <a:t>Peer</a:t>
            </a:r>
            <a:r>
              <a:rPr lang="pt-PT" b="1" dirty="0"/>
              <a:t>-to-</a:t>
            </a:r>
            <a:r>
              <a:rPr lang="pt-PT" b="1" dirty="0" err="1"/>
              <a:t>Peer</a:t>
            </a:r>
            <a:r>
              <a:rPr lang="pt-PT" b="1" dirty="0"/>
              <a:t> CDN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dirty="0"/>
              <a:t>Distribute content non-centralized, fault-tolerant, and share drawbacks like coordination, high management complexity, and security risks.</a:t>
            </a:r>
            <a:endParaRPr lang="pt-PT" dirty="0"/>
          </a:p>
        </p:txBody>
      </p:sp>
      <p:sp>
        <p:nvSpPr>
          <p:cNvPr id="44" name="Google Shape;757;p63">
            <a:extLst>
              <a:ext uri="{FF2B5EF4-FFF2-40B4-BE49-F238E27FC236}">
                <a16:creationId xmlns:a16="http://schemas.microsoft.com/office/drawing/2014/main" id="{62FAA764-9B71-DF09-DABD-F7D6E2749ED2}"/>
              </a:ext>
            </a:extLst>
          </p:cNvPr>
          <p:cNvSpPr txBox="1">
            <a:spLocks/>
          </p:cNvSpPr>
          <p:nvPr/>
        </p:nvSpPr>
        <p:spPr>
          <a:xfrm>
            <a:off x="1057274" y="1291541"/>
            <a:ext cx="3337650" cy="177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PT" b="1" dirty="0"/>
              <a:t>HTTP </a:t>
            </a:r>
            <a:r>
              <a:rPr lang="en-US" b="1" dirty="0"/>
              <a:t>Redirection</a:t>
            </a:r>
            <a:r>
              <a:rPr lang="pt-PT" b="1" dirty="0"/>
              <a:t> CDN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dirty="0"/>
              <a:t>Requests are made directly to the origin server, redirecting the client to new URLs via HTTP, but incur high latency penalties, despite data fetching from closer servers.</a:t>
            </a:r>
            <a:endParaRPr lang="pt-PT" dirty="0"/>
          </a:p>
        </p:txBody>
      </p:sp>
      <p:sp>
        <p:nvSpPr>
          <p:cNvPr id="45" name="Google Shape;757;p63">
            <a:extLst>
              <a:ext uri="{FF2B5EF4-FFF2-40B4-BE49-F238E27FC236}">
                <a16:creationId xmlns:a16="http://schemas.microsoft.com/office/drawing/2014/main" id="{0A46E8AB-28DC-FA56-6DD7-65CE6D4EFDCE}"/>
              </a:ext>
            </a:extLst>
          </p:cNvPr>
          <p:cNvSpPr txBox="1">
            <a:spLocks/>
          </p:cNvSpPr>
          <p:nvPr/>
        </p:nvSpPr>
        <p:spPr>
          <a:xfrm>
            <a:off x="5061675" y="1289193"/>
            <a:ext cx="3337650" cy="162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PT" b="1" dirty="0"/>
              <a:t>DNS-</a:t>
            </a:r>
            <a:r>
              <a:rPr lang="pt-PT" b="1" dirty="0" err="1"/>
              <a:t>based</a:t>
            </a:r>
            <a:r>
              <a:rPr lang="pt-PT" b="1" dirty="0"/>
              <a:t> CDN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dirty="0"/>
              <a:t>Routes requests to replica servers based on proximity and load, improving performance by avoiding origin server involvement.</a:t>
            </a:r>
          </a:p>
        </p:txBody>
      </p:sp>
      <p:sp>
        <p:nvSpPr>
          <p:cNvPr id="46" name="Google Shape;757;p63">
            <a:extLst>
              <a:ext uri="{FF2B5EF4-FFF2-40B4-BE49-F238E27FC236}">
                <a16:creationId xmlns:a16="http://schemas.microsoft.com/office/drawing/2014/main" id="{C533C6F7-4513-0D91-B516-840FBAFDA2F7}"/>
              </a:ext>
            </a:extLst>
          </p:cNvPr>
          <p:cNvSpPr txBox="1">
            <a:spLocks/>
          </p:cNvSpPr>
          <p:nvPr/>
        </p:nvSpPr>
        <p:spPr>
          <a:xfrm>
            <a:off x="1057274" y="3138327"/>
            <a:ext cx="3337650" cy="15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PT" b="1" dirty="0" err="1"/>
              <a:t>Anycast-based</a:t>
            </a:r>
            <a:r>
              <a:rPr lang="pt-PT" b="1" dirty="0"/>
              <a:t> CDN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dirty="0"/>
              <a:t>Routes traffic to the closest server using BGP, reducing costs and complexity  but may lead to sub-optimal routing.</a:t>
            </a:r>
          </a:p>
        </p:txBody>
      </p:sp>
    </p:spTree>
    <p:extLst>
      <p:ext uri="{BB962C8B-B14F-4D97-AF65-F5344CB8AC3E}">
        <p14:creationId xmlns:p14="http://schemas.microsoft.com/office/powerpoint/2010/main" val="272672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295-C109-52D2-3578-EA421F2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</a:t>
            </a:r>
            <a:r>
              <a:rPr lang="pt-PT" dirty="0" err="1"/>
              <a:t>Objectives</a:t>
            </a:r>
            <a:endParaRPr lang="pt-PT" dirty="0"/>
          </a:p>
        </p:txBody>
      </p:sp>
      <p:sp>
        <p:nvSpPr>
          <p:cNvPr id="36" name="Google Shape;757;p63">
            <a:extLst>
              <a:ext uri="{FF2B5EF4-FFF2-40B4-BE49-F238E27FC236}">
                <a16:creationId xmlns:a16="http://schemas.microsoft.com/office/drawing/2014/main" id="{B287DE8E-BA41-D867-8FE5-F7C8E4FAF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8344488" cy="348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Build a DNS-based CDN with at least two replica servers.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Evaluate performance differences between direct access and CDN access.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Explore Anycast-based CDN if time allows.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91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295-C109-52D2-3578-EA421F2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Components</a:t>
            </a:r>
            <a:endParaRPr lang="pt-PT" dirty="0"/>
          </a:p>
        </p:txBody>
      </p:sp>
      <p:sp>
        <p:nvSpPr>
          <p:cNvPr id="36" name="Google Shape;757;p63">
            <a:extLst>
              <a:ext uri="{FF2B5EF4-FFF2-40B4-BE49-F238E27FC236}">
                <a16:creationId xmlns:a16="http://schemas.microsoft.com/office/drawing/2014/main" id="{B287DE8E-BA41-D867-8FE5-F7C8E4FAF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300595" cy="3482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/>
              <a:t>Google </a:t>
            </a:r>
            <a:r>
              <a:rPr lang="pt-PT" b="1" dirty="0" err="1"/>
              <a:t>Cloud</a:t>
            </a:r>
            <a:r>
              <a:rPr lang="pt-PT" b="1" dirty="0"/>
              <a:t> </a:t>
            </a:r>
            <a:r>
              <a:rPr lang="pt-PT" b="1" dirty="0" err="1"/>
              <a:t>Platform</a:t>
            </a:r>
            <a:r>
              <a:rPr lang="pt-PT" b="1" dirty="0"/>
              <a:t> (GCP) </a:t>
            </a:r>
            <a:r>
              <a:rPr lang="pt-PT" dirty="0"/>
              <a:t>for </a:t>
            </a:r>
            <a:r>
              <a:rPr lang="pt-PT" dirty="0" err="1"/>
              <a:t>hosting</a:t>
            </a:r>
            <a:r>
              <a:rPr lang="pt-PT" dirty="0"/>
              <a:t> </a:t>
            </a:r>
            <a:r>
              <a:rPr lang="pt-PT" dirty="0" err="1"/>
              <a:t>VMs</a:t>
            </a:r>
            <a:r>
              <a:rPr lang="pt-PT" dirty="0"/>
              <a:t>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/>
              <a:t>NGINX</a:t>
            </a:r>
            <a:r>
              <a:rPr lang="pt-PT" dirty="0"/>
              <a:t> for web server </a:t>
            </a:r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reverse proxy.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/>
              <a:t>BIND</a:t>
            </a:r>
            <a:r>
              <a:rPr lang="pt-PT" dirty="0"/>
              <a:t> for DNS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GeoIP</a:t>
            </a:r>
            <a:r>
              <a:rPr lang="pt-PT" dirty="0"/>
              <a:t> </a:t>
            </a:r>
            <a:r>
              <a:rPr lang="pt-PT" dirty="0" err="1"/>
              <a:t>databases</a:t>
            </a:r>
            <a:r>
              <a:rPr lang="pt-PT" dirty="0"/>
              <a:t>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 err="1"/>
              <a:t>Varnish</a:t>
            </a:r>
            <a:r>
              <a:rPr lang="pt-PT" dirty="0"/>
              <a:t> for </a:t>
            </a:r>
            <a:r>
              <a:rPr lang="pt-PT" dirty="0" err="1"/>
              <a:t>caching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content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.</a:t>
            </a:r>
          </a:p>
        </p:txBody>
      </p:sp>
      <p:pic>
        <p:nvPicPr>
          <p:cNvPr id="1026" name="Picture 2" descr="Google Cloud Platform Tutorial: From Zero to Hero with GCP">
            <a:extLst>
              <a:ext uri="{FF2B5EF4-FFF2-40B4-BE49-F238E27FC236}">
                <a16:creationId xmlns:a16="http://schemas.microsoft.com/office/drawing/2014/main" id="{209B1F33-2AEA-4919-5DBC-5DD681C2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74" y="3089367"/>
            <a:ext cx="2436050" cy="13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ginx logo">
            <a:extLst>
              <a:ext uri="{FF2B5EF4-FFF2-40B4-BE49-F238E27FC236}">
                <a16:creationId xmlns:a16="http://schemas.microsoft.com/office/drawing/2014/main" id="{11D41C5B-1E8F-614E-980F-10B85506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35" y="2993068"/>
            <a:ext cx="2244033" cy="15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ND 9's new logo! - ISC">
            <a:extLst>
              <a:ext uri="{FF2B5EF4-FFF2-40B4-BE49-F238E27FC236}">
                <a16:creationId xmlns:a16="http://schemas.microsoft.com/office/drawing/2014/main" id="{3EDC4999-48D6-1C7E-3316-DD8EB537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44" y="2908450"/>
            <a:ext cx="2244033" cy="17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randing | Varnish Software">
            <a:extLst>
              <a:ext uri="{FF2B5EF4-FFF2-40B4-BE49-F238E27FC236}">
                <a16:creationId xmlns:a16="http://schemas.microsoft.com/office/drawing/2014/main" id="{F4F1812B-011B-B3E0-AA64-F3F9CA10C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89" y="3299678"/>
            <a:ext cx="2190641" cy="94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1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295-C109-52D2-3578-EA421F2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Final Project </a:t>
            </a:r>
            <a:r>
              <a:rPr lang="pt-PT" dirty="0" err="1"/>
              <a:t>Version</a:t>
            </a:r>
            <a:endParaRPr lang="pt-PT" dirty="0"/>
          </a:p>
        </p:txBody>
      </p:sp>
      <p:sp>
        <p:nvSpPr>
          <p:cNvPr id="36" name="Google Shape;757;p63">
            <a:extLst>
              <a:ext uri="{FF2B5EF4-FFF2-40B4-BE49-F238E27FC236}">
                <a16:creationId xmlns:a16="http://schemas.microsoft.com/office/drawing/2014/main" id="{B287DE8E-BA41-D867-8FE5-F7C8E4FAF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769660" cy="373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/>
              <a:t>2 DNS Nodes (</a:t>
            </a:r>
            <a:r>
              <a:rPr lang="pt-PT" b="1" dirty="0" err="1"/>
              <a:t>both</a:t>
            </a:r>
            <a:r>
              <a:rPr lang="pt-PT" b="1" dirty="0"/>
              <a:t> in </a:t>
            </a:r>
            <a:r>
              <a:rPr lang="pt-PT" b="1" dirty="0" err="1"/>
              <a:t>Europe</a:t>
            </a:r>
            <a:r>
              <a:rPr lang="pt-PT" b="1" dirty="0"/>
              <a:t>): 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pt-PT" u="sng" dirty="0" err="1"/>
              <a:t>Configuration</a:t>
            </a:r>
            <a:r>
              <a:rPr lang="pt-PT" dirty="0"/>
              <a:t>: Master-</a:t>
            </a:r>
            <a:r>
              <a:rPr lang="pt-PT" dirty="0" err="1"/>
              <a:t>slave</a:t>
            </a:r>
            <a:r>
              <a:rPr lang="pt-PT" dirty="0"/>
              <a:t> </a:t>
            </a:r>
            <a:r>
              <a:rPr lang="pt-PT" dirty="0" err="1"/>
              <a:t>configuration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BIND DNS server software.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pt-PT" u="sng" dirty="0" err="1"/>
              <a:t>Functionality</a:t>
            </a:r>
            <a:r>
              <a:rPr lang="pt-PT" dirty="0"/>
              <a:t>: </a:t>
            </a:r>
            <a:r>
              <a:rPr lang="pt-PT" dirty="0" err="1"/>
              <a:t>Handle</a:t>
            </a:r>
            <a:r>
              <a:rPr lang="pt-PT" dirty="0"/>
              <a:t> DNS </a:t>
            </a:r>
            <a:r>
              <a:rPr lang="pt-PT" dirty="0" err="1"/>
              <a:t>resolution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requests</a:t>
            </a:r>
            <a:r>
              <a:rPr lang="pt-PT" dirty="0"/>
              <a:t> to </a:t>
            </a:r>
            <a:r>
              <a:rPr lang="pt-PT" dirty="0" err="1"/>
              <a:t>appropriate</a:t>
            </a:r>
            <a:r>
              <a:rPr lang="pt-PT" dirty="0"/>
              <a:t> </a:t>
            </a:r>
            <a:r>
              <a:rPr lang="pt-PT" dirty="0" err="1"/>
              <a:t>caching</a:t>
            </a:r>
            <a:r>
              <a:rPr lang="pt-PT" dirty="0"/>
              <a:t> nodes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GeoIP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/>
              <a:t>2 </a:t>
            </a:r>
            <a:r>
              <a:rPr lang="pt-PT" b="1" dirty="0" err="1"/>
              <a:t>Caching</a:t>
            </a:r>
            <a:r>
              <a:rPr lang="pt-PT" b="1" dirty="0"/>
              <a:t> Nodes </a:t>
            </a:r>
            <a:r>
              <a:rPr lang="en-US" b="1" dirty="0"/>
              <a:t>(1 in Europe, 1 in Middle East)</a:t>
            </a:r>
            <a:r>
              <a:rPr lang="pt-PT" b="1" dirty="0"/>
              <a:t>: 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pt-PT" u="sng" dirty="0" err="1"/>
              <a:t>Configuration</a:t>
            </a:r>
            <a:r>
              <a:rPr lang="pt-PT" dirty="0"/>
              <a:t>: Runs </a:t>
            </a:r>
            <a:r>
              <a:rPr lang="pt-PT" dirty="0" err="1"/>
              <a:t>Varnish</a:t>
            </a:r>
            <a:r>
              <a:rPr lang="pt-PT" dirty="0"/>
              <a:t> software.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pt-PT" u="sng" dirty="0" err="1"/>
              <a:t>Functionality</a:t>
            </a:r>
            <a:r>
              <a:rPr lang="pt-PT" dirty="0"/>
              <a:t>: </a:t>
            </a:r>
            <a:r>
              <a:rPr lang="en-US" dirty="0"/>
              <a:t>Fetch and cache content from the origin server periodically.</a:t>
            </a:r>
            <a:endParaRPr lang="pt-PT" dirty="0"/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pt-PT" b="1" dirty="0"/>
              <a:t>1 Server Node (in Asia): 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pt-PT" u="sng" dirty="0" err="1"/>
              <a:t>Configuration</a:t>
            </a:r>
            <a:r>
              <a:rPr lang="pt-PT" dirty="0"/>
              <a:t>: Runs NGINX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hosts</a:t>
            </a:r>
            <a:r>
              <a:rPr lang="pt-PT" dirty="0"/>
              <a:t> a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site </a:t>
            </a:r>
            <a:r>
              <a:rPr lang="pt-PT" dirty="0" err="1"/>
              <a:t>using</a:t>
            </a:r>
            <a:r>
              <a:rPr lang="pt-PT" dirty="0"/>
              <a:t> SSG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tool</a:t>
            </a:r>
            <a:r>
              <a:rPr lang="pt-PT" dirty="0"/>
              <a:t> </a:t>
            </a:r>
            <a:r>
              <a:rPr lang="pt-PT" dirty="0" err="1"/>
              <a:t>called</a:t>
            </a:r>
            <a:r>
              <a:rPr lang="pt-PT" dirty="0"/>
              <a:t> “</a:t>
            </a:r>
            <a:r>
              <a:rPr lang="pt-PT" dirty="0" err="1"/>
              <a:t>hugo</a:t>
            </a:r>
            <a:r>
              <a:rPr lang="pt-PT" dirty="0"/>
              <a:t>”.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pt-PT" u="sng" dirty="0" err="1"/>
              <a:t>Functionality</a:t>
            </a:r>
            <a:r>
              <a:rPr lang="pt-PT" dirty="0"/>
              <a:t>: </a:t>
            </a:r>
            <a:r>
              <a:rPr lang="pt-PT" dirty="0" err="1"/>
              <a:t>Hosts</a:t>
            </a:r>
            <a:r>
              <a:rPr lang="pt-PT" dirty="0"/>
              <a:t> a </a:t>
            </a:r>
            <a:r>
              <a:rPr lang="pt-PT" dirty="0" err="1"/>
              <a:t>static</a:t>
            </a:r>
            <a:r>
              <a:rPr lang="pt-PT" dirty="0"/>
              <a:t> site as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example</a:t>
            </a:r>
            <a:r>
              <a:rPr lang="pt-PT" dirty="0"/>
              <a:t> contente.</a:t>
            </a:r>
          </a:p>
        </p:txBody>
      </p:sp>
    </p:spTree>
    <p:extLst>
      <p:ext uri="{BB962C8B-B14F-4D97-AF65-F5344CB8AC3E}">
        <p14:creationId xmlns:p14="http://schemas.microsoft.com/office/powerpoint/2010/main" val="6821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295-C109-52D2-3578-EA421F2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Performance </a:t>
            </a:r>
            <a:r>
              <a:rPr lang="pt-PT" dirty="0" err="1"/>
              <a:t>Testing</a:t>
            </a:r>
            <a:endParaRPr lang="pt-PT" dirty="0"/>
          </a:p>
        </p:txBody>
      </p:sp>
      <p:sp>
        <p:nvSpPr>
          <p:cNvPr id="36" name="Google Shape;757;p63">
            <a:extLst>
              <a:ext uri="{FF2B5EF4-FFF2-40B4-BE49-F238E27FC236}">
                <a16:creationId xmlns:a16="http://schemas.microsoft.com/office/drawing/2014/main" id="{B287DE8E-BA41-D867-8FE5-F7C8E4FAF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300595" cy="348272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b="1" dirty="0"/>
              <a:t>Methodology: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en-US" u="sng" dirty="0"/>
              <a:t>Tool Used</a:t>
            </a:r>
            <a:r>
              <a:rPr lang="en-US" dirty="0"/>
              <a:t>: </a:t>
            </a:r>
            <a:r>
              <a:rPr lang="en-US" dirty="0" err="1"/>
              <a:t>wrk</a:t>
            </a:r>
            <a:r>
              <a:rPr lang="en-US" dirty="0"/>
              <a:t> (HTTP benchmarking tool)</a:t>
            </a:r>
          </a:p>
          <a:p>
            <a:pPr marL="742950" lvl="1" indent="-285750" algn="just">
              <a:lnSpc>
                <a:spcPct val="150000"/>
              </a:lnSpc>
              <a:buSzPts val="1100"/>
            </a:pPr>
            <a:r>
              <a:rPr lang="en-US" u="sng" dirty="0"/>
              <a:t>Configuration</a:t>
            </a:r>
            <a:r>
              <a:rPr lang="en-US" dirty="0"/>
              <a:t>: 400 simultaneous connections, 12 threads, 30 seconds per run.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b="1" dirty="0"/>
              <a:t>Results:</a:t>
            </a:r>
            <a:endParaRPr lang="pt-PT" b="1" dirty="0"/>
          </a:p>
        </p:txBody>
      </p:sp>
      <p:graphicFrame>
        <p:nvGraphicFramePr>
          <p:cNvPr id="3" name="Google Shape;487;p51">
            <a:extLst>
              <a:ext uri="{FF2B5EF4-FFF2-40B4-BE49-F238E27FC236}">
                <a16:creationId xmlns:a16="http://schemas.microsoft.com/office/drawing/2014/main" id="{50FF4798-591B-7A72-EA4C-79D7E9B16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039178"/>
              </p:ext>
            </p:extLst>
          </p:nvPr>
        </p:nvGraphicFramePr>
        <p:xfrm>
          <a:off x="1605830" y="2727694"/>
          <a:ext cx="5528931" cy="1899995"/>
        </p:xfrm>
        <a:graphic>
          <a:graphicData uri="http://schemas.openxmlformats.org/drawingml/2006/table">
            <a:tbl>
              <a:tblPr>
                <a:noFill/>
                <a:tableStyleId>{9E2517E7-2383-4777-92D6-EE98080D4CA6}</a:tableStyleId>
              </a:tblPr>
              <a:tblGrid>
                <a:gridCol w="116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58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Location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Average Latency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Requests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 Transmitted</a:t>
                      </a:r>
                      <a:endParaRPr b="1" dirty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Asia</a:t>
                      </a:r>
                      <a:endParaRPr b="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254ms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46354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1.13GB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Europe</a:t>
                      </a:r>
                      <a:endParaRPr b="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169ms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70325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1.72GB</a:t>
                      </a:r>
                      <a:endParaRPr sz="12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Change</a:t>
                      </a:r>
                      <a:endParaRPr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-33.4%</a:t>
                      </a:r>
                      <a:endParaRPr sz="12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+51.7%</a:t>
                      </a:r>
                      <a:endParaRPr sz="12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+52.2%</a:t>
                      </a:r>
                      <a:endParaRPr sz="1200"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66309"/>
      </p:ext>
    </p:extLst>
  </p:cSld>
  <p:clrMapOvr>
    <a:masterClrMapping/>
  </p:clrMapOvr>
</p:sld>
</file>

<file path=ppt/theme/theme1.xml><?xml version="1.0" encoding="utf-8"?>
<a:theme xmlns:a="http://schemas.openxmlformats.org/drawingml/2006/main" name="Cellular Respiration and its Impact on Health Research Thesis Defense by Slidesgo">
  <a:themeElements>
    <a:clrScheme name="Simple Light">
      <a:dk1>
        <a:srgbClr val="0B3550"/>
      </a:dk1>
      <a:lt1>
        <a:srgbClr val="F6F6F6"/>
      </a:lt1>
      <a:dk2>
        <a:srgbClr val="0584A4"/>
      </a:dk2>
      <a:lt2>
        <a:srgbClr val="74CEC4"/>
      </a:lt2>
      <a:accent1>
        <a:srgbClr val="F255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1166</Words>
  <Application>Microsoft Office PowerPoint</Application>
  <PresentationFormat>On-screen Show (16:9)</PresentationFormat>
  <Paragraphs>91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Albert Sans</vt:lpstr>
      <vt:lpstr>Albert Sans Medium</vt:lpstr>
      <vt:lpstr>Arial</vt:lpstr>
      <vt:lpstr>Poppins</vt:lpstr>
      <vt:lpstr>Söhne</vt:lpstr>
      <vt:lpstr>Cellular Respiration and its Impact on Health Research Thesis Defense by Slidesgo</vt:lpstr>
      <vt:lpstr>Content Delivery Network (CDN) </vt:lpstr>
      <vt:lpstr>Introduction</vt:lpstr>
      <vt:lpstr>CDN Overview</vt:lpstr>
      <vt:lpstr>CDN General Architecture</vt:lpstr>
      <vt:lpstr>Types of CDN</vt:lpstr>
      <vt:lpstr>Project Objectives</vt:lpstr>
      <vt:lpstr>Tools and Components</vt:lpstr>
      <vt:lpstr>Final Project Version</vt:lpstr>
      <vt:lpstr>Performance Testing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Delivery Network (CDN) </dc:title>
  <cp:lastModifiedBy>Daniela dos Santos Tomás</cp:lastModifiedBy>
  <cp:revision>51</cp:revision>
  <dcterms:modified xsi:type="dcterms:W3CDTF">2024-05-06T16:05:16Z</dcterms:modified>
</cp:coreProperties>
</file>