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64" r:id="rId3"/>
    <p:sldId id="266" r:id="rId4"/>
    <p:sldId id="267" r:id="rId5"/>
    <p:sldId id="268" r:id="rId6"/>
    <p:sldId id="273" r:id="rId7"/>
    <p:sldId id="274" r:id="rId8"/>
    <p:sldId id="272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  <a:srgbClr val="C7F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E9044F-B9FA-45A1-AFF3-AAFBC7CCC1FB}">
  <a:tblStyle styleId="{3DE9044F-B9FA-45A1-AFF3-AAFBC7CCC1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01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42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7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27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026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21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88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6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8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50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lrikthygepedersen/airlines-delay?datasetId=2859795&amp;sortBy=dateRun&amp;tab=bookmark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Poppins Black"/>
                <a:ea typeface="Poppins Black"/>
                <a:cs typeface="Poppins Black"/>
                <a:sym typeface="Poppins Black"/>
              </a:rPr>
              <a:t>Airlines Delay</a:t>
            </a:r>
            <a:endParaRPr sz="50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2" name="Google Shape;1154;p85">
            <a:extLst>
              <a:ext uri="{FF2B5EF4-FFF2-40B4-BE49-F238E27FC236}">
                <a16:creationId xmlns:a16="http://schemas.microsoft.com/office/drawing/2014/main" id="{376290CC-E141-584E-E4C3-6B616258B1D6}"/>
              </a:ext>
            </a:extLst>
          </p:cNvPr>
          <p:cNvGrpSpPr/>
          <p:nvPr/>
        </p:nvGrpSpPr>
        <p:grpSpPr>
          <a:xfrm>
            <a:off x="4196939" y="1210616"/>
            <a:ext cx="4054963" cy="2295753"/>
            <a:chOff x="582325" y="410976"/>
            <a:chExt cx="2214315" cy="1037127"/>
          </a:xfrm>
        </p:grpSpPr>
        <p:sp>
          <p:nvSpPr>
            <p:cNvPr id="3" name="Google Shape;1155;p85">
              <a:extLst>
                <a:ext uri="{FF2B5EF4-FFF2-40B4-BE49-F238E27FC236}">
                  <a16:creationId xmlns:a16="http://schemas.microsoft.com/office/drawing/2014/main" id="{1581A6C7-B467-0F7E-071D-0DD3F91E16C4}"/>
                </a:ext>
              </a:extLst>
            </p:cNvPr>
            <p:cNvSpPr/>
            <p:nvPr/>
          </p:nvSpPr>
          <p:spPr>
            <a:xfrm>
              <a:off x="1200492" y="1223707"/>
              <a:ext cx="296933" cy="129890"/>
            </a:xfrm>
            <a:custGeom>
              <a:avLst/>
              <a:gdLst/>
              <a:ahLst/>
              <a:cxnLst/>
              <a:rect l="l" t="t" r="r" b="b"/>
              <a:pathLst>
                <a:path w="2677" h="1171" extrusionOk="0">
                  <a:moveTo>
                    <a:pt x="1565" y="1"/>
                  </a:moveTo>
                  <a:lnTo>
                    <a:pt x="1" y="143"/>
                  </a:lnTo>
                  <a:lnTo>
                    <a:pt x="2167" y="1146"/>
                  </a:lnTo>
                  <a:cubicBezTo>
                    <a:pt x="2205" y="1161"/>
                    <a:pt x="2245" y="1170"/>
                    <a:pt x="2288" y="1170"/>
                  </a:cubicBezTo>
                  <a:cubicBezTo>
                    <a:pt x="2319" y="1170"/>
                    <a:pt x="2351" y="1165"/>
                    <a:pt x="2383" y="1154"/>
                  </a:cubicBezTo>
                  <a:lnTo>
                    <a:pt x="2584" y="1088"/>
                  </a:lnTo>
                  <a:cubicBezTo>
                    <a:pt x="2658" y="1064"/>
                    <a:pt x="2676" y="972"/>
                    <a:pt x="2618" y="921"/>
                  </a:cubicBezTo>
                  <a:lnTo>
                    <a:pt x="15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56;p85">
              <a:extLst>
                <a:ext uri="{FF2B5EF4-FFF2-40B4-BE49-F238E27FC236}">
                  <a16:creationId xmlns:a16="http://schemas.microsoft.com/office/drawing/2014/main" id="{3BEE3F74-0312-268B-88E6-8FB97F68AB9B}"/>
                </a:ext>
              </a:extLst>
            </p:cNvPr>
            <p:cNvSpPr/>
            <p:nvPr/>
          </p:nvSpPr>
          <p:spPr>
            <a:xfrm>
              <a:off x="1810451" y="969028"/>
              <a:ext cx="986190" cy="479074"/>
            </a:xfrm>
            <a:custGeom>
              <a:avLst/>
              <a:gdLst/>
              <a:ahLst/>
              <a:cxnLst/>
              <a:rect l="l" t="t" r="r" b="b"/>
              <a:pathLst>
                <a:path w="8891" h="4319" extrusionOk="0">
                  <a:moveTo>
                    <a:pt x="3502" y="1"/>
                  </a:moveTo>
                  <a:lnTo>
                    <a:pt x="1" y="1220"/>
                  </a:lnTo>
                  <a:lnTo>
                    <a:pt x="7864" y="4278"/>
                  </a:lnTo>
                  <a:cubicBezTo>
                    <a:pt x="7937" y="4303"/>
                    <a:pt x="8011" y="4319"/>
                    <a:pt x="8085" y="4319"/>
                  </a:cubicBezTo>
                  <a:cubicBezTo>
                    <a:pt x="8111" y="4319"/>
                    <a:pt x="8138" y="4317"/>
                    <a:pt x="8165" y="4312"/>
                  </a:cubicBezTo>
                  <a:lnTo>
                    <a:pt x="8740" y="4252"/>
                  </a:lnTo>
                  <a:cubicBezTo>
                    <a:pt x="8850" y="4236"/>
                    <a:pt x="8891" y="4094"/>
                    <a:pt x="8800" y="4028"/>
                  </a:cubicBezTo>
                  <a:lnTo>
                    <a:pt x="3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57;p85">
              <a:extLst>
                <a:ext uri="{FF2B5EF4-FFF2-40B4-BE49-F238E27FC236}">
                  <a16:creationId xmlns:a16="http://schemas.microsoft.com/office/drawing/2014/main" id="{3E5BBE11-1211-BEF7-888E-CA19BA585C55}"/>
                </a:ext>
              </a:extLst>
            </p:cNvPr>
            <p:cNvSpPr/>
            <p:nvPr/>
          </p:nvSpPr>
          <p:spPr>
            <a:xfrm>
              <a:off x="2197124" y="969028"/>
              <a:ext cx="589651" cy="446907"/>
            </a:xfrm>
            <a:custGeom>
              <a:avLst/>
              <a:gdLst/>
              <a:ahLst/>
              <a:cxnLst/>
              <a:rect l="l" t="t" r="r" b="b"/>
              <a:pathLst>
                <a:path w="5316" h="4029" extrusionOk="0">
                  <a:moveTo>
                    <a:pt x="16" y="1"/>
                  </a:moveTo>
                  <a:lnTo>
                    <a:pt x="0" y="410"/>
                  </a:lnTo>
                  <a:cubicBezTo>
                    <a:pt x="0" y="410"/>
                    <a:pt x="5309" y="4028"/>
                    <a:pt x="5315" y="4028"/>
                  </a:cubicBezTo>
                  <a:cubicBezTo>
                    <a:pt x="5315" y="4028"/>
                    <a:pt x="5315" y="4028"/>
                    <a:pt x="5314" y="4028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58;p85">
              <a:extLst>
                <a:ext uri="{FF2B5EF4-FFF2-40B4-BE49-F238E27FC236}">
                  <a16:creationId xmlns:a16="http://schemas.microsoft.com/office/drawing/2014/main" id="{C488100C-3C40-BF6A-7916-2E67EB0D26BB}"/>
                </a:ext>
              </a:extLst>
            </p:cNvPr>
            <p:cNvSpPr/>
            <p:nvPr/>
          </p:nvSpPr>
          <p:spPr>
            <a:xfrm>
              <a:off x="994732" y="521566"/>
              <a:ext cx="1782595" cy="755271"/>
            </a:xfrm>
            <a:custGeom>
              <a:avLst/>
              <a:gdLst/>
              <a:ahLst/>
              <a:cxnLst/>
              <a:rect l="l" t="t" r="r" b="b"/>
              <a:pathLst>
                <a:path w="16071" h="6809" extrusionOk="0">
                  <a:moveTo>
                    <a:pt x="14022" y="0"/>
                  </a:moveTo>
                  <a:cubicBezTo>
                    <a:pt x="13770" y="0"/>
                    <a:pt x="13502" y="44"/>
                    <a:pt x="13220" y="132"/>
                  </a:cubicBezTo>
                  <a:cubicBezTo>
                    <a:pt x="9194" y="1568"/>
                    <a:pt x="5165" y="3383"/>
                    <a:pt x="1138" y="5312"/>
                  </a:cubicBezTo>
                  <a:cubicBezTo>
                    <a:pt x="853" y="5447"/>
                    <a:pt x="586" y="5621"/>
                    <a:pt x="362" y="5830"/>
                  </a:cubicBezTo>
                  <a:cubicBezTo>
                    <a:pt x="169" y="6006"/>
                    <a:pt x="1" y="6207"/>
                    <a:pt x="43" y="6331"/>
                  </a:cubicBezTo>
                  <a:cubicBezTo>
                    <a:pt x="184" y="6729"/>
                    <a:pt x="1158" y="6809"/>
                    <a:pt x="1911" y="6809"/>
                  </a:cubicBezTo>
                  <a:cubicBezTo>
                    <a:pt x="2408" y="6809"/>
                    <a:pt x="2808" y="6774"/>
                    <a:pt x="2808" y="6774"/>
                  </a:cubicBezTo>
                  <a:cubicBezTo>
                    <a:pt x="5165" y="6449"/>
                    <a:pt x="7463" y="5830"/>
                    <a:pt x="9661" y="4927"/>
                  </a:cubicBezTo>
                  <a:lnTo>
                    <a:pt x="15152" y="2671"/>
                  </a:lnTo>
                  <a:cubicBezTo>
                    <a:pt x="15653" y="2463"/>
                    <a:pt x="16012" y="2003"/>
                    <a:pt x="16062" y="1468"/>
                  </a:cubicBezTo>
                  <a:cubicBezTo>
                    <a:pt x="16070" y="1336"/>
                    <a:pt x="16062" y="1217"/>
                    <a:pt x="16028" y="1143"/>
                  </a:cubicBezTo>
                  <a:cubicBezTo>
                    <a:pt x="15854" y="800"/>
                    <a:pt x="15468" y="726"/>
                    <a:pt x="15468" y="726"/>
                  </a:cubicBezTo>
                  <a:cubicBezTo>
                    <a:pt x="15106" y="240"/>
                    <a:pt x="14609" y="0"/>
                    <a:pt x="140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159;p85">
              <a:extLst>
                <a:ext uri="{FF2B5EF4-FFF2-40B4-BE49-F238E27FC236}">
                  <a16:creationId xmlns:a16="http://schemas.microsoft.com/office/drawing/2014/main" id="{ADF22323-D95A-B8D7-4D3B-88427C798F42}"/>
                </a:ext>
              </a:extLst>
            </p:cNvPr>
            <p:cNvSpPr/>
            <p:nvPr/>
          </p:nvSpPr>
          <p:spPr>
            <a:xfrm>
              <a:off x="998503" y="579356"/>
              <a:ext cx="1778824" cy="697481"/>
            </a:xfrm>
            <a:custGeom>
              <a:avLst/>
              <a:gdLst/>
              <a:ahLst/>
              <a:cxnLst/>
              <a:rect l="l" t="t" r="r" b="b"/>
              <a:pathLst>
                <a:path w="16037" h="6288" extrusionOk="0">
                  <a:moveTo>
                    <a:pt x="15251" y="0"/>
                  </a:moveTo>
                  <a:cubicBezTo>
                    <a:pt x="15235" y="0"/>
                    <a:pt x="15252" y="45"/>
                    <a:pt x="15292" y="105"/>
                  </a:cubicBezTo>
                  <a:cubicBezTo>
                    <a:pt x="15342" y="179"/>
                    <a:pt x="15342" y="295"/>
                    <a:pt x="15326" y="430"/>
                  </a:cubicBezTo>
                  <a:cubicBezTo>
                    <a:pt x="15284" y="965"/>
                    <a:pt x="14925" y="1432"/>
                    <a:pt x="14424" y="1633"/>
                  </a:cubicBezTo>
                  <a:lnTo>
                    <a:pt x="8933" y="3889"/>
                  </a:lnTo>
                  <a:cubicBezTo>
                    <a:pt x="6735" y="4791"/>
                    <a:pt x="4439" y="5419"/>
                    <a:pt x="2083" y="5736"/>
                  </a:cubicBezTo>
                  <a:cubicBezTo>
                    <a:pt x="2083" y="5736"/>
                    <a:pt x="1670" y="5772"/>
                    <a:pt x="1162" y="5772"/>
                  </a:cubicBezTo>
                  <a:cubicBezTo>
                    <a:pt x="790" y="5772"/>
                    <a:pt x="367" y="5753"/>
                    <a:pt x="17" y="5686"/>
                  </a:cubicBezTo>
                  <a:cubicBezTo>
                    <a:pt x="1" y="5736"/>
                    <a:pt x="1" y="5778"/>
                    <a:pt x="9" y="5810"/>
                  </a:cubicBezTo>
                  <a:cubicBezTo>
                    <a:pt x="150" y="6208"/>
                    <a:pt x="1124" y="6288"/>
                    <a:pt x="1877" y="6288"/>
                  </a:cubicBezTo>
                  <a:cubicBezTo>
                    <a:pt x="2374" y="6288"/>
                    <a:pt x="2774" y="6253"/>
                    <a:pt x="2774" y="6253"/>
                  </a:cubicBezTo>
                  <a:cubicBezTo>
                    <a:pt x="5131" y="5928"/>
                    <a:pt x="7429" y="5309"/>
                    <a:pt x="9627" y="4406"/>
                  </a:cubicBezTo>
                  <a:lnTo>
                    <a:pt x="15118" y="2150"/>
                  </a:lnTo>
                  <a:cubicBezTo>
                    <a:pt x="15619" y="1942"/>
                    <a:pt x="15978" y="1482"/>
                    <a:pt x="16028" y="947"/>
                  </a:cubicBezTo>
                  <a:cubicBezTo>
                    <a:pt x="16036" y="815"/>
                    <a:pt x="16028" y="696"/>
                    <a:pt x="15994" y="622"/>
                  </a:cubicBezTo>
                  <a:cubicBezTo>
                    <a:pt x="15820" y="279"/>
                    <a:pt x="15434" y="205"/>
                    <a:pt x="15434" y="205"/>
                  </a:cubicBezTo>
                  <a:cubicBezTo>
                    <a:pt x="15325" y="55"/>
                    <a:pt x="15268" y="0"/>
                    <a:pt x="15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160;p85">
              <a:extLst>
                <a:ext uri="{FF2B5EF4-FFF2-40B4-BE49-F238E27FC236}">
                  <a16:creationId xmlns:a16="http://schemas.microsoft.com/office/drawing/2014/main" id="{7F492D4D-1957-A013-465B-ED4D45B88D7B}"/>
                </a:ext>
              </a:extLst>
            </p:cNvPr>
            <p:cNvSpPr/>
            <p:nvPr/>
          </p:nvSpPr>
          <p:spPr>
            <a:xfrm>
              <a:off x="582325" y="410976"/>
              <a:ext cx="1362541" cy="624050"/>
            </a:xfrm>
            <a:custGeom>
              <a:avLst/>
              <a:gdLst/>
              <a:ahLst/>
              <a:cxnLst/>
              <a:rect l="l" t="t" r="r" b="b"/>
              <a:pathLst>
                <a:path w="12284" h="5626" extrusionOk="0">
                  <a:moveTo>
                    <a:pt x="143" y="0"/>
                  </a:moveTo>
                  <a:cubicBezTo>
                    <a:pt x="77" y="0"/>
                    <a:pt x="19" y="50"/>
                    <a:pt x="9" y="127"/>
                  </a:cubicBezTo>
                  <a:cubicBezTo>
                    <a:pt x="1" y="177"/>
                    <a:pt x="35" y="235"/>
                    <a:pt x="85" y="259"/>
                  </a:cubicBezTo>
                  <a:lnTo>
                    <a:pt x="9603" y="5573"/>
                  </a:lnTo>
                  <a:cubicBezTo>
                    <a:pt x="9667" y="5609"/>
                    <a:pt x="9739" y="5626"/>
                    <a:pt x="9811" y="5626"/>
                  </a:cubicBezTo>
                  <a:cubicBezTo>
                    <a:pt x="9877" y="5626"/>
                    <a:pt x="9943" y="5611"/>
                    <a:pt x="10004" y="5583"/>
                  </a:cubicBezTo>
                  <a:lnTo>
                    <a:pt x="12284" y="4430"/>
                  </a:lnTo>
                  <a:lnTo>
                    <a:pt x="12284" y="3979"/>
                  </a:lnTo>
                  <a:lnTo>
                    <a:pt x="980" y="58"/>
                  </a:lnTo>
                  <a:cubicBezTo>
                    <a:pt x="861" y="18"/>
                    <a:pt x="737" y="0"/>
                    <a:pt x="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61;p85">
              <a:extLst>
                <a:ext uri="{FF2B5EF4-FFF2-40B4-BE49-F238E27FC236}">
                  <a16:creationId xmlns:a16="http://schemas.microsoft.com/office/drawing/2014/main" id="{935A2D73-FBA0-77DF-F046-1BE2ACAD4A32}"/>
                </a:ext>
              </a:extLst>
            </p:cNvPr>
            <p:cNvSpPr/>
            <p:nvPr/>
          </p:nvSpPr>
          <p:spPr>
            <a:xfrm>
              <a:off x="713213" y="424952"/>
              <a:ext cx="1231656" cy="477521"/>
            </a:xfrm>
            <a:custGeom>
              <a:avLst/>
              <a:gdLst/>
              <a:ahLst/>
              <a:cxnLst/>
              <a:rect l="l" t="t" r="r" b="b"/>
              <a:pathLst>
                <a:path w="11104" h="4305" extrusionOk="0">
                  <a:moveTo>
                    <a:pt x="0" y="1"/>
                  </a:moveTo>
                  <a:lnTo>
                    <a:pt x="11104" y="4304"/>
                  </a:lnTo>
                  <a:lnTo>
                    <a:pt x="11104" y="3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2;p85">
              <a:extLst>
                <a:ext uri="{FF2B5EF4-FFF2-40B4-BE49-F238E27FC236}">
                  <a16:creationId xmlns:a16="http://schemas.microsoft.com/office/drawing/2014/main" id="{2D9720C0-8554-6076-6BBD-2CCD63280B47}"/>
                </a:ext>
              </a:extLst>
            </p:cNvPr>
            <p:cNvSpPr/>
            <p:nvPr/>
          </p:nvSpPr>
          <p:spPr>
            <a:xfrm>
              <a:off x="747377" y="1006853"/>
              <a:ext cx="453219" cy="172484"/>
            </a:xfrm>
            <a:custGeom>
              <a:avLst/>
              <a:gdLst/>
              <a:ahLst/>
              <a:cxnLst/>
              <a:rect l="l" t="t" r="r" b="b"/>
              <a:pathLst>
                <a:path w="4086" h="1555" extrusionOk="0">
                  <a:moveTo>
                    <a:pt x="599" y="1"/>
                  </a:moveTo>
                  <a:cubicBezTo>
                    <a:pt x="575" y="1"/>
                    <a:pt x="550" y="4"/>
                    <a:pt x="526" y="11"/>
                  </a:cubicBezTo>
                  <a:lnTo>
                    <a:pt x="85" y="85"/>
                  </a:lnTo>
                  <a:cubicBezTo>
                    <a:pt x="9" y="101"/>
                    <a:pt x="1" y="201"/>
                    <a:pt x="67" y="235"/>
                  </a:cubicBezTo>
                  <a:lnTo>
                    <a:pt x="2742" y="1555"/>
                  </a:lnTo>
                  <a:lnTo>
                    <a:pt x="4086" y="1138"/>
                  </a:lnTo>
                  <a:lnTo>
                    <a:pt x="711" y="19"/>
                  </a:lnTo>
                  <a:cubicBezTo>
                    <a:pt x="676" y="8"/>
                    <a:pt x="637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3;p85">
              <a:extLst>
                <a:ext uri="{FF2B5EF4-FFF2-40B4-BE49-F238E27FC236}">
                  <a16:creationId xmlns:a16="http://schemas.microsoft.com/office/drawing/2014/main" id="{E5FD9DAD-304D-E14D-8F07-07AC782032F3}"/>
                </a:ext>
              </a:extLst>
            </p:cNvPr>
            <p:cNvSpPr/>
            <p:nvPr/>
          </p:nvSpPr>
          <p:spPr>
            <a:xfrm>
              <a:off x="825244" y="1008849"/>
              <a:ext cx="375353" cy="124233"/>
            </a:xfrm>
            <a:custGeom>
              <a:avLst/>
              <a:gdLst/>
              <a:ahLst/>
              <a:cxnLst/>
              <a:rect l="l" t="t" r="r" b="b"/>
              <a:pathLst>
                <a:path w="3384" h="1120" extrusionOk="0">
                  <a:moveTo>
                    <a:pt x="1" y="1"/>
                  </a:moveTo>
                  <a:lnTo>
                    <a:pt x="3384" y="1120"/>
                  </a:lnTo>
                  <a:lnTo>
                    <a:pt x="3384" y="8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4;p85">
              <a:extLst>
                <a:ext uri="{FF2B5EF4-FFF2-40B4-BE49-F238E27FC236}">
                  <a16:creationId xmlns:a16="http://schemas.microsoft.com/office/drawing/2014/main" id="{E61C8641-87DA-8983-8B04-1470A227902D}"/>
                </a:ext>
              </a:extLst>
            </p:cNvPr>
            <p:cNvSpPr/>
            <p:nvPr/>
          </p:nvSpPr>
          <p:spPr>
            <a:xfrm>
              <a:off x="1483231" y="717677"/>
              <a:ext cx="252343" cy="217852"/>
            </a:xfrm>
            <a:custGeom>
              <a:avLst/>
              <a:gdLst/>
              <a:ahLst/>
              <a:cxnLst/>
              <a:rect l="l" t="t" r="r" b="b"/>
              <a:pathLst>
                <a:path w="2275" h="1964" extrusionOk="0">
                  <a:moveTo>
                    <a:pt x="1982" y="1"/>
                  </a:moveTo>
                  <a:cubicBezTo>
                    <a:pt x="1388" y="119"/>
                    <a:pt x="9" y="703"/>
                    <a:pt x="9" y="1238"/>
                  </a:cubicBezTo>
                  <a:cubicBezTo>
                    <a:pt x="1" y="1605"/>
                    <a:pt x="227" y="1898"/>
                    <a:pt x="578" y="1948"/>
                  </a:cubicBezTo>
                  <a:cubicBezTo>
                    <a:pt x="657" y="1959"/>
                    <a:pt x="736" y="1964"/>
                    <a:pt x="817" y="1964"/>
                  </a:cubicBezTo>
                  <a:cubicBezTo>
                    <a:pt x="1367" y="1964"/>
                    <a:pt x="1939" y="1733"/>
                    <a:pt x="2275" y="1581"/>
                  </a:cubicBezTo>
                  <a:lnTo>
                    <a:pt x="1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5;p85">
              <a:extLst>
                <a:ext uri="{FF2B5EF4-FFF2-40B4-BE49-F238E27FC236}">
                  <a16:creationId xmlns:a16="http://schemas.microsoft.com/office/drawing/2014/main" id="{97115B35-49AB-2295-93B2-99E99FCDC846}"/>
                </a:ext>
              </a:extLst>
            </p:cNvPr>
            <p:cNvSpPr/>
            <p:nvPr/>
          </p:nvSpPr>
          <p:spPr>
            <a:xfrm>
              <a:off x="1484119" y="717677"/>
              <a:ext cx="251456" cy="217852"/>
            </a:xfrm>
            <a:custGeom>
              <a:avLst/>
              <a:gdLst/>
              <a:ahLst/>
              <a:cxnLst/>
              <a:rect l="l" t="t" r="r" b="b"/>
              <a:pathLst>
                <a:path w="2267" h="1964" extrusionOk="0">
                  <a:moveTo>
                    <a:pt x="1974" y="1"/>
                  </a:moveTo>
                  <a:cubicBezTo>
                    <a:pt x="1948" y="11"/>
                    <a:pt x="1932" y="11"/>
                    <a:pt x="1906" y="19"/>
                  </a:cubicBezTo>
                  <a:lnTo>
                    <a:pt x="2132" y="1230"/>
                  </a:lnTo>
                  <a:cubicBezTo>
                    <a:pt x="1795" y="1376"/>
                    <a:pt x="1221" y="1612"/>
                    <a:pt x="669" y="1612"/>
                  </a:cubicBezTo>
                  <a:cubicBezTo>
                    <a:pt x="591" y="1612"/>
                    <a:pt x="513" y="1607"/>
                    <a:pt x="436" y="1597"/>
                  </a:cubicBezTo>
                  <a:cubicBezTo>
                    <a:pt x="251" y="1573"/>
                    <a:pt x="101" y="1481"/>
                    <a:pt x="1" y="1346"/>
                  </a:cubicBezTo>
                  <a:lnTo>
                    <a:pt x="1" y="1346"/>
                  </a:lnTo>
                  <a:cubicBezTo>
                    <a:pt x="43" y="1665"/>
                    <a:pt x="251" y="1906"/>
                    <a:pt x="570" y="1948"/>
                  </a:cubicBezTo>
                  <a:cubicBezTo>
                    <a:pt x="649" y="1959"/>
                    <a:pt x="728" y="1964"/>
                    <a:pt x="809" y="1964"/>
                  </a:cubicBezTo>
                  <a:cubicBezTo>
                    <a:pt x="1359" y="1964"/>
                    <a:pt x="1931" y="1733"/>
                    <a:pt x="2267" y="1581"/>
                  </a:cubicBezTo>
                  <a:lnTo>
                    <a:pt x="19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6;p85">
              <a:extLst>
                <a:ext uri="{FF2B5EF4-FFF2-40B4-BE49-F238E27FC236}">
                  <a16:creationId xmlns:a16="http://schemas.microsoft.com/office/drawing/2014/main" id="{E210D80C-C224-2544-9C29-B846EADDEC2B}"/>
                </a:ext>
              </a:extLst>
            </p:cNvPr>
            <p:cNvSpPr/>
            <p:nvPr/>
          </p:nvSpPr>
          <p:spPr>
            <a:xfrm>
              <a:off x="1643624" y="716790"/>
              <a:ext cx="142976" cy="180138"/>
            </a:xfrm>
            <a:custGeom>
              <a:avLst/>
              <a:gdLst/>
              <a:ahLst/>
              <a:cxnLst/>
              <a:rect l="l" t="t" r="r" b="b"/>
              <a:pathLst>
                <a:path w="1289" h="1624" extrusionOk="0">
                  <a:moveTo>
                    <a:pt x="644" y="1"/>
                  </a:moveTo>
                  <a:cubicBezTo>
                    <a:pt x="293" y="1"/>
                    <a:pt x="1" y="360"/>
                    <a:pt x="1" y="811"/>
                  </a:cubicBezTo>
                  <a:cubicBezTo>
                    <a:pt x="1" y="1254"/>
                    <a:pt x="293" y="1623"/>
                    <a:pt x="644" y="1623"/>
                  </a:cubicBezTo>
                  <a:cubicBezTo>
                    <a:pt x="1003" y="1623"/>
                    <a:pt x="1288" y="1254"/>
                    <a:pt x="1288" y="811"/>
                  </a:cubicBezTo>
                  <a:cubicBezTo>
                    <a:pt x="1288" y="360"/>
                    <a:pt x="1003" y="1"/>
                    <a:pt x="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7;p85">
              <a:extLst>
                <a:ext uri="{FF2B5EF4-FFF2-40B4-BE49-F238E27FC236}">
                  <a16:creationId xmlns:a16="http://schemas.microsoft.com/office/drawing/2014/main" id="{9FE27E16-7702-6713-67DF-20F5D4274D55}"/>
                </a:ext>
              </a:extLst>
            </p:cNvPr>
            <p:cNvSpPr/>
            <p:nvPr/>
          </p:nvSpPr>
          <p:spPr>
            <a:xfrm>
              <a:off x="1675237" y="738198"/>
              <a:ext cx="105707" cy="131776"/>
            </a:xfrm>
            <a:custGeom>
              <a:avLst/>
              <a:gdLst/>
              <a:ahLst/>
              <a:cxnLst/>
              <a:rect l="l" t="t" r="r" b="b"/>
              <a:pathLst>
                <a:path w="953" h="1188" extrusionOk="0">
                  <a:moveTo>
                    <a:pt x="476" y="0"/>
                  </a:moveTo>
                  <a:cubicBezTo>
                    <a:pt x="217" y="0"/>
                    <a:pt x="0" y="259"/>
                    <a:pt x="0" y="594"/>
                  </a:cubicBezTo>
                  <a:cubicBezTo>
                    <a:pt x="0" y="919"/>
                    <a:pt x="217" y="1187"/>
                    <a:pt x="476" y="1187"/>
                  </a:cubicBezTo>
                  <a:cubicBezTo>
                    <a:pt x="734" y="1187"/>
                    <a:pt x="953" y="919"/>
                    <a:pt x="953" y="594"/>
                  </a:cubicBezTo>
                  <a:cubicBezTo>
                    <a:pt x="953" y="259"/>
                    <a:pt x="734" y="0"/>
                    <a:pt x="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68;p85">
              <a:extLst>
                <a:ext uri="{FF2B5EF4-FFF2-40B4-BE49-F238E27FC236}">
                  <a16:creationId xmlns:a16="http://schemas.microsoft.com/office/drawing/2014/main" id="{E006C9ED-E2AB-9CE8-F5AA-4DF2CA7DC829}"/>
                </a:ext>
              </a:extLst>
            </p:cNvPr>
            <p:cNvSpPr/>
            <p:nvPr/>
          </p:nvSpPr>
          <p:spPr>
            <a:xfrm>
              <a:off x="2253583" y="1093151"/>
              <a:ext cx="228052" cy="197220"/>
            </a:xfrm>
            <a:custGeom>
              <a:avLst/>
              <a:gdLst/>
              <a:ahLst/>
              <a:cxnLst/>
              <a:rect l="l" t="t" r="r" b="b"/>
              <a:pathLst>
                <a:path w="2056" h="1778" extrusionOk="0">
                  <a:moveTo>
                    <a:pt x="1787" y="1"/>
                  </a:moveTo>
                  <a:cubicBezTo>
                    <a:pt x="1254" y="101"/>
                    <a:pt x="8" y="626"/>
                    <a:pt x="0" y="1112"/>
                  </a:cubicBezTo>
                  <a:cubicBezTo>
                    <a:pt x="0" y="1447"/>
                    <a:pt x="201" y="1713"/>
                    <a:pt x="518" y="1764"/>
                  </a:cubicBezTo>
                  <a:cubicBezTo>
                    <a:pt x="587" y="1773"/>
                    <a:pt x="656" y="1777"/>
                    <a:pt x="727" y="1777"/>
                  </a:cubicBezTo>
                  <a:cubicBezTo>
                    <a:pt x="1227" y="1777"/>
                    <a:pt x="1748" y="1560"/>
                    <a:pt x="2056" y="1421"/>
                  </a:cubicBezTo>
                  <a:lnTo>
                    <a:pt x="17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69;p85">
              <a:extLst>
                <a:ext uri="{FF2B5EF4-FFF2-40B4-BE49-F238E27FC236}">
                  <a16:creationId xmlns:a16="http://schemas.microsoft.com/office/drawing/2014/main" id="{78708A2A-3FF8-7897-59CC-025120983181}"/>
                </a:ext>
              </a:extLst>
            </p:cNvPr>
            <p:cNvSpPr/>
            <p:nvPr/>
          </p:nvSpPr>
          <p:spPr>
            <a:xfrm>
              <a:off x="2254470" y="1093151"/>
              <a:ext cx="227164" cy="197220"/>
            </a:xfrm>
            <a:custGeom>
              <a:avLst/>
              <a:gdLst/>
              <a:ahLst/>
              <a:cxnLst/>
              <a:rect l="l" t="t" r="r" b="b"/>
              <a:pathLst>
                <a:path w="2048" h="1778" extrusionOk="0">
                  <a:moveTo>
                    <a:pt x="1779" y="1"/>
                  </a:moveTo>
                  <a:cubicBezTo>
                    <a:pt x="1763" y="1"/>
                    <a:pt x="1739" y="9"/>
                    <a:pt x="1721" y="9"/>
                  </a:cubicBezTo>
                  <a:lnTo>
                    <a:pt x="1922" y="1104"/>
                  </a:lnTo>
                  <a:cubicBezTo>
                    <a:pt x="1617" y="1241"/>
                    <a:pt x="1111" y="1454"/>
                    <a:pt x="612" y="1454"/>
                  </a:cubicBezTo>
                  <a:cubicBezTo>
                    <a:pt x="536" y="1454"/>
                    <a:pt x="460" y="1450"/>
                    <a:pt x="385" y="1439"/>
                  </a:cubicBezTo>
                  <a:cubicBezTo>
                    <a:pt x="225" y="1421"/>
                    <a:pt x="93" y="1338"/>
                    <a:pt x="0" y="1212"/>
                  </a:cubicBezTo>
                  <a:lnTo>
                    <a:pt x="0" y="1212"/>
                  </a:lnTo>
                  <a:cubicBezTo>
                    <a:pt x="35" y="1505"/>
                    <a:pt x="225" y="1721"/>
                    <a:pt x="510" y="1764"/>
                  </a:cubicBezTo>
                  <a:cubicBezTo>
                    <a:pt x="579" y="1773"/>
                    <a:pt x="648" y="1777"/>
                    <a:pt x="719" y="1777"/>
                  </a:cubicBezTo>
                  <a:cubicBezTo>
                    <a:pt x="1219" y="1777"/>
                    <a:pt x="1740" y="1560"/>
                    <a:pt x="2048" y="1421"/>
                  </a:cubicBezTo>
                  <a:lnTo>
                    <a:pt x="17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70;p85">
              <a:extLst>
                <a:ext uri="{FF2B5EF4-FFF2-40B4-BE49-F238E27FC236}">
                  <a16:creationId xmlns:a16="http://schemas.microsoft.com/office/drawing/2014/main" id="{473D2478-D135-CC84-4CBE-C9EE56511D9B}"/>
                </a:ext>
              </a:extLst>
            </p:cNvPr>
            <p:cNvSpPr/>
            <p:nvPr/>
          </p:nvSpPr>
          <p:spPr>
            <a:xfrm>
              <a:off x="2398114" y="1092263"/>
              <a:ext cx="129887" cy="162280"/>
            </a:xfrm>
            <a:custGeom>
              <a:avLst/>
              <a:gdLst/>
              <a:ahLst/>
              <a:cxnLst/>
              <a:rect l="l" t="t" r="r" b="b"/>
              <a:pathLst>
                <a:path w="1171" h="1463" extrusionOk="0">
                  <a:moveTo>
                    <a:pt x="584" y="1"/>
                  </a:moveTo>
                  <a:cubicBezTo>
                    <a:pt x="268" y="1"/>
                    <a:pt x="1" y="326"/>
                    <a:pt x="1" y="727"/>
                  </a:cubicBezTo>
                  <a:cubicBezTo>
                    <a:pt x="1" y="1136"/>
                    <a:pt x="268" y="1463"/>
                    <a:pt x="584" y="1463"/>
                  </a:cubicBezTo>
                  <a:cubicBezTo>
                    <a:pt x="911" y="1463"/>
                    <a:pt x="1170" y="1136"/>
                    <a:pt x="1170" y="727"/>
                  </a:cubicBezTo>
                  <a:cubicBezTo>
                    <a:pt x="1170" y="326"/>
                    <a:pt x="91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71;p85">
              <a:extLst>
                <a:ext uri="{FF2B5EF4-FFF2-40B4-BE49-F238E27FC236}">
                  <a16:creationId xmlns:a16="http://schemas.microsoft.com/office/drawing/2014/main" id="{D08E640D-0B14-E5D5-E416-F66F6E855B79}"/>
                </a:ext>
              </a:extLst>
            </p:cNvPr>
            <p:cNvSpPr/>
            <p:nvPr/>
          </p:nvSpPr>
          <p:spPr>
            <a:xfrm>
              <a:off x="2426843" y="1110787"/>
              <a:ext cx="95502" cy="119796"/>
            </a:xfrm>
            <a:custGeom>
              <a:avLst/>
              <a:gdLst/>
              <a:ahLst/>
              <a:cxnLst/>
              <a:rect l="l" t="t" r="r" b="b"/>
              <a:pathLst>
                <a:path w="861" h="1080" extrusionOk="0">
                  <a:moveTo>
                    <a:pt x="426" y="0"/>
                  </a:moveTo>
                  <a:cubicBezTo>
                    <a:pt x="193" y="0"/>
                    <a:pt x="1" y="243"/>
                    <a:pt x="1" y="544"/>
                  </a:cubicBezTo>
                  <a:cubicBezTo>
                    <a:pt x="1" y="836"/>
                    <a:pt x="193" y="1079"/>
                    <a:pt x="426" y="1079"/>
                  </a:cubicBezTo>
                  <a:cubicBezTo>
                    <a:pt x="668" y="1079"/>
                    <a:pt x="861" y="836"/>
                    <a:pt x="861" y="544"/>
                  </a:cubicBezTo>
                  <a:cubicBezTo>
                    <a:pt x="861" y="243"/>
                    <a:pt x="668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72;p85">
              <a:extLst>
                <a:ext uri="{FF2B5EF4-FFF2-40B4-BE49-F238E27FC236}">
                  <a16:creationId xmlns:a16="http://schemas.microsoft.com/office/drawing/2014/main" id="{F90FB15B-94EC-818F-DBB2-00A6067A8F42}"/>
                </a:ext>
              </a:extLst>
            </p:cNvPr>
            <p:cNvSpPr/>
            <p:nvPr/>
          </p:nvSpPr>
          <p:spPr>
            <a:xfrm>
              <a:off x="2317363" y="618734"/>
              <a:ext cx="26177" cy="36161"/>
            </a:xfrm>
            <a:custGeom>
              <a:avLst/>
              <a:gdLst/>
              <a:ahLst/>
              <a:cxnLst/>
              <a:rect l="l" t="t" r="r" b="b"/>
              <a:pathLst>
                <a:path w="236" h="326" extrusionOk="0">
                  <a:moveTo>
                    <a:pt x="119" y="0"/>
                  </a:moveTo>
                  <a:cubicBezTo>
                    <a:pt x="59" y="0"/>
                    <a:pt x="1" y="50"/>
                    <a:pt x="1" y="117"/>
                  </a:cubicBezTo>
                  <a:lnTo>
                    <a:pt x="1" y="209"/>
                  </a:lnTo>
                  <a:cubicBezTo>
                    <a:pt x="1" y="275"/>
                    <a:pt x="59" y="325"/>
                    <a:pt x="119" y="325"/>
                  </a:cubicBezTo>
                  <a:cubicBezTo>
                    <a:pt x="185" y="325"/>
                    <a:pt x="236" y="275"/>
                    <a:pt x="236" y="209"/>
                  </a:cubicBezTo>
                  <a:lnTo>
                    <a:pt x="236" y="117"/>
                  </a:lnTo>
                  <a:cubicBezTo>
                    <a:pt x="236" y="50"/>
                    <a:pt x="185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73;p85">
              <a:extLst>
                <a:ext uri="{FF2B5EF4-FFF2-40B4-BE49-F238E27FC236}">
                  <a16:creationId xmlns:a16="http://schemas.microsoft.com/office/drawing/2014/main" id="{9420BF27-6CE0-56D2-FC8D-06980FA40142}"/>
                </a:ext>
              </a:extLst>
            </p:cNvPr>
            <p:cNvSpPr/>
            <p:nvPr/>
          </p:nvSpPr>
          <p:spPr>
            <a:xfrm>
              <a:off x="2271996" y="637147"/>
              <a:ext cx="26177" cy="36161"/>
            </a:xfrm>
            <a:custGeom>
              <a:avLst/>
              <a:gdLst/>
              <a:ahLst/>
              <a:cxnLst/>
              <a:rect l="l" t="t" r="r" b="b"/>
              <a:pathLst>
                <a:path w="236" h="326" extrusionOk="0">
                  <a:moveTo>
                    <a:pt x="117" y="1"/>
                  </a:moveTo>
                  <a:cubicBezTo>
                    <a:pt x="59" y="1"/>
                    <a:pt x="1" y="51"/>
                    <a:pt x="1" y="117"/>
                  </a:cubicBezTo>
                  <a:lnTo>
                    <a:pt x="1" y="209"/>
                  </a:lnTo>
                  <a:cubicBezTo>
                    <a:pt x="1" y="276"/>
                    <a:pt x="59" y="326"/>
                    <a:pt x="117" y="326"/>
                  </a:cubicBezTo>
                  <a:cubicBezTo>
                    <a:pt x="185" y="326"/>
                    <a:pt x="235" y="276"/>
                    <a:pt x="235" y="209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74;p85">
              <a:extLst>
                <a:ext uri="{FF2B5EF4-FFF2-40B4-BE49-F238E27FC236}">
                  <a16:creationId xmlns:a16="http://schemas.microsoft.com/office/drawing/2014/main" id="{EE2218FF-9675-D3F2-2097-B6CC0C54B8D4}"/>
                </a:ext>
              </a:extLst>
            </p:cNvPr>
            <p:cNvSpPr/>
            <p:nvPr/>
          </p:nvSpPr>
          <p:spPr>
            <a:xfrm>
              <a:off x="2226629" y="654784"/>
              <a:ext cx="26177" cy="37270"/>
            </a:xfrm>
            <a:custGeom>
              <a:avLst/>
              <a:gdLst/>
              <a:ahLst/>
              <a:cxnLst/>
              <a:rect l="l" t="t" r="r" b="b"/>
              <a:pathLst>
                <a:path w="236" h="336" extrusionOk="0">
                  <a:moveTo>
                    <a:pt x="117" y="0"/>
                  </a:moveTo>
                  <a:cubicBezTo>
                    <a:pt x="51" y="0"/>
                    <a:pt x="1" y="58"/>
                    <a:pt x="1" y="117"/>
                  </a:cubicBezTo>
                  <a:lnTo>
                    <a:pt x="1" y="217"/>
                  </a:lnTo>
                  <a:cubicBezTo>
                    <a:pt x="1" y="285"/>
                    <a:pt x="51" y="335"/>
                    <a:pt x="117" y="335"/>
                  </a:cubicBezTo>
                  <a:cubicBezTo>
                    <a:pt x="175" y="335"/>
                    <a:pt x="235" y="285"/>
                    <a:pt x="235" y="217"/>
                  </a:cubicBezTo>
                  <a:lnTo>
                    <a:pt x="235" y="117"/>
                  </a:lnTo>
                  <a:cubicBezTo>
                    <a:pt x="235" y="58"/>
                    <a:pt x="17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5;p85">
              <a:extLst>
                <a:ext uri="{FF2B5EF4-FFF2-40B4-BE49-F238E27FC236}">
                  <a16:creationId xmlns:a16="http://schemas.microsoft.com/office/drawing/2014/main" id="{AF9E6AAB-87E1-D9F4-80D6-A57EFDF474A4}"/>
                </a:ext>
              </a:extLst>
            </p:cNvPr>
            <p:cNvSpPr/>
            <p:nvPr/>
          </p:nvSpPr>
          <p:spPr>
            <a:xfrm>
              <a:off x="2180375" y="676081"/>
              <a:ext cx="25955" cy="36161"/>
            </a:xfrm>
            <a:custGeom>
              <a:avLst/>
              <a:gdLst/>
              <a:ahLst/>
              <a:cxnLst/>
              <a:rect l="l" t="t" r="r" b="b"/>
              <a:pathLst>
                <a:path w="234" h="326" extrusionOk="0">
                  <a:moveTo>
                    <a:pt x="117" y="1"/>
                  </a:moveTo>
                  <a:cubicBezTo>
                    <a:pt x="51" y="1"/>
                    <a:pt x="1" y="51"/>
                    <a:pt x="1" y="117"/>
                  </a:cubicBezTo>
                  <a:lnTo>
                    <a:pt x="1" y="209"/>
                  </a:lnTo>
                  <a:cubicBezTo>
                    <a:pt x="1" y="275"/>
                    <a:pt x="51" y="326"/>
                    <a:pt x="117" y="326"/>
                  </a:cubicBezTo>
                  <a:cubicBezTo>
                    <a:pt x="183" y="326"/>
                    <a:pt x="233" y="275"/>
                    <a:pt x="233" y="209"/>
                  </a:cubicBezTo>
                  <a:lnTo>
                    <a:pt x="233" y="117"/>
                  </a:lnTo>
                  <a:cubicBezTo>
                    <a:pt x="233" y="51"/>
                    <a:pt x="183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76;p85">
              <a:extLst>
                <a:ext uri="{FF2B5EF4-FFF2-40B4-BE49-F238E27FC236}">
                  <a16:creationId xmlns:a16="http://schemas.microsoft.com/office/drawing/2014/main" id="{2C029805-3581-6D0A-7721-30568AAF14EF}"/>
                </a:ext>
              </a:extLst>
            </p:cNvPr>
            <p:cNvSpPr/>
            <p:nvPr/>
          </p:nvSpPr>
          <p:spPr>
            <a:xfrm>
              <a:off x="2134786" y="693718"/>
              <a:ext cx="26177" cy="37270"/>
            </a:xfrm>
            <a:custGeom>
              <a:avLst/>
              <a:gdLst/>
              <a:ahLst/>
              <a:cxnLst/>
              <a:rect l="l" t="t" r="r" b="b"/>
              <a:pathLst>
                <a:path w="236" h="336" extrusionOk="0">
                  <a:moveTo>
                    <a:pt x="119" y="0"/>
                  </a:moveTo>
                  <a:cubicBezTo>
                    <a:pt x="51" y="0"/>
                    <a:pt x="1" y="58"/>
                    <a:pt x="1" y="116"/>
                  </a:cubicBezTo>
                  <a:lnTo>
                    <a:pt x="1" y="217"/>
                  </a:lnTo>
                  <a:cubicBezTo>
                    <a:pt x="1" y="285"/>
                    <a:pt x="51" y="335"/>
                    <a:pt x="119" y="335"/>
                  </a:cubicBezTo>
                  <a:cubicBezTo>
                    <a:pt x="185" y="335"/>
                    <a:pt x="235" y="285"/>
                    <a:pt x="235" y="217"/>
                  </a:cubicBezTo>
                  <a:lnTo>
                    <a:pt x="235" y="116"/>
                  </a:lnTo>
                  <a:cubicBezTo>
                    <a:pt x="235" y="58"/>
                    <a:pt x="185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77;p85">
              <a:extLst>
                <a:ext uri="{FF2B5EF4-FFF2-40B4-BE49-F238E27FC236}">
                  <a16:creationId xmlns:a16="http://schemas.microsoft.com/office/drawing/2014/main" id="{C6BED3BB-B687-74DD-855A-D0427DCAD405}"/>
                </a:ext>
              </a:extLst>
            </p:cNvPr>
            <p:cNvSpPr/>
            <p:nvPr/>
          </p:nvSpPr>
          <p:spPr>
            <a:xfrm>
              <a:off x="2089419" y="712131"/>
              <a:ext cx="25290" cy="36383"/>
            </a:xfrm>
            <a:custGeom>
              <a:avLst/>
              <a:gdLst/>
              <a:ahLst/>
              <a:cxnLst/>
              <a:rect l="l" t="t" r="r" b="b"/>
              <a:pathLst>
                <a:path w="228" h="328" extrusionOk="0">
                  <a:moveTo>
                    <a:pt x="109" y="1"/>
                  </a:moveTo>
                  <a:cubicBezTo>
                    <a:pt x="51" y="1"/>
                    <a:pt x="0" y="51"/>
                    <a:pt x="0" y="119"/>
                  </a:cubicBezTo>
                  <a:lnTo>
                    <a:pt x="0" y="219"/>
                  </a:lnTo>
                  <a:cubicBezTo>
                    <a:pt x="0" y="277"/>
                    <a:pt x="51" y="327"/>
                    <a:pt x="109" y="327"/>
                  </a:cubicBezTo>
                  <a:cubicBezTo>
                    <a:pt x="177" y="327"/>
                    <a:pt x="227" y="277"/>
                    <a:pt x="227" y="219"/>
                  </a:cubicBezTo>
                  <a:lnTo>
                    <a:pt x="227" y="119"/>
                  </a:lnTo>
                  <a:cubicBezTo>
                    <a:pt x="227" y="51"/>
                    <a:pt x="177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78;p85">
              <a:extLst>
                <a:ext uri="{FF2B5EF4-FFF2-40B4-BE49-F238E27FC236}">
                  <a16:creationId xmlns:a16="http://schemas.microsoft.com/office/drawing/2014/main" id="{A243670E-FCB5-3F7C-CDE1-EE460042E55B}"/>
                </a:ext>
              </a:extLst>
            </p:cNvPr>
            <p:cNvSpPr/>
            <p:nvPr/>
          </p:nvSpPr>
          <p:spPr>
            <a:xfrm>
              <a:off x="2042277" y="732652"/>
              <a:ext cx="24957" cy="36272"/>
            </a:xfrm>
            <a:custGeom>
              <a:avLst/>
              <a:gdLst/>
              <a:ahLst/>
              <a:cxnLst/>
              <a:rect l="l" t="t" r="r" b="b"/>
              <a:pathLst>
                <a:path w="225" h="327" extrusionOk="0">
                  <a:moveTo>
                    <a:pt x="109" y="0"/>
                  </a:moveTo>
                  <a:cubicBezTo>
                    <a:pt x="50" y="0"/>
                    <a:pt x="0" y="50"/>
                    <a:pt x="0" y="116"/>
                  </a:cubicBezTo>
                  <a:lnTo>
                    <a:pt x="0" y="209"/>
                  </a:lnTo>
                  <a:cubicBezTo>
                    <a:pt x="0" y="277"/>
                    <a:pt x="50" y="327"/>
                    <a:pt x="109" y="327"/>
                  </a:cubicBezTo>
                  <a:cubicBezTo>
                    <a:pt x="175" y="327"/>
                    <a:pt x="225" y="277"/>
                    <a:pt x="225" y="209"/>
                  </a:cubicBezTo>
                  <a:lnTo>
                    <a:pt x="225" y="116"/>
                  </a:lnTo>
                  <a:cubicBezTo>
                    <a:pt x="225" y="50"/>
                    <a:pt x="175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79;p85">
              <a:extLst>
                <a:ext uri="{FF2B5EF4-FFF2-40B4-BE49-F238E27FC236}">
                  <a16:creationId xmlns:a16="http://schemas.microsoft.com/office/drawing/2014/main" id="{AA4FCDE1-16E7-AE03-5ACA-CAB2B8242CE5}"/>
                </a:ext>
              </a:extLst>
            </p:cNvPr>
            <p:cNvSpPr/>
            <p:nvPr/>
          </p:nvSpPr>
          <p:spPr>
            <a:xfrm>
              <a:off x="1996910" y="751065"/>
              <a:ext cx="24957" cy="36383"/>
            </a:xfrm>
            <a:custGeom>
              <a:avLst/>
              <a:gdLst/>
              <a:ahLst/>
              <a:cxnLst/>
              <a:rect l="l" t="t" r="r" b="b"/>
              <a:pathLst>
                <a:path w="225" h="328" extrusionOk="0">
                  <a:moveTo>
                    <a:pt x="116" y="1"/>
                  </a:moveTo>
                  <a:cubicBezTo>
                    <a:pt x="50" y="1"/>
                    <a:pt x="0" y="51"/>
                    <a:pt x="0" y="111"/>
                  </a:cubicBezTo>
                  <a:lnTo>
                    <a:pt x="0" y="211"/>
                  </a:lnTo>
                  <a:cubicBezTo>
                    <a:pt x="0" y="277"/>
                    <a:pt x="50" y="327"/>
                    <a:pt x="116" y="327"/>
                  </a:cubicBezTo>
                  <a:cubicBezTo>
                    <a:pt x="175" y="327"/>
                    <a:pt x="225" y="277"/>
                    <a:pt x="225" y="211"/>
                  </a:cubicBezTo>
                  <a:lnTo>
                    <a:pt x="225" y="111"/>
                  </a:lnTo>
                  <a:cubicBezTo>
                    <a:pt x="225" y="51"/>
                    <a:pt x="175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0;p85">
              <a:extLst>
                <a:ext uri="{FF2B5EF4-FFF2-40B4-BE49-F238E27FC236}">
                  <a16:creationId xmlns:a16="http://schemas.microsoft.com/office/drawing/2014/main" id="{916266BD-CA75-5ABB-EDCB-305AF962A753}"/>
                </a:ext>
              </a:extLst>
            </p:cNvPr>
            <p:cNvSpPr/>
            <p:nvPr/>
          </p:nvSpPr>
          <p:spPr>
            <a:xfrm>
              <a:off x="1950434" y="768812"/>
              <a:ext cx="26066" cy="37048"/>
            </a:xfrm>
            <a:custGeom>
              <a:avLst/>
              <a:gdLst/>
              <a:ahLst/>
              <a:cxnLst/>
              <a:rect l="l" t="t" r="r" b="b"/>
              <a:pathLst>
                <a:path w="235" h="334" extrusionOk="0">
                  <a:moveTo>
                    <a:pt x="118" y="1"/>
                  </a:moveTo>
                  <a:cubicBezTo>
                    <a:pt x="50" y="1"/>
                    <a:pt x="0" y="51"/>
                    <a:pt x="0" y="117"/>
                  </a:cubicBezTo>
                  <a:lnTo>
                    <a:pt x="0" y="218"/>
                  </a:lnTo>
                  <a:cubicBezTo>
                    <a:pt x="0" y="276"/>
                    <a:pt x="50" y="334"/>
                    <a:pt x="118" y="334"/>
                  </a:cubicBezTo>
                  <a:cubicBezTo>
                    <a:pt x="185" y="334"/>
                    <a:pt x="235" y="276"/>
                    <a:pt x="235" y="218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1;p85">
              <a:extLst>
                <a:ext uri="{FF2B5EF4-FFF2-40B4-BE49-F238E27FC236}">
                  <a16:creationId xmlns:a16="http://schemas.microsoft.com/office/drawing/2014/main" id="{DCB1FD92-67C2-66F1-6ED4-EDB750011B2E}"/>
                </a:ext>
              </a:extLst>
            </p:cNvPr>
            <p:cNvSpPr/>
            <p:nvPr/>
          </p:nvSpPr>
          <p:spPr>
            <a:xfrm>
              <a:off x="1487890" y="971690"/>
              <a:ext cx="26177" cy="36383"/>
            </a:xfrm>
            <a:custGeom>
              <a:avLst/>
              <a:gdLst/>
              <a:ahLst/>
              <a:cxnLst/>
              <a:rect l="l" t="t" r="r" b="b"/>
              <a:pathLst>
                <a:path w="236" h="328" extrusionOk="0">
                  <a:moveTo>
                    <a:pt x="117" y="1"/>
                  </a:moveTo>
                  <a:cubicBezTo>
                    <a:pt x="51" y="1"/>
                    <a:pt x="1" y="51"/>
                    <a:pt x="1" y="117"/>
                  </a:cubicBezTo>
                  <a:lnTo>
                    <a:pt x="1" y="217"/>
                  </a:lnTo>
                  <a:cubicBezTo>
                    <a:pt x="1" y="278"/>
                    <a:pt x="51" y="328"/>
                    <a:pt x="117" y="328"/>
                  </a:cubicBezTo>
                  <a:cubicBezTo>
                    <a:pt x="185" y="328"/>
                    <a:pt x="235" y="278"/>
                    <a:pt x="235" y="217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2;p85">
              <a:extLst>
                <a:ext uri="{FF2B5EF4-FFF2-40B4-BE49-F238E27FC236}">
                  <a16:creationId xmlns:a16="http://schemas.microsoft.com/office/drawing/2014/main" id="{FB030E30-1004-9166-516D-AAAC0C13D9F2}"/>
                </a:ext>
              </a:extLst>
            </p:cNvPr>
            <p:cNvSpPr/>
            <p:nvPr/>
          </p:nvSpPr>
          <p:spPr>
            <a:xfrm>
              <a:off x="1442523" y="990214"/>
              <a:ext cx="26177" cy="36383"/>
            </a:xfrm>
            <a:custGeom>
              <a:avLst/>
              <a:gdLst/>
              <a:ahLst/>
              <a:cxnLst/>
              <a:rect l="l" t="t" r="r" b="b"/>
              <a:pathLst>
                <a:path w="236" h="328" extrusionOk="0">
                  <a:moveTo>
                    <a:pt x="117" y="0"/>
                  </a:moveTo>
                  <a:cubicBezTo>
                    <a:pt x="51" y="0"/>
                    <a:pt x="1" y="50"/>
                    <a:pt x="1" y="119"/>
                  </a:cubicBezTo>
                  <a:lnTo>
                    <a:pt x="1" y="211"/>
                  </a:lnTo>
                  <a:cubicBezTo>
                    <a:pt x="1" y="277"/>
                    <a:pt x="51" y="327"/>
                    <a:pt x="117" y="327"/>
                  </a:cubicBezTo>
                  <a:cubicBezTo>
                    <a:pt x="185" y="327"/>
                    <a:pt x="235" y="277"/>
                    <a:pt x="235" y="211"/>
                  </a:cubicBezTo>
                  <a:lnTo>
                    <a:pt x="235" y="119"/>
                  </a:lnTo>
                  <a:cubicBezTo>
                    <a:pt x="235" y="50"/>
                    <a:pt x="18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3;p85">
              <a:extLst>
                <a:ext uri="{FF2B5EF4-FFF2-40B4-BE49-F238E27FC236}">
                  <a16:creationId xmlns:a16="http://schemas.microsoft.com/office/drawing/2014/main" id="{25350A68-D46C-733B-6B14-A9E42D88D47C}"/>
                </a:ext>
              </a:extLst>
            </p:cNvPr>
            <p:cNvSpPr/>
            <p:nvPr/>
          </p:nvSpPr>
          <p:spPr>
            <a:xfrm>
              <a:off x="1397156" y="1007962"/>
              <a:ext cx="25068" cy="37048"/>
            </a:xfrm>
            <a:custGeom>
              <a:avLst/>
              <a:gdLst/>
              <a:ahLst/>
              <a:cxnLst/>
              <a:rect l="l" t="t" r="r" b="b"/>
              <a:pathLst>
                <a:path w="226" h="334" extrusionOk="0">
                  <a:moveTo>
                    <a:pt x="109" y="1"/>
                  </a:moveTo>
                  <a:cubicBezTo>
                    <a:pt x="51" y="1"/>
                    <a:pt x="1" y="59"/>
                    <a:pt x="1" y="117"/>
                  </a:cubicBezTo>
                  <a:lnTo>
                    <a:pt x="1" y="217"/>
                  </a:lnTo>
                  <a:cubicBezTo>
                    <a:pt x="1" y="284"/>
                    <a:pt x="51" y="334"/>
                    <a:pt x="109" y="334"/>
                  </a:cubicBezTo>
                  <a:cubicBezTo>
                    <a:pt x="175" y="334"/>
                    <a:pt x="225" y="284"/>
                    <a:pt x="225" y="217"/>
                  </a:cubicBezTo>
                  <a:lnTo>
                    <a:pt x="225" y="117"/>
                  </a:lnTo>
                  <a:cubicBezTo>
                    <a:pt x="225" y="59"/>
                    <a:pt x="175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4;p85">
              <a:extLst>
                <a:ext uri="{FF2B5EF4-FFF2-40B4-BE49-F238E27FC236}">
                  <a16:creationId xmlns:a16="http://schemas.microsoft.com/office/drawing/2014/main" id="{679FC527-CE01-5474-632A-F0572B640172}"/>
                </a:ext>
              </a:extLst>
            </p:cNvPr>
            <p:cNvSpPr/>
            <p:nvPr/>
          </p:nvSpPr>
          <p:spPr>
            <a:xfrm>
              <a:off x="1302651" y="1044899"/>
              <a:ext cx="25844" cy="36383"/>
            </a:xfrm>
            <a:custGeom>
              <a:avLst/>
              <a:gdLst/>
              <a:ahLst/>
              <a:cxnLst/>
              <a:rect l="l" t="t" r="r" b="b"/>
              <a:pathLst>
                <a:path w="233" h="328" extrusionOk="0">
                  <a:moveTo>
                    <a:pt x="117" y="1"/>
                  </a:moveTo>
                  <a:cubicBezTo>
                    <a:pt x="50" y="1"/>
                    <a:pt x="0" y="51"/>
                    <a:pt x="0" y="119"/>
                  </a:cubicBezTo>
                  <a:lnTo>
                    <a:pt x="0" y="209"/>
                  </a:lnTo>
                  <a:cubicBezTo>
                    <a:pt x="0" y="277"/>
                    <a:pt x="50" y="328"/>
                    <a:pt x="117" y="328"/>
                  </a:cubicBezTo>
                  <a:cubicBezTo>
                    <a:pt x="183" y="328"/>
                    <a:pt x="233" y="277"/>
                    <a:pt x="233" y="209"/>
                  </a:cubicBezTo>
                  <a:lnTo>
                    <a:pt x="233" y="119"/>
                  </a:lnTo>
                  <a:cubicBezTo>
                    <a:pt x="233" y="51"/>
                    <a:pt x="183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5;p85">
              <a:extLst>
                <a:ext uri="{FF2B5EF4-FFF2-40B4-BE49-F238E27FC236}">
                  <a16:creationId xmlns:a16="http://schemas.microsoft.com/office/drawing/2014/main" id="{8AFA48CF-99F6-9E8E-E363-EBA6BA847F8D}"/>
                </a:ext>
              </a:extLst>
            </p:cNvPr>
            <p:cNvSpPr/>
            <p:nvPr/>
          </p:nvSpPr>
          <p:spPr>
            <a:xfrm>
              <a:off x="2496280" y="558503"/>
              <a:ext cx="214297" cy="43593"/>
            </a:xfrm>
            <a:custGeom>
              <a:avLst/>
              <a:gdLst/>
              <a:ahLst/>
              <a:cxnLst/>
              <a:rect l="l" t="t" r="r" b="b"/>
              <a:pathLst>
                <a:path w="1932" h="393" extrusionOk="0">
                  <a:moveTo>
                    <a:pt x="814" y="1"/>
                  </a:moveTo>
                  <a:cubicBezTo>
                    <a:pt x="492" y="1"/>
                    <a:pt x="166" y="70"/>
                    <a:pt x="0" y="309"/>
                  </a:cubicBezTo>
                  <a:cubicBezTo>
                    <a:pt x="0" y="309"/>
                    <a:pt x="301" y="258"/>
                    <a:pt x="742" y="258"/>
                  </a:cubicBezTo>
                  <a:cubicBezTo>
                    <a:pt x="1080" y="258"/>
                    <a:pt x="1500" y="288"/>
                    <a:pt x="1931" y="393"/>
                  </a:cubicBezTo>
                  <a:cubicBezTo>
                    <a:pt x="1931" y="393"/>
                    <a:pt x="1855" y="267"/>
                    <a:pt x="1697" y="132"/>
                  </a:cubicBezTo>
                  <a:cubicBezTo>
                    <a:pt x="1697" y="132"/>
                    <a:pt x="1259" y="1"/>
                    <a:pt x="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6;p85">
              <a:extLst>
                <a:ext uri="{FF2B5EF4-FFF2-40B4-BE49-F238E27FC236}">
                  <a16:creationId xmlns:a16="http://schemas.microsoft.com/office/drawing/2014/main" id="{D999B6BB-14FC-A316-B55B-527D5521375F}"/>
                </a:ext>
              </a:extLst>
            </p:cNvPr>
            <p:cNvSpPr/>
            <p:nvPr/>
          </p:nvSpPr>
          <p:spPr>
            <a:xfrm>
              <a:off x="2634377" y="548187"/>
              <a:ext cx="43702" cy="58456"/>
            </a:xfrm>
            <a:custGeom>
              <a:avLst/>
              <a:gdLst/>
              <a:ahLst/>
              <a:cxnLst/>
              <a:rect l="l" t="t" r="r" b="b"/>
              <a:pathLst>
                <a:path w="394" h="527" extrusionOk="0">
                  <a:moveTo>
                    <a:pt x="151" y="1"/>
                  </a:moveTo>
                  <a:lnTo>
                    <a:pt x="1" y="85"/>
                  </a:lnTo>
                  <a:lnTo>
                    <a:pt x="235" y="526"/>
                  </a:lnTo>
                  <a:lnTo>
                    <a:pt x="394" y="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7;p85">
              <a:extLst>
                <a:ext uri="{FF2B5EF4-FFF2-40B4-BE49-F238E27FC236}">
                  <a16:creationId xmlns:a16="http://schemas.microsoft.com/office/drawing/2014/main" id="{410E6061-33AE-09B1-22B6-B4AAAE82B0AD}"/>
                </a:ext>
              </a:extLst>
            </p:cNvPr>
            <p:cNvSpPr/>
            <p:nvPr/>
          </p:nvSpPr>
          <p:spPr>
            <a:xfrm>
              <a:off x="2567713" y="552846"/>
              <a:ext cx="19633" cy="53797"/>
            </a:xfrm>
            <a:custGeom>
              <a:avLst/>
              <a:gdLst/>
              <a:ahLst/>
              <a:cxnLst/>
              <a:rect l="l" t="t" r="r" b="b"/>
              <a:pathLst>
                <a:path w="177" h="485" extrusionOk="0">
                  <a:moveTo>
                    <a:pt x="0" y="1"/>
                  </a:moveTo>
                  <a:lnTo>
                    <a:pt x="0" y="484"/>
                  </a:lnTo>
                  <a:lnTo>
                    <a:pt x="176" y="484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88;p85">
              <a:extLst>
                <a:ext uri="{FF2B5EF4-FFF2-40B4-BE49-F238E27FC236}">
                  <a16:creationId xmlns:a16="http://schemas.microsoft.com/office/drawing/2014/main" id="{13DA61DD-EB9C-0ABA-5EA8-691A286D9412}"/>
                </a:ext>
              </a:extLst>
            </p:cNvPr>
            <p:cNvSpPr/>
            <p:nvPr/>
          </p:nvSpPr>
          <p:spPr>
            <a:xfrm>
              <a:off x="1903109" y="785575"/>
              <a:ext cx="26066" cy="37048"/>
            </a:xfrm>
            <a:custGeom>
              <a:avLst/>
              <a:gdLst/>
              <a:ahLst/>
              <a:cxnLst/>
              <a:rect l="l" t="t" r="r" b="b"/>
              <a:pathLst>
                <a:path w="235" h="334" extrusionOk="0">
                  <a:moveTo>
                    <a:pt x="118" y="1"/>
                  </a:moveTo>
                  <a:cubicBezTo>
                    <a:pt x="50" y="1"/>
                    <a:pt x="0" y="51"/>
                    <a:pt x="0" y="117"/>
                  </a:cubicBezTo>
                  <a:lnTo>
                    <a:pt x="0" y="218"/>
                  </a:lnTo>
                  <a:cubicBezTo>
                    <a:pt x="0" y="276"/>
                    <a:pt x="50" y="334"/>
                    <a:pt x="118" y="334"/>
                  </a:cubicBezTo>
                  <a:cubicBezTo>
                    <a:pt x="185" y="334"/>
                    <a:pt x="235" y="276"/>
                    <a:pt x="235" y="218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9;p85">
              <a:extLst>
                <a:ext uri="{FF2B5EF4-FFF2-40B4-BE49-F238E27FC236}">
                  <a16:creationId xmlns:a16="http://schemas.microsoft.com/office/drawing/2014/main" id="{597D633C-CCBC-2FA6-3651-09027A526B1E}"/>
                </a:ext>
              </a:extLst>
            </p:cNvPr>
            <p:cNvSpPr/>
            <p:nvPr/>
          </p:nvSpPr>
          <p:spPr>
            <a:xfrm>
              <a:off x="1350294" y="1026599"/>
              <a:ext cx="25068" cy="37048"/>
            </a:xfrm>
            <a:custGeom>
              <a:avLst/>
              <a:gdLst/>
              <a:ahLst/>
              <a:cxnLst/>
              <a:rect l="l" t="t" r="r" b="b"/>
              <a:pathLst>
                <a:path w="226" h="334" extrusionOk="0">
                  <a:moveTo>
                    <a:pt x="109" y="1"/>
                  </a:moveTo>
                  <a:cubicBezTo>
                    <a:pt x="51" y="1"/>
                    <a:pt x="1" y="59"/>
                    <a:pt x="1" y="117"/>
                  </a:cubicBezTo>
                  <a:lnTo>
                    <a:pt x="1" y="217"/>
                  </a:lnTo>
                  <a:cubicBezTo>
                    <a:pt x="1" y="284"/>
                    <a:pt x="51" y="334"/>
                    <a:pt x="109" y="334"/>
                  </a:cubicBezTo>
                  <a:cubicBezTo>
                    <a:pt x="175" y="334"/>
                    <a:pt x="225" y="284"/>
                    <a:pt x="225" y="217"/>
                  </a:cubicBezTo>
                  <a:lnTo>
                    <a:pt x="225" y="117"/>
                  </a:lnTo>
                  <a:cubicBezTo>
                    <a:pt x="225" y="59"/>
                    <a:pt x="175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276;p28">
            <a:extLst>
              <a:ext uri="{FF2B5EF4-FFF2-40B4-BE49-F238E27FC236}">
                <a16:creationId xmlns:a16="http://schemas.microsoft.com/office/drawing/2014/main" id="{CF77543C-030E-541A-9426-D1B3E1FA0974}"/>
              </a:ext>
            </a:extLst>
          </p:cNvPr>
          <p:cNvSpPr txBox="1">
            <a:spLocks/>
          </p:cNvSpPr>
          <p:nvPr/>
        </p:nvSpPr>
        <p:spPr>
          <a:xfrm>
            <a:off x="121017" y="3916231"/>
            <a:ext cx="2339686" cy="1106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  </a:t>
            </a:r>
            <a:r>
              <a:rPr lang="pt-PT" sz="1050" b="0" i="0" dirty="0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Artificial </a:t>
            </a:r>
            <a:r>
              <a:rPr lang="pt-PT" sz="1050" b="0" i="0" dirty="0" err="1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Intelligence</a:t>
            </a:r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2022/2023   </a:t>
            </a:r>
            <a:r>
              <a:rPr lang="pt-PT" sz="1050" b="0" i="0" dirty="0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3LEIC10</a:t>
            </a:r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</a:t>
            </a:r>
            <a:r>
              <a:rPr lang="pt-PT" sz="1050" b="0" i="0" dirty="0" err="1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Group</a:t>
            </a:r>
            <a:r>
              <a:rPr lang="pt-PT" sz="1050" b="0" i="0" dirty="0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27</a:t>
            </a:r>
          </a:p>
          <a:p>
            <a:endParaRPr lang="pt-PT" sz="1050" dirty="0">
              <a:solidFill>
                <a:srgbClr val="263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Daniela Tomás      up202004946</a:t>
            </a:r>
          </a:p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Diogo Nunes	         up202007895</a:t>
            </a:r>
          </a:p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João Veloso	         up202005801</a:t>
            </a:r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id="{FB29ECCB-60DD-174E-3248-DEA5BF221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0" y="49327"/>
            <a:ext cx="1356520" cy="4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224;p26">
            <a:extLst>
              <a:ext uri="{FF2B5EF4-FFF2-40B4-BE49-F238E27FC236}">
                <a16:creationId xmlns:a16="http://schemas.microsoft.com/office/drawing/2014/main" id="{964125AF-C56D-B502-259C-37E336AE00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oppins"/>
                <a:ea typeface="Poppins"/>
                <a:cs typeface="Poppins"/>
                <a:sym typeface="Poppins"/>
              </a:rPr>
              <a:t>Supervised Learning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20000" y="1387164"/>
            <a:ext cx="8097429" cy="2830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The task at hand is a binary classification problem, to predict whether a given flight will be delayed, given the information of the scheduled departure.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u="sng" dirty="0">
              <a:solidFill>
                <a:srgbClr val="263238"/>
              </a:solidFill>
              <a:latin typeface="Inter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63238"/>
                </a:solidFill>
                <a:latin typeface="Inter"/>
              </a:rPr>
              <a:t>Dataset attributes: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Flight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Flight ID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Time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Time of departure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Length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Length of Flight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Airline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Airline ID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63238"/>
                </a:solidFill>
                <a:effectLst/>
                <a:latin typeface="Inter"/>
              </a:rPr>
              <a:t>AirportFrom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Which airport the flight flew from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63238"/>
                </a:solidFill>
                <a:effectLst/>
                <a:latin typeface="Inter"/>
              </a:rPr>
              <a:t>AirportTo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Which airport the flight flew to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63238"/>
                </a:solidFill>
                <a:effectLst/>
                <a:latin typeface="Inter"/>
              </a:rPr>
              <a:t>DayOfWeek</a:t>
            </a: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Day of the week of the flight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Class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Delayed (1) or not (0)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Specification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8"/>
            <a:ext cx="7974683" cy="1885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263238"/>
                </a:solidFill>
                <a:latin typeface="Inter"/>
              </a:rPr>
              <a:t>Programming language: </a:t>
            </a:r>
            <a:r>
              <a:rPr lang="en" dirty="0">
                <a:solidFill>
                  <a:srgbClr val="263238"/>
                </a:solidFill>
                <a:latin typeface="Inter"/>
              </a:rPr>
              <a:t>Python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263238"/>
                </a:solidFill>
                <a:latin typeface="Inter"/>
              </a:rPr>
              <a:t>Python libraries: </a:t>
            </a:r>
            <a:r>
              <a:rPr lang="en" dirty="0">
                <a:solidFill>
                  <a:srgbClr val="263238"/>
                </a:solidFill>
                <a:latin typeface="Inter"/>
              </a:rPr>
              <a:t>Pandas, Seaborn,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Scikit-Learn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, …</a:t>
            </a:r>
            <a:endParaRPr lang="en" dirty="0">
              <a:solidFill>
                <a:srgbClr val="263238"/>
              </a:solidFill>
              <a:latin typeface="Inter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263238"/>
                </a:solidFill>
                <a:latin typeface="Inter"/>
              </a:rPr>
              <a:t>Development environment: </a:t>
            </a:r>
            <a:r>
              <a:rPr lang="en" dirty="0">
                <a:solidFill>
                  <a:srgbClr val="263238"/>
                </a:solidFill>
                <a:latin typeface="Inter"/>
              </a:rPr>
              <a:t>Jupyter Notebook / VSCode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263238"/>
                </a:solidFill>
                <a:latin typeface="Inter"/>
              </a:rPr>
              <a:t>Machine learning algorithms: </a:t>
            </a:r>
            <a:r>
              <a:rPr lang="en" dirty="0">
                <a:solidFill>
                  <a:srgbClr val="263238"/>
                </a:solidFill>
                <a:latin typeface="Inter"/>
              </a:rPr>
              <a:t>Decision Trees, K-Nearest Neighbours, Support Vector Machine, ...</a:t>
            </a:r>
            <a:endParaRPr dirty="0">
              <a:solidFill>
                <a:srgbClr val="263238"/>
              </a:solidFill>
              <a:latin typeface="Inter"/>
            </a:endParaRPr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Algorithms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22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9"/>
            <a:ext cx="8305759" cy="1465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solidFill>
                  <a:srgbClr val="263238"/>
                </a:solidFill>
                <a:latin typeface="Inter"/>
              </a:rPr>
              <a:t>The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dataset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has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been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analysed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and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pre-processed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.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The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following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conclusions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were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drawn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>
              <a:solidFill>
                <a:srgbClr val="263238"/>
              </a:solidFill>
              <a:latin typeface="Inter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Inter"/>
              </a:rPr>
              <a:t>There are 539382 rows and 8 cols in the dataset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263238"/>
                </a:solidFill>
                <a:latin typeface="Inter"/>
              </a:rPr>
              <a:t>There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are 216618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duplicates</a:t>
            </a:r>
            <a:endParaRPr lang="pt-PT" dirty="0">
              <a:solidFill>
                <a:srgbClr val="263238"/>
              </a:solidFill>
              <a:latin typeface="Inter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263238"/>
                </a:solidFill>
                <a:latin typeface="Inter"/>
              </a:rPr>
              <a:t>There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are no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null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values</a:t>
            </a:r>
            <a:endParaRPr lang="pt-PT" dirty="0">
              <a:solidFill>
                <a:srgbClr val="263238"/>
              </a:solidFill>
              <a:latin typeface="Inter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263238"/>
                </a:solidFill>
                <a:latin typeface="Inter"/>
              </a:rPr>
              <a:t>Length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has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some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outliers</a:t>
            </a:r>
            <a:endParaRPr dirty="0">
              <a:solidFill>
                <a:srgbClr val="263238"/>
              </a:solidFill>
              <a:latin typeface="Inter"/>
            </a:endParaRPr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Already Done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8B019-7A13-94EB-2B11-69177E991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293" y="2960728"/>
            <a:ext cx="6199414" cy="189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2AE5B9-DB7B-E315-5920-C987991D1C4C}"/>
              </a:ext>
            </a:extLst>
          </p:cNvPr>
          <p:cNvSpPr/>
          <p:nvPr/>
        </p:nvSpPr>
        <p:spPr>
          <a:xfrm>
            <a:off x="6982691" y="3379812"/>
            <a:ext cx="2161309" cy="1756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F6BDA-C4B9-32BB-937C-3961E1390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83" y="1098074"/>
            <a:ext cx="2479964" cy="1794547"/>
          </a:xfrm>
          <a:prstGeom prst="rect">
            <a:avLst/>
          </a:prstGeom>
          <a:effectLst/>
        </p:spPr>
      </p:pic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9"/>
            <a:ext cx="5435473" cy="3258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latin typeface="Inter"/>
              </a:rPr>
              <a:t>Our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dataset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presented</a:t>
            </a:r>
            <a:r>
              <a:rPr lang="pt-PT" dirty="0">
                <a:latin typeface="Inter"/>
              </a:rPr>
              <a:t> to </a:t>
            </a:r>
            <a:r>
              <a:rPr lang="pt-PT" dirty="0" err="1">
                <a:latin typeface="Inter"/>
              </a:rPr>
              <a:t>be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ready</a:t>
            </a:r>
            <a:r>
              <a:rPr lang="pt-PT" dirty="0">
                <a:latin typeface="Inter"/>
              </a:rPr>
              <a:t> to use as: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>
              <a:latin typeface="Inter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latin typeface="Inter"/>
              </a:rPr>
              <a:t>There</a:t>
            </a:r>
            <a:r>
              <a:rPr lang="pt-PT" dirty="0">
                <a:latin typeface="Inter"/>
              </a:rPr>
              <a:t> are no </a:t>
            </a:r>
            <a:r>
              <a:rPr lang="pt-PT" b="1" dirty="0" err="1">
                <a:latin typeface="Inter"/>
              </a:rPr>
              <a:t>null</a:t>
            </a:r>
            <a:r>
              <a:rPr lang="pt-PT" b="1" dirty="0">
                <a:latin typeface="Inter"/>
              </a:rPr>
              <a:t> </a:t>
            </a:r>
            <a:r>
              <a:rPr lang="pt-PT" b="1" dirty="0" err="1">
                <a:latin typeface="Inter"/>
              </a:rPr>
              <a:t>values</a:t>
            </a:r>
            <a:endParaRPr lang="pt-PT" b="1" dirty="0">
              <a:latin typeface="Inter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263238"/>
                </a:solidFill>
                <a:latin typeface="Inter"/>
              </a:rPr>
              <a:t>Although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there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are </a:t>
            </a:r>
            <a:r>
              <a:rPr lang="pt-PT" b="1" dirty="0" err="1">
                <a:solidFill>
                  <a:srgbClr val="263238"/>
                </a:solidFill>
                <a:latin typeface="Inter"/>
              </a:rPr>
              <a:t>duplicate</a:t>
            </a:r>
            <a:r>
              <a:rPr lang="pt-PT" b="1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b="1" dirty="0" err="1">
                <a:solidFill>
                  <a:srgbClr val="263238"/>
                </a:solidFill>
                <a:latin typeface="Inter"/>
              </a:rPr>
              <a:t>values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,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we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decided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not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to remove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them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because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… (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they could represent flights with the same delay time or flights 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with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multiple delays).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latin typeface="Inter"/>
              </a:rPr>
              <a:t>There</a:t>
            </a:r>
            <a:r>
              <a:rPr lang="pt-PT" dirty="0">
                <a:latin typeface="Inter"/>
              </a:rPr>
              <a:t> are some </a:t>
            </a:r>
            <a:r>
              <a:rPr lang="pt-PT" b="1" dirty="0" err="1">
                <a:latin typeface="Inter"/>
              </a:rPr>
              <a:t>outliers</a:t>
            </a:r>
            <a:r>
              <a:rPr lang="pt-PT" dirty="0">
                <a:latin typeface="Inter"/>
              </a:rPr>
              <a:t> in ‘</a:t>
            </a:r>
            <a:r>
              <a:rPr lang="pt-PT" dirty="0" err="1">
                <a:latin typeface="Inter"/>
              </a:rPr>
              <a:t>Length</a:t>
            </a:r>
            <a:r>
              <a:rPr lang="pt-PT" dirty="0">
                <a:latin typeface="Inter"/>
              </a:rPr>
              <a:t>’ </a:t>
            </a:r>
            <a:r>
              <a:rPr lang="pt-PT" dirty="0" err="1">
                <a:latin typeface="Inter"/>
              </a:rPr>
              <a:t>but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they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don’t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represent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errors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since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most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likely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we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will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be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removing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the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exact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object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of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our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analysis</a:t>
            </a:r>
            <a:endParaRPr lang="pt-PT" dirty="0">
              <a:latin typeface="Inter"/>
            </a:endParaRPr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Pre-processing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6A792-EE4F-9A7F-1F19-CDA2B00D0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383" y="2889052"/>
            <a:ext cx="2479964" cy="209677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214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8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Developed Algorithms</a:t>
            </a:r>
            <a:endParaRPr dirty="0"/>
          </a:p>
        </p:txBody>
      </p:sp>
      <p:sp>
        <p:nvSpPr>
          <p:cNvPr id="7" name="Google Shape;242;p28">
            <a:extLst>
              <a:ext uri="{FF2B5EF4-FFF2-40B4-BE49-F238E27FC236}">
                <a16:creationId xmlns:a16="http://schemas.microsoft.com/office/drawing/2014/main" id="{5216487F-5949-2CBB-B396-51FDB84526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8" y="1484520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Decision Tree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Google Shape;244;p28">
            <a:extLst>
              <a:ext uri="{FF2B5EF4-FFF2-40B4-BE49-F238E27FC236}">
                <a16:creationId xmlns:a16="http://schemas.microsoft.com/office/drawing/2014/main" id="{B9786FAA-FC2E-8FE9-CB76-0F573CBDB04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7" y="1836043"/>
            <a:ext cx="3852003" cy="126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Inter"/>
              </a:rPr>
              <a:t>To classify this model, </a:t>
            </a:r>
            <a:r>
              <a:rPr lang="pt-PT" b="1" dirty="0" err="1">
                <a:latin typeface="Inter"/>
              </a:rPr>
              <a:t>DecisionTreeClassifier</a:t>
            </a:r>
            <a:r>
              <a:rPr lang="pt-PT" dirty="0">
                <a:latin typeface="Inter"/>
              </a:rPr>
              <a:t> </a:t>
            </a:r>
            <a:r>
              <a:rPr lang="en-US" dirty="0">
                <a:latin typeface="Inter"/>
              </a:rPr>
              <a:t>relative to the </a:t>
            </a:r>
            <a:r>
              <a:rPr lang="en-US" b="1" dirty="0" err="1">
                <a:latin typeface="Inter"/>
              </a:rPr>
              <a:t>sklearn.tree</a:t>
            </a:r>
            <a:r>
              <a:rPr lang="en-US" b="1" dirty="0">
                <a:latin typeface="Inter"/>
              </a:rPr>
              <a:t> </a:t>
            </a:r>
            <a:r>
              <a:rPr lang="en-US" dirty="0">
                <a:latin typeface="Inter"/>
              </a:rPr>
              <a:t>module was used. </a:t>
            </a:r>
            <a:endParaRPr lang="en" dirty="0">
              <a:latin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latin typeface="Inter"/>
              </a:rPr>
              <a:t>max_depth</a:t>
            </a:r>
            <a:r>
              <a:rPr lang="pt-PT" dirty="0">
                <a:latin typeface="Inter"/>
              </a:rPr>
              <a:t> = 5</a:t>
            </a:r>
            <a:endParaRPr dirty="0">
              <a:latin typeface="Inter"/>
            </a:endParaRPr>
          </a:p>
        </p:txBody>
      </p:sp>
      <p:sp>
        <p:nvSpPr>
          <p:cNvPr id="13" name="Google Shape;242;p28">
            <a:extLst>
              <a:ext uri="{FF2B5EF4-FFF2-40B4-BE49-F238E27FC236}">
                <a16:creationId xmlns:a16="http://schemas.microsoft.com/office/drawing/2014/main" id="{BBA3E85D-298E-11AC-4154-677FA5B72B59}"/>
              </a:ext>
            </a:extLst>
          </p:cNvPr>
          <p:cNvSpPr txBox="1">
            <a:spLocks/>
          </p:cNvSpPr>
          <p:nvPr/>
        </p:nvSpPr>
        <p:spPr>
          <a:xfrm>
            <a:off x="5136998" y="1464644"/>
            <a:ext cx="309260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 err="1">
                <a:latin typeface="Poppins" panose="00000500000000000000" pitchFamily="2" charset="0"/>
                <a:cs typeface="Poppins" panose="00000500000000000000" pitchFamily="2" charset="0"/>
              </a:rPr>
              <a:t>Support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PT" dirty="0" err="1">
                <a:latin typeface="Poppins" panose="00000500000000000000" pitchFamily="2" charset="0"/>
                <a:cs typeface="Poppins" panose="00000500000000000000" pitchFamily="2" charset="0"/>
              </a:rPr>
              <a:t>Vector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PT" dirty="0" err="1">
                <a:latin typeface="Poppins" panose="00000500000000000000" pitchFamily="2" charset="0"/>
                <a:cs typeface="Poppins" panose="00000500000000000000" pitchFamily="2" charset="0"/>
              </a:rPr>
              <a:t>Machine</a:t>
            </a: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Google Shape;244;p28">
            <a:extLst>
              <a:ext uri="{FF2B5EF4-FFF2-40B4-BE49-F238E27FC236}">
                <a16:creationId xmlns:a16="http://schemas.microsoft.com/office/drawing/2014/main" id="{A4F21A8A-06E7-8110-B14D-DF47D837CDC6}"/>
              </a:ext>
            </a:extLst>
          </p:cNvPr>
          <p:cNvSpPr txBox="1">
            <a:spLocks/>
          </p:cNvSpPr>
          <p:nvPr/>
        </p:nvSpPr>
        <p:spPr>
          <a:xfrm>
            <a:off x="5136998" y="1816167"/>
            <a:ext cx="3535947" cy="128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The </a:t>
            </a:r>
            <a:r>
              <a:rPr lang="en-US" b="1" dirty="0" err="1">
                <a:latin typeface="Inter"/>
              </a:rPr>
              <a:t>sklearn</a:t>
            </a:r>
            <a:r>
              <a:rPr lang="en-US" dirty="0">
                <a:latin typeface="Inter"/>
              </a:rPr>
              <a:t> module </a:t>
            </a:r>
            <a:r>
              <a:rPr lang="en-US" b="1" dirty="0" err="1">
                <a:latin typeface="Inter"/>
              </a:rPr>
              <a:t>svm</a:t>
            </a:r>
            <a:r>
              <a:rPr lang="en-US" dirty="0">
                <a:latin typeface="Inter"/>
              </a:rPr>
              <a:t> was used.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We use a smaller subset of the data to train the model faster. If we didn't, the model would not execute in doable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kernel = '</a:t>
            </a:r>
            <a:r>
              <a:rPr lang="en-US" dirty="0" err="1">
                <a:latin typeface="Inter"/>
              </a:rPr>
              <a:t>rbf</a:t>
            </a:r>
            <a:r>
              <a:rPr lang="en-US" dirty="0">
                <a:latin typeface="Inter"/>
              </a:rPr>
              <a:t>'</a:t>
            </a:r>
          </a:p>
        </p:txBody>
      </p:sp>
      <p:sp>
        <p:nvSpPr>
          <p:cNvPr id="2" name="Google Shape;242;p28">
            <a:extLst>
              <a:ext uri="{FF2B5EF4-FFF2-40B4-BE49-F238E27FC236}">
                <a16:creationId xmlns:a16="http://schemas.microsoft.com/office/drawing/2014/main" id="{86607180-01D7-A59B-1B53-14066DBCA657}"/>
              </a:ext>
            </a:extLst>
          </p:cNvPr>
          <p:cNvSpPr txBox="1">
            <a:spLocks/>
          </p:cNvSpPr>
          <p:nvPr/>
        </p:nvSpPr>
        <p:spPr>
          <a:xfrm>
            <a:off x="719993" y="3121757"/>
            <a:ext cx="2869022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>
                <a:latin typeface="Poppins" panose="00000500000000000000" pitchFamily="2" charset="0"/>
                <a:cs typeface="Poppins" panose="00000500000000000000" pitchFamily="2" charset="0"/>
              </a:rPr>
              <a:t>K-Nearest Neightbours</a:t>
            </a: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Google Shape;244;p28">
            <a:extLst>
              <a:ext uri="{FF2B5EF4-FFF2-40B4-BE49-F238E27FC236}">
                <a16:creationId xmlns:a16="http://schemas.microsoft.com/office/drawing/2014/main" id="{C2F98797-D09C-FEB9-DAC0-37640CEC82CD}"/>
              </a:ext>
            </a:extLst>
          </p:cNvPr>
          <p:cNvSpPr txBox="1">
            <a:spLocks/>
          </p:cNvSpPr>
          <p:nvPr/>
        </p:nvSpPr>
        <p:spPr>
          <a:xfrm>
            <a:off x="719994" y="3473281"/>
            <a:ext cx="3616480" cy="102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To classify this model, </a:t>
            </a:r>
            <a:r>
              <a:rPr lang="en-US" b="1" dirty="0" err="1">
                <a:latin typeface="Inter"/>
              </a:rPr>
              <a:t>KNeighborsClassifier</a:t>
            </a:r>
            <a:r>
              <a:rPr lang="en-US" dirty="0">
                <a:latin typeface="Inter"/>
              </a:rPr>
              <a:t> relative to the </a:t>
            </a:r>
            <a:r>
              <a:rPr lang="en-US" b="1" dirty="0" err="1">
                <a:latin typeface="Inter"/>
              </a:rPr>
              <a:t>sklearn.neighbors</a:t>
            </a:r>
            <a:r>
              <a:rPr lang="en-US" b="1" dirty="0">
                <a:latin typeface="Inter"/>
              </a:rPr>
              <a:t> </a:t>
            </a:r>
            <a:r>
              <a:rPr lang="en-US" dirty="0">
                <a:latin typeface="Inter"/>
              </a:rPr>
              <a:t>module was used.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Inter"/>
              </a:rPr>
              <a:t>n_neighbors</a:t>
            </a:r>
            <a:r>
              <a:rPr lang="en-US" dirty="0">
                <a:latin typeface="Inter"/>
              </a:rPr>
              <a:t> = 5</a:t>
            </a:r>
            <a:endParaRPr lang="pt-PT" dirty="0">
              <a:latin typeface="Inter"/>
            </a:endParaRPr>
          </a:p>
        </p:txBody>
      </p:sp>
      <p:sp>
        <p:nvSpPr>
          <p:cNvPr id="4" name="Google Shape;242;p28">
            <a:extLst>
              <a:ext uri="{FF2B5EF4-FFF2-40B4-BE49-F238E27FC236}">
                <a16:creationId xmlns:a16="http://schemas.microsoft.com/office/drawing/2014/main" id="{9EAF30D0-B464-D528-3C9B-5968660FD105}"/>
              </a:ext>
            </a:extLst>
          </p:cNvPr>
          <p:cNvSpPr txBox="1">
            <a:spLocks/>
          </p:cNvSpPr>
          <p:nvPr/>
        </p:nvSpPr>
        <p:spPr>
          <a:xfrm>
            <a:off x="5136994" y="3101881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Neural Networks</a:t>
            </a:r>
          </a:p>
        </p:txBody>
      </p:sp>
      <p:sp>
        <p:nvSpPr>
          <p:cNvPr id="5" name="Google Shape;244;p28">
            <a:extLst>
              <a:ext uri="{FF2B5EF4-FFF2-40B4-BE49-F238E27FC236}">
                <a16:creationId xmlns:a16="http://schemas.microsoft.com/office/drawing/2014/main" id="{6C8D2E74-1E39-AF88-FDB9-3DE12D221B2C}"/>
              </a:ext>
            </a:extLst>
          </p:cNvPr>
          <p:cNvSpPr txBox="1">
            <a:spLocks/>
          </p:cNvSpPr>
          <p:nvPr/>
        </p:nvSpPr>
        <p:spPr>
          <a:xfrm>
            <a:off x="5136993" y="3453404"/>
            <a:ext cx="3348916" cy="142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This model was based on the implementation of the </a:t>
            </a:r>
            <a:r>
              <a:rPr lang="en-US" b="1" dirty="0" err="1">
                <a:latin typeface="Inter"/>
              </a:rPr>
              <a:t>MLPClassifier</a:t>
            </a:r>
            <a:r>
              <a:rPr lang="en-US" dirty="0">
                <a:latin typeface="Inter"/>
              </a:rPr>
              <a:t> relative to the </a:t>
            </a:r>
            <a:r>
              <a:rPr lang="en-US" b="1" dirty="0" err="1">
                <a:latin typeface="Inter"/>
              </a:rPr>
              <a:t>sklearn.neural_network</a:t>
            </a:r>
            <a:r>
              <a:rPr lang="en-US" b="1" dirty="0">
                <a:latin typeface="Inter"/>
              </a:rPr>
              <a:t> </a:t>
            </a:r>
            <a:r>
              <a:rPr lang="en-US" dirty="0">
                <a:latin typeface="Inter"/>
              </a:rPr>
              <a:t>module.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Inter"/>
              </a:rPr>
              <a:t>hidden_layer_sizes</a:t>
            </a:r>
            <a:r>
              <a:rPr lang="en-US" dirty="0">
                <a:latin typeface="Inter"/>
              </a:rPr>
              <a:t>=(100,)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Inter"/>
              </a:rPr>
              <a:t>max_iter</a:t>
            </a:r>
            <a:r>
              <a:rPr lang="en-US" dirty="0">
                <a:latin typeface="Inter"/>
              </a:rPr>
              <a:t>: 1000</a:t>
            </a:r>
          </a:p>
        </p:txBody>
      </p:sp>
    </p:spTree>
    <p:extLst>
      <p:ext uri="{BB962C8B-B14F-4D97-AF65-F5344CB8AC3E}">
        <p14:creationId xmlns:p14="http://schemas.microsoft.com/office/powerpoint/2010/main" val="243009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46E8C4-E2D4-6511-67E4-17BB5D624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092" y="1482922"/>
            <a:ext cx="2905087" cy="2177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5BAF65-4718-C3FF-ECFC-DDEACFA31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771" y="118085"/>
            <a:ext cx="2584989" cy="1928484"/>
          </a:xfrm>
          <a:prstGeom prst="rect">
            <a:avLst/>
          </a:prstGeom>
        </p:spPr>
      </p:pic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8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Developed Algorithms</a:t>
            </a:r>
            <a:endParaRPr dirty="0"/>
          </a:p>
        </p:txBody>
      </p:sp>
      <p:sp>
        <p:nvSpPr>
          <p:cNvPr id="6" name="Google Shape;469;p34">
            <a:extLst>
              <a:ext uri="{FF2B5EF4-FFF2-40B4-BE49-F238E27FC236}">
                <a16:creationId xmlns:a16="http://schemas.microsoft.com/office/drawing/2014/main" id="{AA3961F8-7018-A193-E85A-6227DEFDB257}"/>
              </a:ext>
            </a:extLst>
          </p:cNvPr>
          <p:cNvSpPr txBox="1">
            <a:spLocks/>
          </p:cNvSpPr>
          <p:nvPr/>
        </p:nvSpPr>
        <p:spPr>
          <a:xfrm>
            <a:off x="77585" y="1395003"/>
            <a:ext cx="4172507" cy="3246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63238"/>
                </a:solidFill>
                <a:effectLst/>
                <a:latin typeface="Inter"/>
              </a:rPr>
              <a:t>DT has a slightly higher </a:t>
            </a:r>
            <a:r>
              <a:rPr lang="en-US" sz="1200" b="1" i="0" dirty="0">
                <a:solidFill>
                  <a:srgbClr val="263238"/>
                </a:solidFill>
                <a:effectLst/>
                <a:latin typeface="Inter"/>
              </a:rPr>
              <a:t>precision</a:t>
            </a:r>
            <a:r>
              <a:rPr lang="en-US" sz="1200" b="0" i="0" dirty="0">
                <a:solidFill>
                  <a:srgbClr val="263238"/>
                </a:solidFill>
                <a:effectLst/>
                <a:latin typeface="Inter"/>
              </a:rPr>
              <a:t> score (65.4%) than the other algorithms.</a:t>
            </a:r>
          </a:p>
          <a:p>
            <a:pPr algn="just"/>
            <a:endParaRPr lang="en-US" sz="1200" b="0" i="0" dirty="0">
              <a:solidFill>
                <a:srgbClr val="263238"/>
              </a:solidFill>
              <a:effectLst/>
              <a:latin typeface="Inte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63238"/>
                </a:solidFill>
                <a:latin typeface="Inter"/>
              </a:rPr>
              <a:t>KNN has the highest </a:t>
            </a:r>
            <a:r>
              <a:rPr lang="en-US" sz="1200" b="1" dirty="0">
                <a:solidFill>
                  <a:srgbClr val="263238"/>
                </a:solidFill>
                <a:latin typeface="Inter"/>
              </a:rPr>
              <a:t>recall</a:t>
            </a:r>
            <a:r>
              <a:rPr lang="en-US" sz="1200" dirty="0">
                <a:solidFill>
                  <a:srgbClr val="263238"/>
                </a:solidFill>
                <a:latin typeface="Inter"/>
              </a:rPr>
              <a:t> (55.51%) and </a:t>
            </a:r>
            <a:r>
              <a:rPr lang="en-US" sz="1200" b="1" dirty="0">
                <a:solidFill>
                  <a:srgbClr val="263238"/>
                </a:solidFill>
                <a:latin typeface="Inter"/>
              </a:rPr>
              <a:t>accuracy</a:t>
            </a:r>
            <a:r>
              <a:rPr lang="en-US" sz="1200" dirty="0">
                <a:solidFill>
                  <a:srgbClr val="263238"/>
                </a:solidFill>
                <a:latin typeface="Inter"/>
              </a:rPr>
              <a:t> (64.06%) scores</a:t>
            </a:r>
            <a:r>
              <a:rPr lang="en-US" sz="1200" b="0" i="0" dirty="0">
                <a:solidFill>
                  <a:srgbClr val="263238"/>
                </a:solidFill>
                <a:effectLst/>
                <a:latin typeface="Inter"/>
              </a:rPr>
              <a:t>.</a:t>
            </a:r>
          </a:p>
          <a:p>
            <a:pPr algn="just"/>
            <a:endParaRPr lang="en-US" sz="1200" b="0" i="0" dirty="0">
              <a:solidFill>
                <a:srgbClr val="263238"/>
              </a:solidFill>
              <a:effectLst/>
              <a:latin typeface="Inte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63238"/>
                </a:solidFill>
                <a:effectLst/>
                <a:latin typeface="Inter"/>
              </a:rPr>
              <a:t>DT and KNN models also have the higher </a:t>
            </a:r>
            <a:r>
              <a:rPr lang="en-US" sz="1200" b="1" i="0" dirty="0">
                <a:solidFill>
                  <a:srgbClr val="263238"/>
                </a:solidFill>
                <a:effectLst/>
                <a:latin typeface="Inter"/>
              </a:rPr>
              <a:t>F-1</a:t>
            </a:r>
            <a:r>
              <a:rPr lang="en-US" sz="1200" b="0" i="0" dirty="0">
                <a:solidFill>
                  <a:srgbClr val="263238"/>
                </a:solidFill>
                <a:effectLst/>
                <a:latin typeface="Inter"/>
              </a:rPr>
              <a:t> scores (48.97% and 58.0%, respectively).</a:t>
            </a:r>
          </a:p>
          <a:p>
            <a:pPr algn="just"/>
            <a:endParaRPr lang="en-US" sz="1200" dirty="0">
              <a:solidFill>
                <a:srgbClr val="263238"/>
              </a:solidFill>
              <a:latin typeface="Inte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63238"/>
                </a:solidFill>
                <a:latin typeface="Inter"/>
              </a:rPr>
              <a:t>In terms of </a:t>
            </a:r>
            <a:r>
              <a:rPr lang="en-US" sz="1200" b="1" dirty="0">
                <a:solidFill>
                  <a:srgbClr val="263238"/>
                </a:solidFill>
                <a:latin typeface="Inter"/>
              </a:rPr>
              <a:t>training time</a:t>
            </a:r>
            <a:r>
              <a:rPr lang="en-US" sz="1200" dirty="0">
                <a:solidFill>
                  <a:srgbClr val="263238"/>
                </a:solidFill>
                <a:latin typeface="Inter"/>
              </a:rPr>
              <a:t>, DT was the fastest (1.29s) and NN the slowest (1643.99s </a:t>
            </a:r>
            <a:r>
              <a:rPr lang="pt-PT" sz="1200" b="0" i="0" dirty="0">
                <a:solidFill>
                  <a:srgbClr val="263238"/>
                </a:solidFill>
                <a:effectLst/>
                <a:latin typeface="Inter"/>
              </a:rPr>
              <a:t>≈ 27 min</a:t>
            </a:r>
            <a:r>
              <a:rPr lang="en-US" sz="1200" dirty="0">
                <a:solidFill>
                  <a:srgbClr val="263238"/>
                </a:solidFill>
                <a:latin typeface="Inter"/>
              </a:rPr>
              <a:t>).</a:t>
            </a:r>
          </a:p>
          <a:p>
            <a:pPr algn="just"/>
            <a:endParaRPr lang="en-US" sz="1200" dirty="0">
              <a:solidFill>
                <a:srgbClr val="263238"/>
              </a:solidFill>
              <a:latin typeface="Inte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63238"/>
                </a:solidFill>
                <a:latin typeface="Inter"/>
              </a:rPr>
              <a:t>In terms of </a:t>
            </a:r>
            <a:r>
              <a:rPr lang="en-US" sz="1200" b="1" dirty="0">
                <a:solidFill>
                  <a:srgbClr val="263238"/>
                </a:solidFill>
                <a:latin typeface="Inter"/>
              </a:rPr>
              <a:t>testing time</a:t>
            </a:r>
            <a:r>
              <a:rPr lang="en-US" sz="1200" dirty="0">
                <a:solidFill>
                  <a:srgbClr val="263238"/>
                </a:solidFill>
                <a:latin typeface="Inter"/>
              </a:rPr>
              <a:t>, DT was once again the fastest (0.02s) and SVM was by far the slowest (443.29s </a:t>
            </a:r>
            <a:r>
              <a:rPr lang="pt-PT" sz="1200" b="0" i="0" dirty="0">
                <a:solidFill>
                  <a:srgbClr val="263238"/>
                </a:solidFill>
                <a:effectLst/>
                <a:latin typeface="Inter"/>
              </a:rPr>
              <a:t>≈ 7 min</a:t>
            </a:r>
            <a:r>
              <a:rPr lang="en-US" sz="1200" dirty="0">
                <a:solidFill>
                  <a:srgbClr val="263238"/>
                </a:solidFill>
                <a:latin typeface="Inter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63238"/>
              </a:solidFill>
              <a:latin typeface="Inte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63238"/>
                </a:solidFill>
                <a:latin typeface="Inter"/>
              </a:rPr>
              <a:t>But we must consider that the train size of SVM (10%) was smaller than the others (30%).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63238"/>
              </a:solidFill>
              <a:latin typeface="Int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C06663-EC72-CBA7-0386-B8E49965E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012" y="3215017"/>
            <a:ext cx="2584988" cy="192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9"/>
            <a:ext cx="8098419" cy="1465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latin typeface="Inter"/>
              </a:rPr>
              <a:t>With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this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project</a:t>
            </a:r>
            <a:r>
              <a:rPr lang="pt-PT" dirty="0">
                <a:latin typeface="Inter"/>
              </a:rPr>
              <a:t>, </a:t>
            </a:r>
            <a:r>
              <a:rPr lang="pt-PT" dirty="0" err="1">
                <a:latin typeface="Inter"/>
              </a:rPr>
              <a:t>we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have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learned</a:t>
            </a:r>
            <a:r>
              <a:rPr lang="pt-PT" dirty="0">
                <a:latin typeface="Inter"/>
              </a:rPr>
              <a:t> to </a:t>
            </a:r>
            <a:r>
              <a:rPr lang="pt-PT" dirty="0" err="1">
                <a:latin typeface="Inter"/>
              </a:rPr>
              <a:t>work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with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various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Machine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Learning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models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directed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at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Supervised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Learning</a:t>
            </a:r>
            <a:r>
              <a:rPr lang="pt-PT" dirty="0">
                <a:latin typeface="Inter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>
              <a:latin typeface="Inter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Overall, </a:t>
            </a: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Decision Tree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and </a:t>
            </a: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K-Nearest 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N</a:t>
            </a: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eighbors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models performed relatively better than </a:t>
            </a: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Support Vector 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M</a:t>
            </a: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achine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 and </a:t>
            </a: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Neural Network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in predicting flight delays.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They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achieved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higher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evaluation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metrics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scores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and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by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far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the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fastest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train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/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test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times.</a:t>
            </a:r>
            <a:endParaRPr dirty="0">
              <a:solidFill>
                <a:srgbClr val="263238"/>
              </a:solidFill>
              <a:latin typeface="Inter"/>
            </a:endParaRPr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8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02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8"/>
            <a:ext cx="7262857" cy="2372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Inter"/>
              </a:rPr>
              <a:t>IART classes slides and exercises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>
              <a:latin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Inter"/>
                <a:hlinkClick r:id="rId3"/>
              </a:rPr>
              <a:t>https://www.kaggle.com/datasets/ulrikthygepedersen/airlines-delay?datasetId=2859795&amp;sortBy=dateRun&amp;tab=bookmarked</a:t>
            </a:r>
            <a:endParaRPr lang="en" dirty="0">
              <a:latin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latin typeface="Inter"/>
            </a:endParaRPr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685282"/>
      </p:ext>
    </p:extLst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599</Words>
  <Application>Microsoft Office PowerPoint</Application>
  <PresentationFormat>On-screen Show (16:9)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Inter</vt:lpstr>
      <vt:lpstr>Palanquin Dark</vt:lpstr>
      <vt:lpstr>Poppins</vt:lpstr>
      <vt:lpstr>Poppins Black</vt:lpstr>
      <vt:lpstr>Robotic Workshop by Slidesgo</vt:lpstr>
      <vt:lpstr>Airlines Delay</vt:lpstr>
      <vt:lpstr>Work Specification</vt:lpstr>
      <vt:lpstr>Tools and Algorithms</vt:lpstr>
      <vt:lpstr>Work Already Done</vt:lpstr>
      <vt:lpstr>Data Pre-processing</vt:lpstr>
      <vt:lpstr>Developed Algorithms</vt:lpstr>
      <vt:lpstr>Developed Algorithms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Delay</dc:title>
  <cp:lastModifiedBy>Daniela Tomás</cp:lastModifiedBy>
  <cp:revision>61</cp:revision>
  <dcterms:modified xsi:type="dcterms:W3CDTF">2023-05-12T15:02:42Z</dcterms:modified>
</cp:coreProperties>
</file>