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72" r:id="rId4"/>
    <p:sldId id="273" r:id="rId5"/>
    <p:sldId id="258" r:id="rId6"/>
    <p:sldId id="271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AAD4"/>
    <a:srgbClr val="F6CE53"/>
    <a:srgbClr val="5C739C"/>
    <a:srgbClr val="557FC9"/>
    <a:srgbClr val="F1D78A"/>
    <a:srgbClr val="E7E5E6"/>
    <a:srgbClr val="B5C3DC"/>
    <a:srgbClr val="92AAD4"/>
    <a:srgbClr val="4472C4"/>
    <a:srgbClr val="D4D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95" autoAdjust="0"/>
  </p:normalViewPr>
  <p:slideViewPr>
    <p:cSldViewPr snapToGrid="0">
      <p:cViewPr varScale="1">
        <p:scale>
          <a:sx n="78" d="100"/>
          <a:sy n="78" d="100"/>
        </p:scale>
        <p:origin x="835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A42B3-627C-4A92-AE5E-E104681B0535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9B114-B55C-468D-AA27-2CA819EC73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3945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07000"/>
              </a:lnSpc>
              <a:buFont typeface="+mj-lt"/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600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286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1868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9829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3505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5585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9951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8929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29B30-86BE-419D-A508-1A9C7A36A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A8876A-B62D-4840-871A-A0A37535B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AF8A783-784D-4940-80CB-E3CE0D10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3F1A006-13BF-444B-AB38-4D3513D9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B34650C-0331-40EC-B3CE-7F771318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702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1C31C-EC90-4559-AABA-2B810F9B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A0D3FE7-00AA-4CEA-9062-B67B42171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3F7C70-A63C-457E-B5B7-CC7F8949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9A472F3-7CBA-4281-944F-65EA2A1A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667965-2D5F-4255-A616-2F487E06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422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12B02C-14ED-4923-ACB2-CCF8F4D49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9A8393C-901F-4A00-ABB1-BC101AF76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B1CA662-50A7-46B0-BF20-8C1B56AC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E5D0D33-7361-4F04-B770-099DE78D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75DAF4E-7F74-4F24-A867-AFCC2F3D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277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DB510-78E6-4180-9A45-73FEEA4E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B51909F-3AAE-4B6C-A951-D64D75C4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69BD2D-65B1-4362-87F6-0DF2C4FB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C30C96-9B66-46D9-BB04-3D6D10ED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CF447E-B0E1-419F-8CF6-8C64F946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113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FD31E-A949-48EF-A5E7-DE2C1CFA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1C3B839-6F63-4E4D-B624-CC90CE94E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E33B18-C594-4073-AADD-331CB53E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A19081A-C91B-4CFF-85F4-EA4B02A1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A120C84-82E2-4C74-9072-1368524C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425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996E8-1263-43F6-B073-156908F4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0501AE-F813-4C6F-A2C3-3BE6835F0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8A69BF1-0CE7-4590-BC9A-5EE3CE9B3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82FEDE0-419E-459F-854A-20C89671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C063D89-14D9-403A-BAC6-029FF0A7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0BB01F2-ACBA-46A3-85FD-83F182FF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97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956F0-43F5-4CCC-BE00-703D21E2C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500395F-0519-445F-8935-5956A34C1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99B0CEF-FBDA-4BFF-9339-DD57DDC18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6A489B0-C5EA-4890-A903-0E2993F98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0E718F9-937A-4F42-B3B1-03132B9BE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7862AFC-01DB-42E2-872A-FCBA0F0D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7E9D2A2-AF41-4987-9CC9-7CEAD242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9F436B6-BB01-4D08-918D-B1A56E55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998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5496E-EC24-48B5-A13D-09162E97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BC33E96-D5E6-4828-A9D7-C60A4660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D58FB88-CF1B-4095-A0A2-6A34DF67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F97FD92-AC42-46D4-AE7F-C286DEB8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230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057FA58-4048-407F-8C59-F979215F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6127469-5E41-4143-9174-08785932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4B5F837-41A4-4253-8F3B-84B6FE2D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918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4964F-E49F-411C-8435-3C3261A2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B6E988-B30E-4A89-8B4B-4504A77F3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A1F4BA9-1CE2-41FB-95B6-17E4A4A49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62FEABD-C98E-45F3-8A4A-15F34BEE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7513063-EB07-417A-BDC0-BB8688B8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ADF0BA0-F9CE-4272-8E83-B8BF6CCE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513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F458E-A47C-4F1A-83B5-ED451EDF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76CE727-4087-41B9-AD7F-8C018408D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381EF23-E5CB-4EB7-BB6D-1F6E57ABC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94AE5ED-7568-4CB2-A5E6-6F87CA3D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DE4C38D-A057-4167-BDF0-6E305D8F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6BBA4B9-F83A-44D1-9D4B-99B4A287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531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8E3A330-2769-47B6-8F52-4604957F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4B5D832-109D-4E34-A42C-698F8CB89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E8C7C6C-5A50-465C-92CB-375C35906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22FD5-41BF-4AC3-9B45-C9EE195255B8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35BD13-7D42-4297-B0B9-A197BFF24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68900C-AD1A-46C7-9942-509D45789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522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BD8A33-C55F-43A8-B14A-940F9E576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8789" y="2353640"/>
            <a:ext cx="7234422" cy="2150719"/>
          </a:xfrm>
          <a:noFill/>
        </p:spPr>
        <p:txBody>
          <a:bodyPr anchor="ctr">
            <a:normAutofit/>
          </a:bodyPr>
          <a:lstStyle/>
          <a:p>
            <a:r>
              <a:rPr lang="pt-PT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FEUPeca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71C695C7-25D5-430E-B598-BE15C6E85676}"/>
              </a:ext>
            </a:extLst>
          </p:cNvPr>
          <p:cNvSpPr/>
          <p:nvPr/>
        </p:nvSpPr>
        <p:spPr>
          <a:xfrm rot="18884128">
            <a:off x="261499" y="4716641"/>
            <a:ext cx="926113" cy="347446"/>
          </a:xfrm>
          <a:prstGeom prst="roundRect">
            <a:avLst>
              <a:gd name="adj" fmla="val 0"/>
            </a:avLst>
          </a:prstGeom>
          <a:solidFill>
            <a:srgbClr val="B5C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E222CEE0-A77E-47F0-A48F-DF8013EBF24B}"/>
              </a:ext>
            </a:extLst>
          </p:cNvPr>
          <p:cNvSpPr/>
          <p:nvPr/>
        </p:nvSpPr>
        <p:spPr>
          <a:xfrm rot="2709410">
            <a:off x="1471377" y="5722233"/>
            <a:ext cx="1132031" cy="762833"/>
          </a:xfrm>
          <a:prstGeom prst="roundRect">
            <a:avLst>
              <a:gd name="adj" fmla="val 0"/>
            </a:avLst>
          </a:prstGeom>
          <a:solidFill>
            <a:srgbClr val="B5C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4728688-CCE5-4726-87B4-25227C813E5C}"/>
              </a:ext>
            </a:extLst>
          </p:cNvPr>
          <p:cNvSpPr txBox="1"/>
          <p:nvPr/>
        </p:nvSpPr>
        <p:spPr>
          <a:xfrm>
            <a:off x="-227712" y="5883909"/>
            <a:ext cx="18086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   Daniela Tomás</a:t>
            </a:r>
          </a:p>
          <a:p>
            <a:pPr algn="ctr"/>
            <a:r>
              <a:rPr lang="pt-PT" sz="1400" dirty="0"/>
              <a:t>Diogo Nunes</a:t>
            </a:r>
          </a:p>
          <a:p>
            <a:pPr algn="ctr"/>
            <a:r>
              <a:rPr lang="pt-PT" sz="1400" dirty="0"/>
              <a:t>    Miguel Tavares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7E9B27B8-6C7E-4D40-95CB-6104A9C795DC}"/>
              </a:ext>
            </a:extLst>
          </p:cNvPr>
          <p:cNvSpPr/>
          <p:nvPr/>
        </p:nvSpPr>
        <p:spPr>
          <a:xfrm rot="8083291">
            <a:off x="593018" y="4935541"/>
            <a:ext cx="902912" cy="563287"/>
          </a:xfrm>
          <a:prstGeom prst="roundRect">
            <a:avLst>
              <a:gd name="adj" fmla="val 0"/>
            </a:avLst>
          </a:prstGeom>
          <a:solidFill>
            <a:srgbClr val="92A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AB79FDAA-32C5-4F6F-ABEE-67F4C2F80EF8}"/>
              </a:ext>
            </a:extLst>
          </p:cNvPr>
          <p:cNvSpPr/>
          <p:nvPr/>
        </p:nvSpPr>
        <p:spPr>
          <a:xfrm rot="2727331">
            <a:off x="1913317" y="5444023"/>
            <a:ext cx="1097849" cy="445368"/>
          </a:xfrm>
          <a:prstGeom prst="roundRect">
            <a:avLst>
              <a:gd name="adj" fmla="val 0"/>
            </a:avLst>
          </a:prstGeom>
          <a:solidFill>
            <a:srgbClr val="E7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CaixaDeTexto 5">
            <a:extLst>
              <a:ext uri="{FF2B5EF4-FFF2-40B4-BE49-F238E27FC236}">
                <a16:creationId xmlns:a16="http://schemas.microsoft.com/office/drawing/2014/main" id="{6214E7CA-72CE-2D35-6BB7-BD41E98F0D8B}"/>
              </a:ext>
            </a:extLst>
          </p:cNvPr>
          <p:cNvSpPr txBox="1"/>
          <p:nvPr/>
        </p:nvSpPr>
        <p:spPr>
          <a:xfrm>
            <a:off x="1327764" y="5893875"/>
            <a:ext cx="1267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up202004946</a:t>
            </a:r>
          </a:p>
          <a:p>
            <a:pPr algn="ctr"/>
            <a:r>
              <a:rPr lang="pt-PT" sz="1400" dirty="0"/>
              <a:t>up202007895</a:t>
            </a:r>
          </a:p>
          <a:p>
            <a:pPr algn="ctr"/>
            <a:r>
              <a:rPr lang="pt-PT" sz="1400" dirty="0"/>
              <a:t>up202002811</a:t>
            </a:r>
          </a:p>
        </p:txBody>
      </p:sp>
      <p:sp>
        <p:nvSpPr>
          <p:cNvPr id="4" name="CaixaDeTexto 5">
            <a:extLst>
              <a:ext uri="{FF2B5EF4-FFF2-40B4-BE49-F238E27FC236}">
                <a16:creationId xmlns:a16="http://schemas.microsoft.com/office/drawing/2014/main" id="{1AB7CA35-A811-5A30-9D02-4876F87CD69C}"/>
              </a:ext>
            </a:extLst>
          </p:cNvPr>
          <p:cNvSpPr txBox="1"/>
          <p:nvPr/>
        </p:nvSpPr>
        <p:spPr>
          <a:xfrm>
            <a:off x="679938" y="5666707"/>
            <a:ext cx="1267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IPC 2022/2023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ED624-F619-4116-D777-23FD75EF6B9E}"/>
              </a:ext>
            </a:extLst>
          </p:cNvPr>
          <p:cNvSpPr/>
          <p:nvPr/>
        </p:nvSpPr>
        <p:spPr>
          <a:xfrm>
            <a:off x="9544205" y="52615"/>
            <a:ext cx="548882" cy="461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C9541CA-DB8D-C36D-10DB-3C15EDB61C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460" y="0"/>
            <a:ext cx="2601325" cy="971067"/>
          </a:xfrm>
          <a:prstGeom prst="rect">
            <a:avLst/>
          </a:prstGeom>
        </p:spPr>
      </p:pic>
      <p:sp>
        <p:nvSpPr>
          <p:cNvPr id="5" name="CaixaDeTexto 5">
            <a:extLst>
              <a:ext uri="{FF2B5EF4-FFF2-40B4-BE49-F238E27FC236}">
                <a16:creationId xmlns:a16="http://schemas.microsoft.com/office/drawing/2014/main" id="{CDD29102-6ABA-833F-9044-D2049880F379}"/>
              </a:ext>
            </a:extLst>
          </p:cNvPr>
          <p:cNvSpPr txBox="1"/>
          <p:nvPr/>
        </p:nvSpPr>
        <p:spPr>
          <a:xfrm>
            <a:off x="467450" y="6509065"/>
            <a:ext cx="155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Grupo 3 Turma 7</a:t>
            </a:r>
          </a:p>
        </p:txBody>
      </p:sp>
    </p:spTree>
    <p:extLst>
      <p:ext uri="{BB962C8B-B14F-4D97-AF65-F5344CB8AC3E}">
        <p14:creationId xmlns:p14="http://schemas.microsoft.com/office/powerpoint/2010/main" val="178554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CE9B8B-83C0-4646-A6A0-9857A1BF072E}"/>
              </a:ext>
            </a:extLst>
          </p:cNvPr>
          <p:cNvSpPr txBox="1"/>
          <p:nvPr/>
        </p:nvSpPr>
        <p:spPr>
          <a:xfrm>
            <a:off x="3641233" y="1078296"/>
            <a:ext cx="4428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Descrição do Projeto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75BF97-122F-2AEB-7915-E5A38E755269}"/>
              </a:ext>
            </a:extLst>
          </p:cNvPr>
          <p:cNvSpPr txBox="1"/>
          <p:nvPr/>
        </p:nvSpPr>
        <p:spPr>
          <a:xfrm>
            <a:off x="2450237" y="1997839"/>
            <a:ext cx="7288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 objetivo do projeto é a criação de uma interface de utilizador para uma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 Android/iOS de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gestão de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recursos da biblioteca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chamada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FEUPeca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. Esta aplicação apresenta um catálogo com os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livros da biblioteca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para requisitar e as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salas de estudo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disponíveis para reservar. </a:t>
            </a:r>
          </a:p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 principal elemento diferenciador é a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 social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que permite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convites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para que utilizadores usufruam das salas de estudo em conjunto e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comentários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relacionados aos livros.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9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CE9B8B-83C0-4646-A6A0-9857A1BF072E}"/>
              </a:ext>
            </a:extLst>
          </p:cNvPr>
          <p:cNvSpPr txBox="1"/>
          <p:nvPr/>
        </p:nvSpPr>
        <p:spPr>
          <a:xfrm>
            <a:off x="2450237" y="1069600"/>
            <a:ext cx="72086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Aplicações e Serviços Semelhantes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75BF97-122F-2AEB-7915-E5A38E755269}"/>
              </a:ext>
            </a:extLst>
          </p:cNvPr>
          <p:cNvSpPr txBox="1"/>
          <p:nvPr/>
        </p:nvSpPr>
        <p:spPr>
          <a:xfrm>
            <a:off x="2450237" y="1980444"/>
            <a:ext cx="72086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Atualmente, o único serviço com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funcionalidades semelhantes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às da FEUPeca é o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 da biblioteca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da FEUP, que se encontra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desatualizado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desconhecido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para a maioria da comunidade estudantil.</a:t>
            </a:r>
          </a:p>
          <a:p>
            <a:pPr algn="just"/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 site da biblioteca partilha algumas funcionalidades com a FEUPeca nomeadamente requisitar livros e reservar salas de estudo.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810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2755" y="-5724235"/>
            <a:ext cx="743530" cy="1219200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CE9B8B-83C0-4646-A6A0-9857A1BF072E}"/>
              </a:ext>
            </a:extLst>
          </p:cNvPr>
          <p:cNvSpPr txBox="1"/>
          <p:nvPr/>
        </p:nvSpPr>
        <p:spPr>
          <a:xfrm>
            <a:off x="2255621" y="743531"/>
            <a:ext cx="76777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Inquérito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75BF97-122F-2AEB-7915-E5A38E755269}"/>
              </a:ext>
            </a:extLst>
          </p:cNvPr>
          <p:cNvSpPr txBox="1"/>
          <p:nvPr/>
        </p:nvSpPr>
        <p:spPr>
          <a:xfrm>
            <a:off x="1835457" y="1328306"/>
            <a:ext cx="85181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 inquérito foi partilhado com a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comunidade FEUP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 no total, recebemos cerca de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respostas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. Grande parte dos participantes abordados, frequentam a FEUP à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ou 3 anos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(48,4% e 32,3%) e encontram-se no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3º ano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(90,3%) da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LEIC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(100%), têm idades compreendidas entre os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e 24 anos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(90,3%) sendo a maioria do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sexo masculino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(67,7%).</a:t>
            </a:r>
          </a:p>
          <a:p>
            <a:pPr algn="just"/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Nos resultados obtidos: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No geral, os estudantes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conhecem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 site da biblioteca (54,8%), os que conhecem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nunca usam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(57,1%);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Mais de metade passa até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horas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na biblioteca por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semana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(67,7%) a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estudar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(83,9%) 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 maioria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nunca requisitou livros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(90,3%)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ou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nunca reservou uma sala de estudo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(71%);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Uma parte significativa gostaria de usar uma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Android/iOS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(87,4%);</a:t>
            </a:r>
          </a:p>
          <a:p>
            <a:pPr algn="just"/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3897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42F8BE-5F28-81B8-1EF3-4F00D43AEBDB}"/>
              </a:ext>
            </a:extLst>
          </p:cNvPr>
          <p:cNvCxnSpPr/>
          <p:nvPr/>
        </p:nvCxnSpPr>
        <p:spPr>
          <a:xfrm>
            <a:off x="3431097" y="1015068"/>
            <a:ext cx="0" cy="546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237ACD-0C29-EBDA-93BD-F474DA372ADA}"/>
              </a:ext>
            </a:extLst>
          </p:cNvPr>
          <p:cNvSpPr/>
          <p:nvPr/>
        </p:nvSpPr>
        <p:spPr>
          <a:xfrm>
            <a:off x="390091" y="2898478"/>
            <a:ext cx="2843865" cy="7382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“Trabalho duro compensa.”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E235CA-F97E-08CC-3415-F2C4ED1A9EC3}"/>
              </a:ext>
            </a:extLst>
          </p:cNvPr>
          <p:cNvSpPr/>
          <p:nvPr/>
        </p:nvSpPr>
        <p:spPr>
          <a:xfrm>
            <a:off x="327172" y="5524849"/>
            <a:ext cx="1308682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Stressado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738E72-101A-A725-7340-A947073651FD}"/>
              </a:ext>
            </a:extLst>
          </p:cNvPr>
          <p:cNvSpPr/>
          <p:nvPr/>
        </p:nvSpPr>
        <p:spPr>
          <a:xfrm>
            <a:off x="1879133" y="5524849"/>
            <a:ext cx="1349837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Empenhado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FB2A80-FDB6-C658-31F5-A47457A72BCE}"/>
              </a:ext>
            </a:extLst>
          </p:cNvPr>
          <p:cNvSpPr/>
          <p:nvPr/>
        </p:nvSpPr>
        <p:spPr>
          <a:xfrm>
            <a:off x="1027652" y="5976335"/>
            <a:ext cx="1308682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Curioso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97600-B300-9E4B-A472-710D62F08D90}"/>
              </a:ext>
            </a:extLst>
          </p:cNvPr>
          <p:cNvSpPr txBox="1"/>
          <p:nvPr/>
        </p:nvSpPr>
        <p:spPr>
          <a:xfrm>
            <a:off x="213919" y="3813396"/>
            <a:ext cx="33304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Idade: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Habilitação: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Secundário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Trabalho/Ocupação: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Trabalhador-Estudante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Estado Civil: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Solteiro 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Localização: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Espinho, Portugal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Literacia Digital: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Média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Dispositivo Preferido: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Computador 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Arquétipo: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Pessoa comum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684866-3088-646C-69A2-FC430FF11C6E}"/>
              </a:ext>
            </a:extLst>
          </p:cNvPr>
          <p:cNvSpPr txBox="1"/>
          <p:nvPr/>
        </p:nvSpPr>
        <p:spPr>
          <a:xfrm>
            <a:off x="3951853" y="959387"/>
            <a:ext cx="582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Narrativa/Estilo de Vida/Padrões de comportamento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F0133-8511-C48A-71FC-714B3766333F}"/>
              </a:ext>
            </a:extLst>
          </p:cNvPr>
          <p:cNvSpPr txBox="1"/>
          <p:nvPr/>
        </p:nvSpPr>
        <p:spPr>
          <a:xfrm>
            <a:off x="3951853" y="2721994"/>
            <a:ext cx="260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6">
                    <a:lumMod val="75000"/>
                  </a:schemeClr>
                </a:solidFill>
              </a:rPr>
              <a:t>Objetivos/Necessidades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B82D9F-0344-C8DA-0FF2-66286EB12F19}"/>
              </a:ext>
            </a:extLst>
          </p:cNvPr>
          <p:cNvSpPr txBox="1"/>
          <p:nvPr/>
        </p:nvSpPr>
        <p:spPr>
          <a:xfrm>
            <a:off x="3951853" y="4566823"/>
            <a:ext cx="126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C00000"/>
                </a:solidFill>
              </a:rPr>
              <a:t>Frustações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2C6261E-502D-04B7-B2FE-9EDC5D70B82D}"/>
              </a:ext>
            </a:extLst>
          </p:cNvPr>
          <p:cNvSpPr txBox="1"/>
          <p:nvPr/>
        </p:nvSpPr>
        <p:spPr>
          <a:xfrm>
            <a:off x="3981217" y="1366853"/>
            <a:ext cx="76773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Trabalhador </a:t>
            </a:r>
            <a:r>
              <a:rPr lang="pt-PT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pt-PT" sz="1400" i="1" dirty="0">
                <a:latin typeface="Arial" panose="020B0604020202020204" pitchFamily="34" charset="0"/>
                <a:cs typeface="Arial" panose="020B0604020202020204" pitchFamily="34" charset="0"/>
              </a:rPr>
              <a:t> time 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da FEUP, em LEIC, empenhado mas com bastantes dificuldades a conciliar a vida de estudante com o trabalho. Para ajudar, costuma juntar-se a um grupo de amigos na biblioteca. No entanto, nem sempre encontram um espaço livre para estudarem, por isso, o Bruno e os amigos gostariam de ter uma forma fácil de encontrar e reservar espaços de estudo.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9117E1-476D-7292-BEFA-0E53836324D7}"/>
              </a:ext>
            </a:extLst>
          </p:cNvPr>
          <p:cNvSpPr txBox="1"/>
          <p:nvPr/>
        </p:nvSpPr>
        <p:spPr>
          <a:xfrm>
            <a:off x="3998090" y="4988155"/>
            <a:ext cx="77067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O Bruno não sabe quando uma sala de estudo se encontra disponível na biblioteca.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Ele não está muito familiarizado com o site da biblioteca por isso tem dificuldade em reservar salas de estudo por esse meio.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Por vezes os amigos do Bruno não estão disponíveis para o ajudar e ele fica stressado ao estudar sozinho na biblioteca.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E46A66-E355-28DA-9133-10834AB116D5}"/>
              </a:ext>
            </a:extLst>
          </p:cNvPr>
          <p:cNvSpPr txBox="1"/>
          <p:nvPr/>
        </p:nvSpPr>
        <p:spPr>
          <a:xfrm>
            <a:off x="3998090" y="3074234"/>
            <a:ext cx="76605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O Bruno gostaria de conhecer uma forma mais intuitiva de reservar uma sala para ir estudar com o seu grupo de amigos.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No caso de as salas de estudo não estarem disponíveis, ele gostaria de saber quando irão estar e qual é a lotação da biblioteca naquele momento.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Ele está interessado em ter um perfil da biblioteca e pedir amizade a outros colegas com o objetivo de encontrar pessoas competentes que o possam ajudar no estudo.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62AB2E-C209-EB39-3DF1-E41544346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33" y="1161106"/>
            <a:ext cx="2313401" cy="1542267"/>
          </a:xfrm>
          <a:prstGeom prst="roundRect">
            <a:avLst>
              <a:gd name="adj" fmla="val 5244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6">
            <a:extLst>
              <a:ext uri="{FF2B5EF4-FFF2-40B4-BE49-F238E27FC236}">
                <a16:creationId xmlns:a16="http://schemas.microsoft.com/office/drawing/2014/main" id="{A919A7D5-1A90-BF5F-E9BA-6AD4487758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pic>
        <p:nvPicPr>
          <p:cNvPr id="15" name="Imagem 4">
            <a:extLst>
              <a:ext uri="{FF2B5EF4-FFF2-40B4-BE49-F238E27FC236}">
                <a16:creationId xmlns:a16="http://schemas.microsoft.com/office/drawing/2014/main" id="{47D964B4-4BE5-B21F-DAE6-701765664C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6" y="728514"/>
            <a:ext cx="743528" cy="1219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6CC5EF-49BB-AC71-41C9-2E2420A3A124}"/>
              </a:ext>
            </a:extLst>
          </p:cNvPr>
          <p:cNvSpPr txBox="1"/>
          <p:nvPr/>
        </p:nvSpPr>
        <p:spPr>
          <a:xfrm>
            <a:off x="3998090" y="100829"/>
            <a:ext cx="3993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Bruno Domingues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986A46-F6AF-EA45-CC37-866C27F3FA82}"/>
              </a:ext>
            </a:extLst>
          </p:cNvPr>
          <p:cNvSpPr txBox="1"/>
          <p:nvPr/>
        </p:nvSpPr>
        <p:spPr>
          <a:xfrm>
            <a:off x="0" y="652402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849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CE9B8B-83C0-4646-A6A0-9857A1BF072E}"/>
              </a:ext>
            </a:extLst>
          </p:cNvPr>
          <p:cNvSpPr txBox="1"/>
          <p:nvPr/>
        </p:nvSpPr>
        <p:spPr>
          <a:xfrm>
            <a:off x="3940068" y="889105"/>
            <a:ext cx="43118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Cenário de Atividade</a:t>
            </a:r>
            <a:endParaRPr lang="pt-PT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CF83E-F50C-28BE-49EB-C31B9ABEE2E6}"/>
              </a:ext>
            </a:extLst>
          </p:cNvPr>
          <p:cNvSpPr txBox="1"/>
          <p:nvPr/>
        </p:nvSpPr>
        <p:spPr>
          <a:xfrm>
            <a:off x="3409950" y="2356302"/>
            <a:ext cx="8458200" cy="2145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Bruno está a preparar-se para a época de exames. Para aumentar as chances de sucesso, ele queria encontrar colegas competentes</a:t>
            </a:r>
            <a:r>
              <a:rPr lang="pt-PT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estudar em grupo na </a:t>
            </a:r>
            <a:r>
              <a:rPr lang="pt-PT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biblioteca</a:t>
            </a: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pt-PT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Autenticando-se </a:t>
            </a: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 </a:t>
            </a:r>
            <a:r>
              <a:rPr lang="pt-PT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FEUPeca</a:t>
            </a: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consulta um </a:t>
            </a:r>
            <a:r>
              <a:rPr lang="pt-PT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mapa da biblioteca </a:t>
            </a: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ver o </a:t>
            </a:r>
            <a:r>
              <a:rPr lang="pt-PT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estado e capacidade das salas de estudo </a:t>
            </a: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 dos vários </a:t>
            </a:r>
            <a:r>
              <a:rPr lang="pt-PT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pisos da biblioteca</a:t>
            </a: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Ao encontrar uma sala disponível, ele escolhe um </a:t>
            </a:r>
            <a:r>
              <a:rPr lang="pt-PT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horário </a:t>
            </a: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 esteja livre e aguarda que o sistema aceite o </a:t>
            </a:r>
            <a:r>
              <a:rPr lang="pt-PT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pedido</a:t>
            </a: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Depois ele envia um </a:t>
            </a:r>
            <a:r>
              <a:rPr lang="pt-PT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convite</a:t>
            </a: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com a localização da sala e o horário para o seu amigo Vicent</a:t>
            </a:r>
            <a:r>
              <a:rPr lang="pt-PT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 Neves</a:t>
            </a: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15FA049-9CE6-18C7-6EAE-C7DB28E7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33" y="2657866"/>
            <a:ext cx="2313401" cy="1542267"/>
          </a:xfrm>
          <a:prstGeom prst="roundRect">
            <a:avLst>
              <a:gd name="adj" fmla="val 5244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F60AB2-D2F8-8512-74E8-BBAD3657ECEB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862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CE9B8B-83C0-4646-A6A0-9857A1BF072E}"/>
              </a:ext>
            </a:extLst>
          </p:cNvPr>
          <p:cNvSpPr txBox="1"/>
          <p:nvPr/>
        </p:nvSpPr>
        <p:spPr>
          <a:xfrm>
            <a:off x="4118847" y="822478"/>
            <a:ext cx="40832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Conceptual</a:t>
            </a:r>
            <a:endParaRPr lang="pt-PT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Marcador de Posição de Conteúdo 2">
            <a:extLst>
              <a:ext uri="{FF2B5EF4-FFF2-40B4-BE49-F238E27FC236}">
                <a16:creationId xmlns:a16="http://schemas.microsoft.com/office/drawing/2014/main" id="{9A350834-3F8D-6930-E120-5A427A5C2161}"/>
              </a:ext>
            </a:extLst>
          </p:cNvPr>
          <p:cNvSpPr txBox="1">
            <a:spLocks/>
          </p:cNvSpPr>
          <p:nvPr/>
        </p:nvSpPr>
        <p:spPr>
          <a:xfrm>
            <a:off x="240823" y="1714331"/>
            <a:ext cx="3835877" cy="3663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Objetos (atributos):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Piso (lotação, numero);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Livro (nome, categoria, estado);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Utilizador (nome, foto, email);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Sala (capacidade, numero, estado, horário);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Catálogo (categorias);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Notificação (mensagem);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Comentários (texto);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Biblioteca();</a:t>
            </a:r>
            <a:endParaRPr lang="pt-PT" dirty="0"/>
          </a:p>
          <a:p>
            <a:pPr>
              <a:buFont typeface="Calibri" panose="020F0502020204030204" pitchFamily="34" charset="0"/>
              <a:buChar char="⁻"/>
            </a:pP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D6E8757-52DF-299D-08C2-07D181C1F83E}"/>
              </a:ext>
            </a:extLst>
          </p:cNvPr>
          <p:cNvSpPr txBox="1">
            <a:spLocks/>
          </p:cNvSpPr>
          <p:nvPr/>
        </p:nvSpPr>
        <p:spPr>
          <a:xfrm>
            <a:off x="4346361" y="1695112"/>
            <a:ext cx="3212982" cy="36823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Ações:</a:t>
            </a:r>
          </a:p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Criar, remover pedido;</a:t>
            </a:r>
          </a:p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Selecionar, pesquisar livro;</a:t>
            </a:r>
          </a:p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Selecionar sala;</a:t>
            </a:r>
          </a:p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Selecionar, pesquisar utilizador;</a:t>
            </a:r>
          </a:p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Selecionar, remover notificações;</a:t>
            </a:r>
          </a:p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Criar, editar, remover comentário;</a:t>
            </a:r>
          </a:p>
        </p:txBody>
      </p:sp>
      <p:sp>
        <p:nvSpPr>
          <p:cNvPr id="8" name="CaixaDeTexto 5">
            <a:extLst>
              <a:ext uri="{FF2B5EF4-FFF2-40B4-BE49-F238E27FC236}">
                <a16:creationId xmlns:a16="http://schemas.microsoft.com/office/drawing/2014/main" id="{15E0C2C7-D52B-AB4C-8D9B-6A3F0E71A35F}"/>
              </a:ext>
            </a:extLst>
          </p:cNvPr>
          <p:cNvSpPr txBox="1"/>
          <p:nvPr/>
        </p:nvSpPr>
        <p:spPr>
          <a:xfrm>
            <a:off x="7490697" y="1553049"/>
            <a:ext cx="5225177" cy="350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Relações: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Catálogo tem livros;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Biblioteca tem pisos;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Biblioteca tem salas;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Livro tem comentários;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Uma notificação pertence a um utilizador;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Um comentário pertence a um utilizador;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Um utilizador segue vários utilizadores;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BF0512-8277-D05F-3704-7A8D61D4F32E}"/>
              </a:ext>
            </a:extLst>
          </p:cNvPr>
          <p:cNvCxnSpPr>
            <a:cxnSpLocks/>
          </p:cNvCxnSpPr>
          <p:nvPr/>
        </p:nvCxnSpPr>
        <p:spPr>
          <a:xfrm>
            <a:off x="4076700" y="1714331"/>
            <a:ext cx="0" cy="366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1F5AEEC-FEF6-50E3-0040-3F331D53A1C9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7FB4E4-2BF7-6F74-6AC4-0A8E0ADBE39D}"/>
              </a:ext>
            </a:extLst>
          </p:cNvPr>
          <p:cNvCxnSpPr>
            <a:cxnSpLocks/>
          </p:cNvCxnSpPr>
          <p:nvPr/>
        </p:nvCxnSpPr>
        <p:spPr>
          <a:xfrm>
            <a:off x="7471033" y="1714331"/>
            <a:ext cx="0" cy="366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93023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CE9B8B-83C0-4646-A6A0-9857A1BF072E}"/>
              </a:ext>
            </a:extLst>
          </p:cNvPr>
          <p:cNvSpPr txBox="1"/>
          <p:nvPr/>
        </p:nvSpPr>
        <p:spPr>
          <a:xfrm>
            <a:off x="1403136" y="960631"/>
            <a:ext cx="37308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Funcionalidades:</a:t>
            </a:r>
            <a:endParaRPr lang="pt-PT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CADBF0-6941-AA1A-E67A-BE9244214E30}"/>
              </a:ext>
            </a:extLst>
          </p:cNvPr>
          <p:cNvSpPr txBox="1"/>
          <p:nvPr/>
        </p:nvSpPr>
        <p:spPr>
          <a:xfrm>
            <a:off x="868256" y="1545406"/>
            <a:ext cx="5418244" cy="491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Selecionar um livro para o requisitar;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Selecionar uma sala para reserva;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Pesquisar os livros por categoria;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Consultar lotação de um piso;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Consultar disponibilidade de sala de estudo;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Consultar disponibilidade de um livro;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Aceder ao conteúdo de notificação;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Pesquisar por utilizador;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Seguir um utilizador;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Consultar perfil de utilizador;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Enviar, remover ou editar comentário;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Ler comentário de outros utilizadores;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Receber recomendação;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Enviar convite para outros utilizadores;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Responder a convite de outros utilizadores;</a:t>
            </a:r>
          </a:p>
          <a:p>
            <a:endParaRPr lang="pt-PT" dirty="0"/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88259CC0-B61F-35D4-DB0B-B3FE1499ACF0}"/>
              </a:ext>
            </a:extLst>
          </p:cNvPr>
          <p:cNvSpPr txBox="1"/>
          <p:nvPr/>
        </p:nvSpPr>
        <p:spPr>
          <a:xfrm>
            <a:off x="8099211" y="960631"/>
            <a:ext cx="185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Tarefas:</a:t>
            </a:r>
            <a:endParaRPr lang="pt-PT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21C793-350E-8B0A-220F-9CA231AF52D5}"/>
              </a:ext>
            </a:extLst>
          </p:cNvPr>
          <p:cNvSpPr txBox="1"/>
          <p:nvPr/>
        </p:nvSpPr>
        <p:spPr>
          <a:xfrm>
            <a:off x="6572250" y="2193106"/>
            <a:ext cx="5619750" cy="3330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Pesquisar livro “Introdução ao Design de Interfaces” por categoria para o requisitar durante 2 semanas;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Deixar um comentário positivo no livro “Introdução ao Design de Interfaces” previamente requisitado;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Pesquisar pelo Vicente Neves para o seguir;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Escolher o livro “</a:t>
            </a:r>
            <a:r>
              <a:rPr lang="pt-PT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Computer</a:t>
            </a: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Networks, 5/E” a partir de uma recomendação;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Aceitar </a:t>
            </a:r>
            <a:r>
              <a:rPr lang="pt-PT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convite de estudo do Vicente Neves;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Consultar as salas livres na biblioteca, escolher uma sala vazia </a:t>
            </a:r>
            <a:r>
              <a:rPr lang="pt-PT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 reservá-la;</a:t>
            </a:r>
            <a:endParaRPr lang="pt-PT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DC62EC-C142-3AC0-3306-FDC0014F6154}"/>
              </a:ext>
            </a:extLst>
          </p:cNvPr>
          <p:cNvCxnSpPr>
            <a:cxnSpLocks/>
          </p:cNvCxnSpPr>
          <p:nvPr/>
        </p:nvCxnSpPr>
        <p:spPr>
          <a:xfrm flipH="1">
            <a:off x="6200775" y="1545406"/>
            <a:ext cx="19050" cy="4398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3EA1C9B-890D-8099-174D-4463AD793F9F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270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3AB314-5430-7F37-51CF-94329BDBAE69}"/>
              </a:ext>
            </a:extLst>
          </p:cNvPr>
          <p:cNvSpPr txBox="1"/>
          <p:nvPr/>
        </p:nvSpPr>
        <p:spPr>
          <a:xfrm>
            <a:off x="2290762" y="1853328"/>
            <a:ext cx="7610475" cy="3444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Todas as tarefas relacionadas com a pesquisa ou seleção de livros para a sua requisição ou de pedidos de amizade deve ser efetuada de forma eficaz levando no máximo 3 </a:t>
            </a:r>
            <a:r>
              <a:rPr lang="pt-PT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clicks</a:t>
            </a: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Filtrar pesquisa e seleção de livros através de uma recomendação ou aceitar convites requer no máximo 2 </a:t>
            </a:r>
            <a:r>
              <a:rPr lang="pt-PT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clicks</a:t>
            </a: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Tarefas relacionadas com a reserva ou seleção de salas deve ser um pouco mais demorada devido a fatores extra levando no máximo 4 </a:t>
            </a:r>
            <a:r>
              <a:rPr lang="pt-PT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clicks</a:t>
            </a: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notificações devem ser acedidas de forma rápida.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aplicação deve garantir a privacidade dos dados do utilizador.</a:t>
            </a:r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39C6A1CA-8BE2-6FA3-78EA-C3D09CA40B0B}"/>
              </a:ext>
            </a:extLst>
          </p:cNvPr>
          <p:cNvSpPr txBox="1"/>
          <p:nvPr/>
        </p:nvSpPr>
        <p:spPr>
          <a:xfrm>
            <a:off x="3801953" y="930580"/>
            <a:ext cx="56182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 de Utilização</a:t>
            </a:r>
            <a:endParaRPr lang="pt-PT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46F389-F35B-F36C-906A-31C4CFF97EF8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80720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4429</TotalTime>
  <Words>1079</Words>
  <Application>Microsoft Office PowerPoint</Application>
  <PresentationFormat>Widescreen</PresentationFormat>
  <Paragraphs>121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Whitney</vt:lpstr>
      <vt:lpstr>Tema do Office</vt:lpstr>
      <vt:lpstr>FEUPeca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Sérgio Tomás</dc:creator>
  <cp:lastModifiedBy>Daniela Tomás</cp:lastModifiedBy>
  <cp:revision>200</cp:revision>
  <dcterms:created xsi:type="dcterms:W3CDTF">2021-04-06T12:55:03Z</dcterms:created>
  <dcterms:modified xsi:type="dcterms:W3CDTF">2022-11-26T12:50:40Z</dcterms:modified>
</cp:coreProperties>
</file>