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76" r:id="rId4"/>
    <p:sldId id="277" r:id="rId5"/>
    <p:sldId id="270" r:id="rId6"/>
    <p:sldId id="271" r:id="rId7"/>
    <p:sldId id="272" r:id="rId8"/>
    <p:sldId id="279" r:id="rId9"/>
    <p:sldId id="280" r:id="rId10"/>
    <p:sldId id="281" r:id="rId11"/>
    <p:sldId id="282" r:id="rId12"/>
    <p:sldId id="283" r:id="rId13"/>
    <p:sldId id="275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AAD4"/>
    <a:srgbClr val="F6CE53"/>
    <a:srgbClr val="5C739C"/>
    <a:srgbClr val="557FC9"/>
    <a:srgbClr val="F1D78A"/>
    <a:srgbClr val="E7E5E6"/>
    <a:srgbClr val="B5C3DC"/>
    <a:srgbClr val="92AAD4"/>
    <a:srgbClr val="4472C4"/>
    <a:srgbClr val="D4D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95" autoAdjust="0"/>
  </p:normalViewPr>
  <p:slideViewPr>
    <p:cSldViewPr snapToGrid="0">
      <p:cViewPr varScale="1">
        <p:scale>
          <a:sx n="120" d="100"/>
          <a:sy n="120" d="100"/>
        </p:scale>
        <p:origin x="174" y="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A42B3-627C-4A92-AE5E-E104681B0535}" type="datetimeFigureOut">
              <a:rPr lang="pt-PT" smtClean="0"/>
              <a:t>11/12/2022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9B114-B55C-468D-AA27-2CA819EC735C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13945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07000"/>
              </a:lnSpc>
              <a:buFont typeface="+mj-lt"/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86007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10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29674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11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63939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95427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13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4132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286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523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7150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85369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51251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01747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62569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21842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29B30-86BE-419D-A508-1A9C7A36A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A8876A-B62D-4840-871A-A0A37535B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AF8A783-784D-4940-80CB-E3CE0D10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11/12/2022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3F1A006-13BF-444B-AB38-4D3513D9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B34650C-0331-40EC-B3CE-7F771318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7702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1C31C-EC90-4559-AABA-2B810F9B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A0D3FE7-00AA-4CEA-9062-B67B42171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3F7C70-A63C-457E-B5B7-CC7F8949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11/12/2022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9A472F3-7CBA-4281-944F-65EA2A1A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667965-2D5F-4255-A616-2F487E06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2422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12B02C-14ED-4923-ACB2-CCF8F4D49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9A8393C-901F-4A00-ABB1-BC101AF76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B1CA662-50A7-46B0-BF20-8C1B56AC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11/12/2022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E5D0D33-7361-4F04-B770-099DE78D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75DAF4E-7F74-4F24-A867-AFCC2F3D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8277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DB510-78E6-4180-9A45-73FEEA4E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B51909F-3AAE-4B6C-A951-D64D75C4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69BD2D-65B1-4362-87F6-0DF2C4FB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11/12/2022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C30C96-9B66-46D9-BB04-3D6D10ED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CF447E-B0E1-419F-8CF6-8C64F946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4113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FD31E-A949-48EF-A5E7-DE2C1CFA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1C3B839-6F63-4E4D-B624-CC90CE94E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E33B18-C594-4073-AADD-331CB53E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11/12/2022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A19081A-C91B-4CFF-85F4-EA4B02A1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A120C84-82E2-4C74-9072-1368524C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7425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996E8-1263-43F6-B073-156908F4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0501AE-F813-4C6F-A2C3-3BE6835F0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8A69BF1-0CE7-4590-BC9A-5EE3CE9B3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82FEDE0-419E-459F-854A-20C89671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11/12/2022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C063D89-14D9-403A-BAC6-029FF0A7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0BB01F2-ACBA-46A3-85FD-83F182FF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397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956F0-43F5-4CCC-BE00-703D21E2C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500395F-0519-445F-8935-5956A34C1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99B0CEF-FBDA-4BFF-9339-DD57DDC18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6A489B0-C5EA-4890-A903-0E2993F98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0E718F9-937A-4F42-B3B1-03132B9BE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7862AFC-01DB-42E2-872A-FCBA0F0D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11/12/2022</a:t>
            </a:fld>
            <a:endParaRPr lang="pt-PT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7E9D2A2-AF41-4987-9CC9-7CEAD242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9F436B6-BB01-4D08-918D-B1A56E55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2998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5496E-EC24-48B5-A13D-09162E97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BC33E96-D5E6-4828-A9D7-C60A4660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11/12/2022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D58FB88-CF1B-4095-A0A2-6A34DF67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F97FD92-AC42-46D4-AE7F-C286DEB8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230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057FA58-4048-407F-8C59-F979215F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11/12/2022</a:t>
            </a:fld>
            <a:endParaRPr lang="pt-PT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6127469-5E41-4143-9174-08785932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4B5F837-41A4-4253-8F3B-84B6FE2D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0918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4964F-E49F-411C-8435-3C3261A2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B6E988-B30E-4A89-8B4B-4504A77F3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A1F4BA9-1CE2-41FB-95B6-17E4A4A49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62FEABD-C98E-45F3-8A4A-15F34BEE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11/12/2022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7513063-EB07-417A-BDC0-BB8688B8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ADF0BA0-F9CE-4272-8E83-B8BF6CCE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2513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F458E-A47C-4F1A-83B5-ED451EDF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76CE727-4087-41B9-AD7F-8C018408D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381EF23-E5CB-4EB7-BB6D-1F6E57ABC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94AE5ED-7568-4CB2-A5E6-6F87CA3D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11/12/2022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DE4C38D-A057-4167-BDF0-6E305D8F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6BBA4B9-F83A-44D1-9D4B-99B4A287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6531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8E3A330-2769-47B6-8F52-4604957F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4B5D832-109D-4E34-A42C-698F8CB89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E8C7C6C-5A50-465C-92CB-375C35906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22FD5-41BF-4AC3-9B45-C9EE195255B8}" type="datetimeFigureOut">
              <a:rPr lang="pt-PT" smtClean="0"/>
              <a:t>11/12/2022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35BD13-7D42-4297-B0B9-A197BFF24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68900C-AD1A-46C7-9942-509D45789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5522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7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BD8A33-C55F-43A8-B14A-940F9E576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8789" y="2353640"/>
            <a:ext cx="7234422" cy="2150719"/>
          </a:xfrm>
          <a:noFill/>
        </p:spPr>
        <p:txBody>
          <a:bodyPr anchor="ctr">
            <a:normAutofit/>
          </a:bodyPr>
          <a:lstStyle/>
          <a:p>
            <a:r>
              <a:rPr lang="pt-PT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FEUPeca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71C695C7-25D5-430E-B598-BE15C6E85676}"/>
              </a:ext>
            </a:extLst>
          </p:cNvPr>
          <p:cNvSpPr/>
          <p:nvPr/>
        </p:nvSpPr>
        <p:spPr>
          <a:xfrm rot="18884128">
            <a:off x="261499" y="4716641"/>
            <a:ext cx="926113" cy="347446"/>
          </a:xfrm>
          <a:prstGeom prst="roundRect">
            <a:avLst>
              <a:gd name="adj" fmla="val 0"/>
            </a:avLst>
          </a:prstGeom>
          <a:solidFill>
            <a:srgbClr val="B5C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E222CEE0-A77E-47F0-A48F-DF8013EBF24B}"/>
              </a:ext>
            </a:extLst>
          </p:cNvPr>
          <p:cNvSpPr/>
          <p:nvPr/>
        </p:nvSpPr>
        <p:spPr>
          <a:xfrm rot="2709410">
            <a:off x="1471377" y="5722233"/>
            <a:ext cx="1132031" cy="762833"/>
          </a:xfrm>
          <a:prstGeom prst="roundRect">
            <a:avLst>
              <a:gd name="adj" fmla="val 0"/>
            </a:avLst>
          </a:prstGeom>
          <a:solidFill>
            <a:srgbClr val="B5C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4728688-CCE5-4726-87B4-25227C813E5C}"/>
              </a:ext>
            </a:extLst>
          </p:cNvPr>
          <p:cNvSpPr txBox="1"/>
          <p:nvPr/>
        </p:nvSpPr>
        <p:spPr>
          <a:xfrm>
            <a:off x="-227712" y="5883909"/>
            <a:ext cx="18086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   Daniela Tomás</a:t>
            </a:r>
          </a:p>
          <a:p>
            <a:pPr algn="ctr"/>
            <a:r>
              <a:rPr lang="pt-PT" sz="1400" dirty="0"/>
              <a:t>Diogo Nunes</a:t>
            </a:r>
          </a:p>
          <a:p>
            <a:pPr algn="ctr"/>
            <a:r>
              <a:rPr lang="pt-PT" sz="1400" dirty="0"/>
              <a:t>    Miguel Tavares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7E9B27B8-6C7E-4D40-95CB-6104A9C795DC}"/>
              </a:ext>
            </a:extLst>
          </p:cNvPr>
          <p:cNvSpPr/>
          <p:nvPr/>
        </p:nvSpPr>
        <p:spPr>
          <a:xfrm rot="8083291">
            <a:off x="593018" y="4935541"/>
            <a:ext cx="902912" cy="563287"/>
          </a:xfrm>
          <a:prstGeom prst="roundRect">
            <a:avLst>
              <a:gd name="adj" fmla="val 0"/>
            </a:avLst>
          </a:prstGeom>
          <a:solidFill>
            <a:srgbClr val="92A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AB79FDAA-32C5-4F6F-ABEE-67F4C2F80EF8}"/>
              </a:ext>
            </a:extLst>
          </p:cNvPr>
          <p:cNvSpPr/>
          <p:nvPr/>
        </p:nvSpPr>
        <p:spPr>
          <a:xfrm rot="2727331">
            <a:off x="1913317" y="5444023"/>
            <a:ext cx="1097849" cy="445368"/>
          </a:xfrm>
          <a:prstGeom prst="roundRect">
            <a:avLst>
              <a:gd name="adj" fmla="val 0"/>
            </a:avLst>
          </a:prstGeom>
          <a:solidFill>
            <a:srgbClr val="E7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CaixaDeTexto 5">
            <a:extLst>
              <a:ext uri="{FF2B5EF4-FFF2-40B4-BE49-F238E27FC236}">
                <a16:creationId xmlns:a16="http://schemas.microsoft.com/office/drawing/2014/main" id="{6214E7CA-72CE-2D35-6BB7-BD41E98F0D8B}"/>
              </a:ext>
            </a:extLst>
          </p:cNvPr>
          <p:cNvSpPr txBox="1"/>
          <p:nvPr/>
        </p:nvSpPr>
        <p:spPr>
          <a:xfrm>
            <a:off x="1327764" y="5893875"/>
            <a:ext cx="1267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up202004946</a:t>
            </a:r>
          </a:p>
          <a:p>
            <a:pPr algn="ctr"/>
            <a:r>
              <a:rPr lang="pt-PT" sz="1400" dirty="0"/>
              <a:t>up202007895</a:t>
            </a:r>
          </a:p>
          <a:p>
            <a:pPr algn="ctr"/>
            <a:r>
              <a:rPr lang="pt-PT" sz="1400" dirty="0"/>
              <a:t>up202002811</a:t>
            </a:r>
          </a:p>
        </p:txBody>
      </p:sp>
      <p:sp>
        <p:nvSpPr>
          <p:cNvPr id="4" name="CaixaDeTexto 5">
            <a:extLst>
              <a:ext uri="{FF2B5EF4-FFF2-40B4-BE49-F238E27FC236}">
                <a16:creationId xmlns:a16="http://schemas.microsoft.com/office/drawing/2014/main" id="{1AB7CA35-A811-5A30-9D02-4876F87CD69C}"/>
              </a:ext>
            </a:extLst>
          </p:cNvPr>
          <p:cNvSpPr txBox="1"/>
          <p:nvPr/>
        </p:nvSpPr>
        <p:spPr>
          <a:xfrm>
            <a:off x="679938" y="5666707"/>
            <a:ext cx="1267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IPC 2022/2023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ED624-F619-4116-D777-23FD75EF6B9E}"/>
              </a:ext>
            </a:extLst>
          </p:cNvPr>
          <p:cNvSpPr/>
          <p:nvPr/>
        </p:nvSpPr>
        <p:spPr>
          <a:xfrm>
            <a:off x="9544205" y="52615"/>
            <a:ext cx="548882" cy="461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C9541CA-DB8D-C36D-10DB-3C15EDB61C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460" y="0"/>
            <a:ext cx="2601325" cy="971067"/>
          </a:xfrm>
          <a:prstGeom prst="rect">
            <a:avLst/>
          </a:prstGeom>
        </p:spPr>
      </p:pic>
      <p:sp>
        <p:nvSpPr>
          <p:cNvPr id="5" name="CaixaDeTexto 5">
            <a:extLst>
              <a:ext uri="{FF2B5EF4-FFF2-40B4-BE49-F238E27FC236}">
                <a16:creationId xmlns:a16="http://schemas.microsoft.com/office/drawing/2014/main" id="{CDD29102-6ABA-833F-9044-D2049880F379}"/>
              </a:ext>
            </a:extLst>
          </p:cNvPr>
          <p:cNvSpPr txBox="1"/>
          <p:nvPr/>
        </p:nvSpPr>
        <p:spPr>
          <a:xfrm>
            <a:off x="467450" y="6509065"/>
            <a:ext cx="155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Grupo 3 Turma 7</a:t>
            </a:r>
          </a:p>
        </p:txBody>
      </p:sp>
    </p:spTree>
    <p:extLst>
      <p:ext uri="{BB962C8B-B14F-4D97-AF65-F5344CB8AC3E}">
        <p14:creationId xmlns:p14="http://schemas.microsoft.com/office/powerpoint/2010/main" val="1785542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4D3E29D-F723-D9B2-83E6-2313987CDEAA}"/>
              </a:ext>
            </a:extLst>
          </p:cNvPr>
          <p:cNvSpPr txBox="1"/>
          <p:nvPr/>
        </p:nvSpPr>
        <p:spPr>
          <a:xfrm>
            <a:off x="3225681" y="752238"/>
            <a:ext cx="5737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Resultados estáticos e destaques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BDD094E-005F-9794-86F9-E6E257C70B25}"/>
              </a:ext>
            </a:extLst>
          </p:cNvPr>
          <p:cNvSpPr txBox="1"/>
          <p:nvPr/>
        </p:nvSpPr>
        <p:spPr>
          <a:xfrm>
            <a:off x="2333610" y="1463585"/>
            <a:ext cx="75218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</a:t>
            </a:r>
            <a:r>
              <a:rPr lang="pt-PT" b="1" dirty="0"/>
              <a:t>principal dificuldade </a:t>
            </a:r>
            <a:r>
              <a:rPr lang="pt-PT" dirty="0"/>
              <a:t>encontrada pelos utilizadores foi </a:t>
            </a:r>
            <a:r>
              <a:rPr lang="pt-PT" b="1" dirty="0"/>
              <a:t>efetuar login pela primeira vez</a:t>
            </a:r>
            <a:r>
              <a:rPr lang="pt-PT" dirty="0"/>
              <a:t>, onde estes tinham que inserir um numero mecanográfico, algo que o protótipo indicava com o uso de um </a:t>
            </a:r>
            <a:r>
              <a:rPr lang="pt-PT" i="1" dirty="0"/>
              <a:t>placeholder </a:t>
            </a:r>
            <a:r>
              <a:rPr lang="pt-PT" dirty="0"/>
              <a:t>na caixa de texto.</a:t>
            </a:r>
          </a:p>
          <a:p>
            <a:endParaRPr lang="pt-PT" dirty="0"/>
          </a:p>
          <a:p>
            <a:r>
              <a:rPr lang="pt-PT" dirty="0"/>
              <a:t>Pelos dados recolhidos, nenhuma das tarefas se demonstrou problemática ou pouco intuitiva, tendo todas obtido níveis </a:t>
            </a:r>
            <a:r>
              <a:rPr lang="pt-PT" b="1" dirty="0">
                <a:solidFill>
                  <a:schemeClr val="accent1"/>
                </a:solidFill>
              </a:rPr>
              <a:t>elevados de satisfação e eficácia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A tarefa de verificação de lotação  recebeu </a:t>
            </a:r>
            <a:r>
              <a:rPr lang="pt-PT" b="1" dirty="0"/>
              <a:t>70%</a:t>
            </a:r>
            <a:r>
              <a:rPr lang="pt-PT" dirty="0"/>
              <a:t> de “</a:t>
            </a:r>
            <a:r>
              <a:rPr lang="pt-PT" b="1" dirty="0">
                <a:solidFill>
                  <a:schemeClr val="accent1"/>
                </a:solidFill>
              </a:rPr>
              <a:t>eficaz</a:t>
            </a:r>
            <a:r>
              <a:rPr lang="pt-PT" dirty="0"/>
              <a:t>” tendo apenas </a:t>
            </a:r>
            <a:r>
              <a:rPr lang="pt-PT" b="1" dirty="0"/>
              <a:t>30%</a:t>
            </a:r>
            <a:r>
              <a:rPr lang="pt-PT" dirty="0"/>
              <a:t> de “</a:t>
            </a:r>
            <a:r>
              <a:rPr lang="pt-PT" b="1" dirty="0">
                <a:solidFill>
                  <a:schemeClr val="accent1"/>
                </a:solidFill>
              </a:rPr>
              <a:t>muito eficaz</a:t>
            </a:r>
            <a:r>
              <a:rPr lang="pt-PT" dirty="0"/>
              <a:t>” e </a:t>
            </a:r>
            <a:r>
              <a:rPr lang="pt-PT" b="1" dirty="0"/>
              <a:t>60%</a:t>
            </a:r>
            <a:r>
              <a:rPr lang="pt-PT" dirty="0"/>
              <a:t> de “</a:t>
            </a:r>
            <a:r>
              <a:rPr lang="pt-PT" b="1" dirty="0">
                <a:solidFill>
                  <a:schemeClr val="accent1"/>
                </a:solidFill>
              </a:rPr>
              <a:t>muito satisfeito</a:t>
            </a:r>
            <a:r>
              <a:rPr lang="pt-PT" dirty="0"/>
              <a:t>”.</a:t>
            </a:r>
          </a:p>
          <a:p>
            <a:endParaRPr lang="pt-PT" dirty="0"/>
          </a:p>
          <a:p>
            <a:r>
              <a:rPr lang="pt-PT" dirty="0"/>
              <a:t>A tarefa de reserva de sala também recebeu </a:t>
            </a:r>
            <a:r>
              <a:rPr lang="pt-PT" b="1" dirty="0"/>
              <a:t>70%</a:t>
            </a:r>
            <a:r>
              <a:rPr lang="pt-PT" dirty="0"/>
              <a:t> “</a:t>
            </a:r>
            <a:r>
              <a:rPr lang="pt-PT" b="1" dirty="0">
                <a:solidFill>
                  <a:schemeClr val="accent1"/>
                </a:solidFill>
              </a:rPr>
              <a:t>muito eficaz</a:t>
            </a:r>
            <a:r>
              <a:rPr lang="pt-PT" dirty="0"/>
              <a:t>” e “</a:t>
            </a:r>
            <a:r>
              <a:rPr lang="pt-PT" b="1" dirty="0">
                <a:solidFill>
                  <a:schemeClr val="accent1"/>
                </a:solidFill>
              </a:rPr>
              <a:t>muito satisfeito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A tarefa de requisitar livro foi marcada em </a:t>
            </a:r>
            <a:r>
              <a:rPr lang="pt-PT" b="1" dirty="0"/>
              <a:t>70%</a:t>
            </a:r>
            <a:r>
              <a:rPr lang="pt-PT" dirty="0"/>
              <a:t> como “</a:t>
            </a:r>
            <a:r>
              <a:rPr lang="pt-PT" b="1" dirty="0">
                <a:solidFill>
                  <a:schemeClr val="accent1"/>
                </a:solidFill>
              </a:rPr>
              <a:t>muito eficaz</a:t>
            </a:r>
            <a:r>
              <a:rPr lang="pt-PT" dirty="0"/>
              <a:t>” e com </a:t>
            </a:r>
            <a:r>
              <a:rPr lang="pt-PT" b="1" dirty="0"/>
              <a:t>80%</a:t>
            </a:r>
            <a:r>
              <a:rPr lang="pt-PT" dirty="0"/>
              <a:t> “</a:t>
            </a:r>
            <a:r>
              <a:rPr lang="pt-PT" b="1" dirty="0">
                <a:solidFill>
                  <a:schemeClr val="accent1"/>
                </a:solidFill>
              </a:rPr>
              <a:t>muito satisfeito</a:t>
            </a:r>
            <a:r>
              <a:rPr lang="pt-PT" dirty="0"/>
              <a:t>”.</a:t>
            </a:r>
          </a:p>
          <a:p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790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4D3E29D-F723-D9B2-83E6-2313987CDEAA}"/>
              </a:ext>
            </a:extLst>
          </p:cNvPr>
          <p:cNvSpPr txBox="1"/>
          <p:nvPr/>
        </p:nvSpPr>
        <p:spPr>
          <a:xfrm>
            <a:off x="3225681" y="850859"/>
            <a:ext cx="5737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Resultados estáticos e destaques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0ACB54C-7DEF-6BD1-A0B6-F85E8EF59449}"/>
              </a:ext>
            </a:extLst>
          </p:cNvPr>
          <p:cNvSpPr txBox="1"/>
          <p:nvPr/>
        </p:nvSpPr>
        <p:spPr>
          <a:xfrm>
            <a:off x="1574359" y="1948070"/>
            <a:ext cx="841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No que toca aos requisitos de utilização, os requisitos de tempo e cliques ficaram abaixo dos intervalos de confiança, enquanto que o objetivo de erros ficou a cima dos intervalos, para todas as tarefas.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4444F40-AB58-0CF2-FC72-67438E0DDB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657599"/>
            <a:ext cx="3775474" cy="225063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AC33BEF-9819-AA96-0C0D-FBC5367F22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0287" y="3657598"/>
            <a:ext cx="3838136" cy="225063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B8E832C-A9A2-4D70-F1E6-8C808027A5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3236" y="3657600"/>
            <a:ext cx="3976144" cy="23495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661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4D3E29D-F723-D9B2-83E6-2313987CDEAA}"/>
              </a:ext>
            </a:extLst>
          </p:cNvPr>
          <p:cNvSpPr txBox="1"/>
          <p:nvPr/>
        </p:nvSpPr>
        <p:spPr>
          <a:xfrm>
            <a:off x="3225681" y="743531"/>
            <a:ext cx="5737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Resultados estáticos e destaques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DB955F5-F9D4-E070-2009-93A4DC5A78C8}"/>
              </a:ext>
            </a:extLst>
          </p:cNvPr>
          <p:cNvSpPr txBox="1"/>
          <p:nvPr/>
        </p:nvSpPr>
        <p:spPr>
          <a:xfrm>
            <a:off x="2098988" y="1621132"/>
            <a:ext cx="80707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Finalmente os utilizadores responderam a uma serie de questões, numa escala de 1-5 (1- Discordo totalmente , 5 – Concordo totalmente).</a:t>
            </a:r>
          </a:p>
          <a:p>
            <a:endParaRPr lang="pt-PT" dirty="0"/>
          </a:p>
          <a:p>
            <a:r>
              <a:rPr lang="pt-PT" dirty="0"/>
              <a:t>Dos inquéritos realizados conseguimos obter as seguintes conclusões: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 maioria dos utilizadores afirmou que </a:t>
            </a:r>
            <a:r>
              <a:rPr lang="pt-PT" b="1" dirty="0">
                <a:solidFill>
                  <a:schemeClr val="accent1"/>
                </a:solidFill>
              </a:rPr>
              <a:t>gostaria de usar o sistema</a:t>
            </a:r>
            <a:r>
              <a:rPr lang="pt-PT" dirty="0"/>
              <a:t> </a:t>
            </a:r>
            <a:r>
              <a:rPr lang="pt-PT" b="1" dirty="0"/>
              <a:t>(30%-4 30%-5);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 que o </a:t>
            </a:r>
            <a:r>
              <a:rPr lang="pt-PT" b="1" dirty="0">
                <a:solidFill>
                  <a:schemeClr val="accent1"/>
                </a:solidFill>
              </a:rPr>
              <a:t>recomendaria</a:t>
            </a:r>
            <a:r>
              <a:rPr lang="pt-PT" dirty="0"/>
              <a:t> </a:t>
            </a:r>
            <a:r>
              <a:rPr lang="pt-PT" b="1" dirty="0"/>
              <a:t>(60%-4 40%-5);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Também afirmaram que que o </a:t>
            </a:r>
            <a:r>
              <a:rPr lang="pt-PT" b="1" dirty="0">
                <a:solidFill>
                  <a:schemeClr val="accent1"/>
                </a:solidFill>
              </a:rPr>
              <a:t>sistema é consistente</a:t>
            </a:r>
            <a:r>
              <a:rPr lang="pt-PT" dirty="0"/>
              <a:t> </a:t>
            </a:r>
            <a:r>
              <a:rPr lang="pt-PT" b="1" dirty="0"/>
              <a:t>(30%-4 60%-5);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É </a:t>
            </a:r>
            <a:r>
              <a:rPr lang="pt-PT" b="1" dirty="0">
                <a:solidFill>
                  <a:schemeClr val="accent1"/>
                </a:solidFill>
              </a:rPr>
              <a:t>fácil de usar</a:t>
            </a:r>
            <a:r>
              <a:rPr lang="pt-PT" b="1" dirty="0"/>
              <a:t> (20%-4 20%-5);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accent1"/>
                </a:solidFill>
              </a:rPr>
              <a:t>Não é desnecessariamente complexo </a:t>
            </a:r>
            <a:r>
              <a:rPr lang="pt-PT" b="1" dirty="0"/>
              <a:t>(60%-1 40%-2);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PT" dirty="0"/>
              <a:t>E tem um </a:t>
            </a:r>
            <a:r>
              <a:rPr lang="pt-PT" b="1" dirty="0">
                <a:solidFill>
                  <a:schemeClr val="accent1"/>
                </a:solidFill>
              </a:rPr>
              <a:t>excelente design estético </a:t>
            </a:r>
            <a:r>
              <a:rPr lang="pt-PT" b="1" dirty="0"/>
              <a:t>(40%-4 30%-5)</a:t>
            </a:r>
            <a:r>
              <a:rPr lang="pt-PT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4164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EF075BE-6A1E-6900-F93F-ED50CCD240EA}"/>
              </a:ext>
            </a:extLst>
          </p:cNvPr>
          <p:cNvSpPr txBox="1"/>
          <p:nvPr/>
        </p:nvSpPr>
        <p:spPr>
          <a:xfrm>
            <a:off x="5053610" y="983048"/>
            <a:ext cx="208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Conclusões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23598B-912A-4FC8-D719-01D2FB826495}"/>
              </a:ext>
            </a:extLst>
          </p:cNvPr>
          <p:cNvSpPr txBox="1"/>
          <p:nvPr/>
        </p:nvSpPr>
        <p:spPr>
          <a:xfrm>
            <a:off x="2508573" y="2132534"/>
            <a:ext cx="7171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realização deste projeto ajudou-nos a perceber o processo de desenvolvimento de um protótipo de uma forma centrada nos utilizadores, tendo em conta as suas necessidades e </a:t>
            </a:r>
            <a:r>
              <a:rPr lang="pt-PT" i="1" dirty="0"/>
              <a:t>feedback</a:t>
            </a:r>
            <a:r>
              <a:rPr lang="pt-PT" dirty="0"/>
              <a:t>.</a:t>
            </a:r>
          </a:p>
          <a:p>
            <a:r>
              <a:rPr lang="pt-PT" dirty="0"/>
              <a:t>Num contexto real depois de finalizada esta fase, voltar-se-ia a realizar as etapas anteriores do projeto até se chegar a um resultado considerado ideal/desejável.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291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F8EB695-B500-70C9-8A7B-FD66DBC92BF8}"/>
              </a:ext>
            </a:extLst>
          </p:cNvPr>
          <p:cNvSpPr txBox="1"/>
          <p:nvPr/>
        </p:nvSpPr>
        <p:spPr>
          <a:xfrm>
            <a:off x="2090690" y="1728022"/>
            <a:ext cx="8007658" cy="3250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>
              <a:lnSpc>
                <a:spcPct val="115000"/>
              </a:lnSpc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 objetivo do projeto é a criação de uma interface de utilizador para uma </a:t>
            </a:r>
            <a:r>
              <a:rPr lang="pt-PT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aplicação Android/iOS de </a:t>
            </a: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gestão de </a:t>
            </a:r>
            <a:r>
              <a:rPr lang="pt-PT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recursos da biblioteca </a:t>
            </a: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chamada </a:t>
            </a:r>
            <a:r>
              <a:rPr lang="pt-PT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FEUPeca</a:t>
            </a: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Esta aplicação apresenta um catálogo com os </a:t>
            </a:r>
            <a:r>
              <a:rPr lang="pt-PT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livros da biblioteca</a:t>
            </a: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para requisitar, as </a:t>
            </a:r>
            <a:r>
              <a:rPr lang="pt-PT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salas de estudo </a:t>
            </a: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disponíveis para reserva, e a lotação dos vários pisos.</a:t>
            </a:r>
          </a:p>
          <a:p>
            <a:pPr algn="just">
              <a:lnSpc>
                <a:spcPct val="115000"/>
              </a:lnSpc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just">
              <a:lnSpc>
                <a:spcPct val="115000"/>
              </a:lnSpc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 tarefas a realizar para efeitos de teste no protótipo são as seguintes:</a:t>
            </a:r>
          </a:p>
          <a:p>
            <a:pPr marL="34290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Consultar a lotação do piso 2 da biblioteca.</a:t>
            </a:r>
          </a:p>
          <a:p>
            <a:pPr marL="34290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Reservar a sala 3 da biblioteca para o dia 16 de dezembro;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Requisitar o livro “Introdução ao Design de Interfaces”;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8374B15-3562-886C-8157-0012F5F53564}"/>
              </a:ext>
            </a:extLst>
          </p:cNvPr>
          <p:cNvSpPr txBox="1"/>
          <p:nvPr/>
        </p:nvSpPr>
        <p:spPr>
          <a:xfrm>
            <a:off x="3368380" y="743531"/>
            <a:ext cx="5452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Descrição abreviada do projeto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9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8374B15-3562-886C-8157-0012F5F53564}"/>
              </a:ext>
            </a:extLst>
          </p:cNvPr>
          <p:cNvSpPr txBox="1"/>
          <p:nvPr/>
        </p:nvSpPr>
        <p:spPr>
          <a:xfrm>
            <a:off x="3322791" y="731688"/>
            <a:ext cx="55434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>
                <a:solidFill>
                  <a:schemeClr val="accent1"/>
                </a:solidFill>
              </a:rPr>
              <a:t>Fase 1</a:t>
            </a:r>
          </a:p>
          <a:p>
            <a:pPr algn="ctr"/>
            <a:r>
              <a:rPr lang="pt-PT" sz="3200" b="1" dirty="0">
                <a:solidFill>
                  <a:schemeClr val="accent1"/>
                </a:solidFill>
              </a:rPr>
              <a:t>Analise de utilizadores e tarefas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F630CCA-D101-CA64-3E73-14846A5410D2}"/>
              </a:ext>
            </a:extLst>
          </p:cNvPr>
          <p:cNvSpPr txBox="1"/>
          <p:nvPr/>
        </p:nvSpPr>
        <p:spPr>
          <a:xfrm>
            <a:off x="2122595" y="2220465"/>
            <a:ext cx="79438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partir do inquérito foi possível criar um perfil da </a:t>
            </a:r>
            <a:r>
              <a:rPr lang="pt-PT" b="1" dirty="0"/>
              <a:t>comunidade FEUP </a:t>
            </a:r>
            <a:r>
              <a:rPr lang="pt-PT" dirty="0"/>
              <a:t>que </a:t>
            </a:r>
            <a:r>
              <a:rPr lang="pt-PT" b="1" dirty="0"/>
              <a:t>frequenta a biblioteca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Foi também possível perceber, das nossas </a:t>
            </a:r>
            <a:r>
              <a:rPr lang="pt-PT" b="1" dirty="0"/>
              <a:t>funcionalidades</a:t>
            </a:r>
            <a:r>
              <a:rPr lang="pt-PT" dirty="0"/>
              <a:t> propostas, quais seriam as </a:t>
            </a:r>
            <a:r>
              <a:rPr lang="pt-PT" b="1" dirty="0"/>
              <a:t>mais desejáveis </a:t>
            </a:r>
            <a:r>
              <a:rPr lang="pt-PT" dirty="0"/>
              <a:t>para a comunidade.</a:t>
            </a:r>
          </a:p>
          <a:p>
            <a:endParaRPr lang="pt-PT" dirty="0"/>
          </a:p>
          <a:p>
            <a:r>
              <a:rPr lang="pt-PT" dirty="0"/>
              <a:t>A construção do modelo conceptual e a listagem de </a:t>
            </a:r>
            <a:r>
              <a:rPr lang="pt-PT" b="1" dirty="0"/>
              <a:t>funcionalidades</a:t>
            </a:r>
            <a:r>
              <a:rPr lang="pt-PT" dirty="0"/>
              <a:t> e </a:t>
            </a:r>
            <a:r>
              <a:rPr lang="pt-PT" b="1" dirty="0"/>
              <a:t>tarefas</a:t>
            </a:r>
            <a:r>
              <a:rPr lang="pt-PT" dirty="0"/>
              <a:t> também se provou bastante benéfica no processo de construção do protótipo, facilitando a transição entre a fase de ideação para a fase prototipagem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9362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8374B15-3562-886C-8157-0012F5F53564}"/>
              </a:ext>
            </a:extLst>
          </p:cNvPr>
          <p:cNvSpPr txBox="1"/>
          <p:nvPr/>
        </p:nvSpPr>
        <p:spPr>
          <a:xfrm>
            <a:off x="2575078" y="743531"/>
            <a:ext cx="70388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>
                <a:solidFill>
                  <a:schemeClr val="accent1"/>
                </a:solidFill>
              </a:rPr>
              <a:t>Fase 2</a:t>
            </a:r>
          </a:p>
          <a:p>
            <a:pPr algn="ctr"/>
            <a:r>
              <a:rPr lang="pt-PT" sz="3200" b="1" dirty="0">
                <a:solidFill>
                  <a:schemeClr val="accent1"/>
                </a:solidFill>
              </a:rPr>
              <a:t>Primeiro protótipo e avaliação heurística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1888AAB-2337-357D-4445-9FC9B39ED4DF}"/>
              </a:ext>
            </a:extLst>
          </p:cNvPr>
          <p:cNvSpPr txBox="1"/>
          <p:nvPr/>
        </p:nvSpPr>
        <p:spPr>
          <a:xfrm>
            <a:off x="2104005" y="2220465"/>
            <a:ext cx="79810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As avaliações heurísticas do primeiro protótipo foram úteis, pois proporcionam críticas e recomendações úteis através de um ponto de vista de alguém que não integrou o desenvolvimento do projeto. Este feedback fez-nos compreender algumas </a:t>
            </a:r>
            <a:r>
              <a:rPr lang="pt-PT" b="1" dirty="0"/>
              <a:t>falhas do protótipo </a:t>
            </a:r>
            <a:r>
              <a:rPr lang="pt-PT" dirty="0"/>
              <a:t>e foi crucial para definir </a:t>
            </a:r>
            <a:r>
              <a:rPr lang="pt-PT" b="1" dirty="0"/>
              <a:t>possíveis melhorias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Os </a:t>
            </a:r>
            <a:r>
              <a:rPr lang="pt-PT" b="1" dirty="0"/>
              <a:t>principais problemas </a:t>
            </a:r>
            <a:r>
              <a:rPr lang="pt-PT" dirty="0"/>
              <a:t>identificados pelos avaliadores nesta fase foram os seguintes:</a:t>
            </a:r>
          </a:p>
          <a:p>
            <a:pPr marL="342900" indent="-342900">
              <a:buFont typeface="+mj-lt"/>
              <a:buAutoNum type="arabicPeriod"/>
            </a:pPr>
            <a:endParaRPr lang="pt-PT" dirty="0"/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Falta de um histórico de pedidos com a possibilidade de cancelar reservas futuras.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Falta de um botão de voltar a pagina anterior e opções de navegação adicionais.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Falta de dicas de navegação e de erros.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Tornar as mudanças de estado do sistema mais visíveis.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425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A9059BB-9CDB-09B1-7891-FBED73843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90" y="1584634"/>
            <a:ext cx="11080459" cy="398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C036B2A-48A7-7DFE-6151-0DE16E433EC2}"/>
              </a:ext>
            </a:extLst>
          </p:cNvPr>
          <p:cNvSpPr txBox="1"/>
          <p:nvPr/>
        </p:nvSpPr>
        <p:spPr>
          <a:xfrm>
            <a:off x="5149048" y="753637"/>
            <a:ext cx="1890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Wireflow</a:t>
            </a:r>
          </a:p>
          <a:p>
            <a:pPr algn="ctr"/>
            <a:r>
              <a:rPr lang="pt-PT" sz="1400" b="1" dirty="0"/>
              <a:t>Tarefa 1</a:t>
            </a:r>
          </a:p>
        </p:txBody>
      </p: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C4C59A7F-5436-9C0E-AC5E-B8635C3B3B03}"/>
              </a:ext>
            </a:extLst>
          </p:cNvPr>
          <p:cNvCxnSpPr>
            <a:cxnSpLocks/>
          </p:cNvCxnSpPr>
          <p:nvPr/>
        </p:nvCxnSpPr>
        <p:spPr>
          <a:xfrm>
            <a:off x="1932484" y="3933688"/>
            <a:ext cx="1684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62EA103E-B953-6791-25F6-22B67A0544A5}"/>
              </a:ext>
            </a:extLst>
          </p:cNvPr>
          <p:cNvCxnSpPr>
            <a:cxnSpLocks/>
          </p:cNvCxnSpPr>
          <p:nvPr/>
        </p:nvCxnSpPr>
        <p:spPr>
          <a:xfrm>
            <a:off x="3616905" y="2042124"/>
            <a:ext cx="2733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9181CE99-7B3F-E79F-F8F0-4DA7A5741E09}"/>
              </a:ext>
            </a:extLst>
          </p:cNvPr>
          <p:cNvCxnSpPr>
            <a:cxnSpLocks/>
          </p:cNvCxnSpPr>
          <p:nvPr/>
        </p:nvCxnSpPr>
        <p:spPr>
          <a:xfrm>
            <a:off x="7248537" y="2441171"/>
            <a:ext cx="1768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3972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2D7AC6-4C27-764F-AC43-A84835B3B8CD}"/>
              </a:ext>
            </a:extLst>
          </p:cNvPr>
          <p:cNvSpPr txBox="1"/>
          <p:nvPr/>
        </p:nvSpPr>
        <p:spPr>
          <a:xfrm>
            <a:off x="5149048" y="744112"/>
            <a:ext cx="1890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Wireflow</a:t>
            </a:r>
          </a:p>
          <a:p>
            <a:pPr algn="ctr"/>
            <a:r>
              <a:rPr lang="pt-PT" sz="1400" b="1" dirty="0"/>
              <a:t>Tarefa 2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4213E33-D2CF-B404-1A74-32B46AD55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441" y="1575109"/>
            <a:ext cx="5169184" cy="483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899F84FA-6266-6595-A930-0E95772E119B}"/>
              </a:ext>
            </a:extLst>
          </p:cNvPr>
          <p:cNvCxnSpPr/>
          <p:nvPr/>
        </p:nvCxnSpPr>
        <p:spPr>
          <a:xfrm>
            <a:off x="4033838" y="3071813"/>
            <a:ext cx="1209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B306AF6F-2C3E-BDA0-2CF6-78CA6F91570F}"/>
              </a:ext>
            </a:extLst>
          </p:cNvPr>
          <p:cNvCxnSpPr>
            <a:cxnSpLocks/>
          </p:cNvCxnSpPr>
          <p:nvPr/>
        </p:nvCxnSpPr>
        <p:spPr>
          <a:xfrm>
            <a:off x="5286375" y="1790700"/>
            <a:ext cx="1833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: Curva 10">
            <a:extLst>
              <a:ext uri="{FF2B5EF4-FFF2-40B4-BE49-F238E27FC236}">
                <a16:creationId xmlns:a16="http://schemas.microsoft.com/office/drawing/2014/main" id="{EE03435E-0A72-DF07-4383-0692DD1CD3AD}"/>
              </a:ext>
            </a:extLst>
          </p:cNvPr>
          <p:cNvCxnSpPr/>
          <p:nvPr/>
        </p:nvCxnSpPr>
        <p:spPr>
          <a:xfrm rot="10800000" flipV="1">
            <a:off x="4257675" y="2314574"/>
            <a:ext cx="2876550" cy="2176463"/>
          </a:xfrm>
          <a:prstGeom prst="curvedConnector3">
            <a:avLst>
              <a:gd name="adj1" fmla="val 24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92FD4F7B-6327-03EC-0692-4A1BFCB8EF51}"/>
              </a:ext>
            </a:extLst>
          </p:cNvPr>
          <p:cNvCxnSpPr/>
          <p:nvPr/>
        </p:nvCxnSpPr>
        <p:spPr>
          <a:xfrm>
            <a:off x="3919538" y="6043613"/>
            <a:ext cx="1366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FE1D081C-E6BF-E5DF-2877-34FC1841841F}"/>
              </a:ext>
            </a:extLst>
          </p:cNvPr>
          <p:cNvCxnSpPr>
            <a:cxnSpLocks/>
          </p:cNvCxnSpPr>
          <p:nvPr/>
        </p:nvCxnSpPr>
        <p:spPr>
          <a:xfrm>
            <a:off x="5634038" y="5372100"/>
            <a:ext cx="1500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5036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4D3E29D-F723-D9B2-83E6-2313987CDEAA}"/>
              </a:ext>
            </a:extLst>
          </p:cNvPr>
          <p:cNvSpPr txBox="1"/>
          <p:nvPr/>
        </p:nvSpPr>
        <p:spPr>
          <a:xfrm>
            <a:off x="5149048" y="743531"/>
            <a:ext cx="1890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Wireflow</a:t>
            </a:r>
          </a:p>
          <a:p>
            <a:pPr algn="ctr"/>
            <a:r>
              <a:rPr lang="pt-PT" sz="1400" b="1" dirty="0"/>
              <a:t>Tarefa 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9C8529-6335-F57B-CF0E-799A1F1E3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514" y="1574528"/>
            <a:ext cx="7548012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6E94D3A1-E211-72E6-942B-D1F0C6E6FAC6}"/>
              </a:ext>
            </a:extLst>
          </p:cNvPr>
          <p:cNvCxnSpPr/>
          <p:nvPr/>
        </p:nvCxnSpPr>
        <p:spPr>
          <a:xfrm>
            <a:off x="3395663" y="3276600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210D6A31-0AAC-79A8-EA30-31B244D8E359}"/>
              </a:ext>
            </a:extLst>
          </p:cNvPr>
          <p:cNvCxnSpPr>
            <a:cxnSpLocks/>
          </p:cNvCxnSpPr>
          <p:nvPr/>
        </p:nvCxnSpPr>
        <p:spPr>
          <a:xfrm>
            <a:off x="4691063" y="1914525"/>
            <a:ext cx="1938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: Curva 17">
            <a:extLst>
              <a:ext uri="{FF2B5EF4-FFF2-40B4-BE49-F238E27FC236}">
                <a16:creationId xmlns:a16="http://schemas.microsoft.com/office/drawing/2014/main" id="{C9DE2A69-36CA-0251-540E-2BE3A4629BEE}"/>
              </a:ext>
            </a:extLst>
          </p:cNvPr>
          <p:cNvCxnSpPr/>
          <p:nvPr/>
        </p:nvCxnSpPr>
        <p:spPr>
          <a:xfrm rot="10800000" flipV="1">
            <a:off x="3614738" y="2443162"/>
            <a:ext cx="3014662" cy="1990725"/>
          </a:xfrm>
          <a:prstGeom prst="curvedConnector3">
            <a:avLst>
              <a:gd name="adj1" fmla="val 14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: Ângulo Reto 20">
            <a:extLst>
              <a:ext uri="{FF2B5EF4-FFF2-40B4-BE49-F238E27FC236}">
                <a16:creationId xmlns:a16="http://schemas.microsoft.com/office/drawing/2014/main" id="{D9863B5C-8DBC-1F7B-C813-D9512D713A17}"/>
              </a:ext>
            </a:extLst>
          </p:cNvPr>
          <p:cNvCxnSpPr/>
          <p:nvPr/>
        </p:nvCxnSpPr>
        <p:spPr>
          <a:xfrm>
            <a:off x="3047260" y="6088954"/>
            <a:ext cx="1643803" cy="221359"/>
          </a:xfrm>
          <a:prstGeom prst="bentConnector3">
            <a:avLst>
              <a:gd name="adj1" fmla="val -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79795693-B196-A5EA-09BD-15655890FD3B}"/>
              </a:ext>
            </a:extLst>
          </p:cNvPr>
          <p:cNvCxnSpPr>
            <a:cxnSpLocks/>
          </p:cNvCxnSpPr>
          <p:nvPr/>
        </p:nvCxnSpPr>
        <p:spPr>
          <a:xfrm>
            <a:off x="5233988" y="6199633"/>
            <a:ext cx="1395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7D9192B9-17E8-AA98-BB77-9A4CD5739944}"/>
              </a:ext>
            </a:extLst>
          </p:cNvPr>
          <p:cNvCxnSpPr>
            <a:cxnSpLocks/>
          </p:cNvCxnSpPr>
          <p:nvPr/>
        </p:nvCxnSpPr>
        <p:spPr>
          <a:xfrm>
            <a:off x="7039992" y="5529263"/>
            <a:ext cx="1365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2053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4D3E29D-F723-D9B2-83E6-2313987CDEAA}"/>
              </a:ext>
            </a:extLst>
          </p:cNvPr>
          <p:cNvSpPr txBox="1"/>
          <p:nvPr/>
        </p:nvSpPr>
        <p:spPr>
          <a:xfrm>
            <a:off x="3681683" y="743531"/>
            <a:ext cx="4825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Sumário de </a:t>
            </a:r>
            <a:r>
              <a:rPr lang="pt-PT" sz="3200" b="1" i="1" dirty="0">
                <a:solidFill>
                  <a:schemeClr val="accent1"/>
                </a:solidFill>
              </a:rPr>
              <a:t>user evaluation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867F804-96E6-45B5-37D6-49DD41C27736}"/>
              </a:ext>
            </a:extLst>
          </p:cNvPr>
          <p:cNvSpPr txBox="1"/>
          <p:nvPr/>
        </p:nvSpPr>
        <p:spPr>
          <a:xfrm>
            <a:off x="2503499" y="1328306"/>
            <a:ext cx="718203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Todas as avaliações seguiram um guião predefinido composto por uma breve apresentação do protótipo, seguido de algumas perguntas introdutórias, um conjunto de tarefas a executar de forma autónoma e finalmente por uma fase final de perguntas sobre o protótipo e as tarefas.</a:t>
            </a:r>
          </a:p>
          <a:p>
            <a:endParaRPr lang="pt-PT" dirty="0"/>
          </a:p>
          <a:p>
            <a:r>
              <a:rPr lang="pt-PT" dirty="0"/>
              <a:t>Perguntas iniciais</a:t>
            </a:r>
            <a:r>
              <a:rPr lang="pt-PT" b="1" dirty="0"/>
              <a:t>: Idade, curso e recursos da biblioteca usados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Três tarefas onde se registaram os seguintes dados para cada: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Quantitativos: Tempo de execução, número de cliques, erros e pedidos de ajuda.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Qualitativos: Eficácia, satisfação.</a:t>
            </a:r>
          </a:p>
          <a:p>
            <a:endParaRPr lang="pt-PT" dirty="0"/>
          </a:p>
          <a:p>
            <a:r>
              <a:rPr lang="pt-PT" dirty="0"/>
              <a:t>Perguntas finais: </a:t>
            </a:r>
            <a:r>
              <a:rPr lang="pt-PT" b="1" dirty="0"/>
              <a:t>Se utilizaria e/ou recomendaria o sistema, se o acha consistente, acha fácil de usar ou é desnecessariamente complexo e avaliação estética.</a:t>
            </a:r>
          </a:p>
          <a:p>
            <a:r>
              <a:rPr lang="pt-PT" dirty="0"/>
              <a:t>Os utilizadores também tinham uma área livre onde podiam deixar feedback ou sugestões extra.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00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4D3E29D-F723-D9B2-83E6-2313987CDEAA}"/>
              </a:ext>
            </a:extLst>
          </p:cNvPr>
          <p:cNvSpPr txBox="1"/>
          <p:nvPr/>
        </p:nvSpPr>
        <p:spPr>
          <a:xfrm>
            <a:off x="3673022" y="850859"/>
            <a:ext cx="4842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Sumário de </a:t>
            </a:r>
            <a:r>
              <a:rPr lang="pt-PT" sz="3200" b="1" i="1" dirty="0">
                <a:solidFill>
                  <a:schemeClr val="accent1"/>
                </a:solidFill>
              </a:rPr>
              <a:t>user evaluation</a:t>
            </a:r>
            <a:endParaRPr lang="pt-PT" sz="3200" b="1" dirty="0">
              <a:solidFill>
                <a:schemeClr val="accent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5B0B92-204D-1548-258D-4A4B04855741}"/>
              </a:ext>
            </a:extLst>
          </p:cNvPr>
          <p:cNvSpPr txBox="1"/>
          <p:nvPr/>
        </p:nvSpPr>
        <p:spPr>
          <a:xfrm>
            <a:off x="3033944" y="1651789"/>
            <a:ext cx="61211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O protótipo foi apresentado a 10 pessoas distintas, todas </a:t>
            </a:r>
            <a:r>
              <a:rPr lang="pt-PT" b="1" dirty="0"/>
              <a:t>estudantes na FEUP e utentes da biblioteca.</a:t>
            </a:r>
          </a:p>
          <a:p>
            <a:endParaRPr lang="pt-PT" dirty="0"/>
          </a:p>
          <a:p>
            <a:r>
              <a:rPr lang="pt-PT" dirty="0"/>
              <a:t>Sobre estes participantes recolhemos os seguintes dados: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 </a:t>
            </a:r>
            <a:r>
              <a:rPr lang="pt-PT" b="1" dirty="0"/>
              <a:t>maioria</a:t>
            </a:r>
            <a:r>
              <a:rPr lang="pt-PT" dirty="0"/>
              <a:t> tem </a:t>
            </a:r>
            <a:r>
              <a:rPr lang="pt-PT" b="1" dirty="0">
                <a:solidFill>
                  <a:schemeClr val="accent1"/>
                </a:solidFill>
              </a:rPr>
              <a:t>20 anos </a:t>
            </a:r>
            <a:r>
              <a:rPr lang="pt-PT" b="1" dirty="0"/>
              <a:t>(60%);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Todos</a:t>
            </a:r>
            <a:r>
              <a:rPr lang="pt-PT" dirty="0"/>
              <a:t> frequentam a </a:t>
            </a:r>
            <a:r>
              <a:rPr lang="pt-PT" b="1" dirty="0">
                <a:solidFill>
                  <a:schemeClr val="accent1"/>
                </a:solidFill>
              </a:rPr>
              <a:t>LEIC</a:t>
            </a:r>
            <a:r>
              <a:rPr lang="pt-PT" dirty="0"/>
              <a:t> </a:t>
            </a:r>
            <a:r>
              <a:rPr lang="pt-PT" b="1" dirty="0"/>
              <a:t>(100%);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Metade</a:t>
            </a:r>
            <a:r>
              <a:rPr lang="pt-PT" dirty="0"/>
              <a:t> tem conhecimento do site da biblioteca </a:t>
            </a:r>
            <a:r>
              <a:rPr lang="pt-PT" b="1" dirty="0"/>
              <a:t>(50%);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</a:t>
            </a:r>
            <a:r>
              <a:rPr lang="pt-PT" b="1" dirty="0"/>
              <a:t> grande maioria </a:t>
            </a:r>
            <a:r>
              <a:rPr lang="pt-PT" dirty="0"/>
              <a:t>nunca </a:t>
            </a:r>
            <a:r>
              <a:rPr lang="pt-PT" b="1" dirty="0">
                <a:solidFill>
                  <a:schemeClr val="accent1"/>
                </a:solidFill>
              </a:rPr>
              <a:t>requisitou livros </a:t>
            </a:r>
            <a:r>
              <a:rPr lang="pt-PT" dirty="0"/>
              <a:t>na biblioteca ou </a:t>
            </a:r>
            <a:r>
              <a:rPr lang="pt-PT" b="1" dirty="0">
                <a:solidFill>
                  <a:schemeClr val="accent1"/>
                </a:solidFill>
              </a:rPr>
              <a:t>salas de estudo </a:t>
            </a:r>
            <a:r>
              <a:rPr lang="pt-PT" b="1" dirty="0"/>
              <a:t>(90%)</a:t>
            </a:r>
            <a:r>
              <a:rPr lang="pt-PT" dirty="0"/>
              <a:t> 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00825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4905</TotalTime>
  <Words>921</Words>
  <Application>Microsoft Office PowerPoint</Application>
  <PresentationFormat>Ecrã Panorâmico</PresentationFormat>
  <Paragraphs>108</Paragraphs>
  <Slides>13</Slides>
  <Notes>13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Whitney</vt:lpstr>
      <vt:lpstr>Tema do Office</vt:lpstr>
      <vt:lpstr>FEUPeca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Sérgio Tomás</dc:creator>
  <cp:lastModifiedBy>Diogo Filipe Faia Nunes</cp:lastModifiedBy>
  <cp:revision>207</cp:revision>
  <dcterms:created xsi:type="dcterms:W3CDTF">2021-04-06T12:55:03Z</dcterms:created>
  <dcterms:modified xsi:type="dcterms:W3CDTF">2022-12-11T17:00:51Z</dcterms:modified>
</cp:coreProperties>
</file>