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6" r:id="rId4"/>
    <p:sldId id="277" r:id="rId5"/>
    <p:sldId id="270" r:id="rId6"/>
    <p:sldId id="271" r:id="rId7"/>
    <p:sldId id="272" r:id="rId8"/>
    <p:sldId id="279" r:id="rId9"/>
    <p:sldId id="280" r:id="rId10"/>
    <p:sldId id="281" r:id="rId11"/>
    <p:sldId id="282" r:id="rId12"/>
    <p:sldId id="283" r:id="rId13"/>
    <p:sldId id="27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93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67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93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42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2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15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256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8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0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DD094E-005F-9794-86F9-E6E257C70B25}"/>
              </a:ext>
            </a:extLst>
          </p:cNvPr>
          <p:cNvSpPr txBox="1"/>
          <p:nvPr/>
        </p:nvSpPr>
        <p:spPr>
          <a:xfrm>
            <a:off x="2333610" y="1463585"/>
            <a:ext cx="7521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</a:t>
            </a:r>
            <a:r>
              <a:rPr lang="pt-PT" b="1" dirty="0"/>
              <a:t>principal dificuldade </a:t>
            </a:r>
            <a:r>
              <a:rPr lang="pt-PT" dirty="0"/>
              <a:t>encontrada pelos utilizadores foi </a:t>
            </a:r>
            <a:r>
              <a:rPr lang="pt-PT" b="1" dirty="0"/>
              <a:t>efetuar login pela primeira vez</a:t>
            </a:r>
            <a:r>
              <a:rPr lang="pt-PT" dirty="0"/>
              <a:t>, onde estes tinham que inserir um numero mecanográfico, algo que o protótipo indicava com o uso de um </a:t>
            </a:r>
            <a:r>
              <a:rPr lang="pt-PT" i="1" dirty="0"/>
              <a:t>placeholder </a:t>
            </a:r>
            <a:r>
              <a:rPr lang="pt-PT" dirty="0"/>
              <a:t>na caixa de texto.</a:t>
            </a:r>
          </a:p>
          <a:p>
            <a:endParaRPr lang="pt-PT" dirty="0"/>
          </a:p>
          <a:p>
            <a:r>
              <a:rPr lang="pt-PT" dirty="0"/>
              <a:t>Pelos dados recolhidos, nenhuma das tarefas se demonstrou problemática ou pouco intuitiva, tendo todas obtido níveis </a:t>
            </a:r>
            <a:r>
              <a:rPr lang="pt-PT" b="1" dirty="0">
                <a:solidFill>
                  <a:schemeClr val="accent1"/>
                </a:solidFill>
              </a:rPr>
              <a:t>elevados de satisfação e eficácia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verificação de lotação  recebeu </a:t>
            </a:r>
            <a:r>
              <a:rPr lang="pt-PT" b="1" dirty="0"/>
              <a:t>70%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eficaz</a:t>
            </a:r>
            <a:r>
              <a:rPr lang="pt-PT" dirty="0"/>
              <a:t>” tendo apenas </a:t>
            </a:r>
            <a:r>
              <a:rPr lang="pt-PT" b="1" dirty="0"/>
              <a:t>30%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</a:t>
            </a:r>
            <a:r>
              <a:rPr lang="pt-PT" b="1" dirty="0"/>
              <a:t>60%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  <a:p>
            <a:r>
              <a:rPr lang="pt-PT" dirty="0"/>
              <a:t>A tarefa de reserva de sala também recebeu </a:t>
            </a:r>
            <a:r>
              <a:rPr lang="pt-PT" b="1" dirty="0"/>
              <a:t>70%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requisitar livro foi marcada em </a:t>
            </a:r>
            <a:r>
              <a:rPr lang="pt-PT" b="1" dirty="0"/>
              <a:t>70%</a:t>
            </a:r>
            <a:r>
              <a:rPr lang="pt-PT" dirty="0"/>
              <a:t> como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com </a:t>
            </a:r>
            <a:r>
              <a:rPr lang="pt-PT" b="1" dirty="0"/>
              <a:t>80%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9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CB54C-7DEF-6BD1-A0B6-F85E8EF59449}"/>
              </a:ext>
            </a:extLst>
          </p:cNvPr>
          <p:cNvSpPr txBox="1"/>
          <p:nvPr/>
        </p:nvSpPr>
        <p:spPr>
          <a:xfrm>
            <a:off x="1574359" y="194807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que toca aos requisitos de utilização, os requisitos de tempo e cliques ficaram abaixo dos intervalos de confiança, enquanto que o objetivo de erros ficou a cima dos intervalos, para todas as tarefas.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444F40-AB58-0CF2-FC72-67438E0D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7599"/>
            <a:ext cx="3775474" cy="22506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C33BEF-9819-AA96-0C0D-FBC5367F2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87" y="3657598"/>
            <a:ext cx="3838136" cy="22506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8E832C-A9A2-4D70-F1E6-8C808027A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236" y="3657600"/>
            <a:ext cx="3976144" cy="2349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61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955F5-F9D4-E070-2009-93A4DC5A78C8}"/>
              </a:ext>
            </a:extLst>
          </p:cNvPr>
          <p:cNvSpPr txBox="1"/>
          <p:nvPr/>
        </p:nvSpPr>
        <p:spPr>
          <a:xfrm>
            <a:off x="2098988" y="1621132"/>
            <a:ext cx="807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Finalmente os utilizadores responderam a uma serie de questões, numa escala de 1-5 (1- Discordo totalmente , 5 – Concordo totalmente).</a:t>
            </a:r>
          </a:p>
          <a:p>
            <a:endParaRPr lang="pt-PT" dirty="0"/>
          </a:p>
          <a:p>
            <a:r>
              <a:rPr lang="pt-PT" dirty="0"/>
              <a:t>Dos inquéritos realizados conseguimos obter as seguintes conclusões: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maioria dos utilizadores afirmou que </a:t>
            </a:r>
            <a:r>
              <a:rPr lang="pt-PT" b="1" dirty="0">
                <a:solidFill>
                  <a:schemeClr val="accent1"/>
                </a:solidFill>
              </a:rPr>
              <a:t>gostaria de usar o sistema</a:t>
            </a:r>
            <a:r>
              <a:rPr lang="pt-PT" dirty="0"/>
              <a:t> </a:t>
            </a:r>
            <a:r>
              <a:rPr lang="pt-PT" b="1" dirty="0"/>
              <a:t>(30%-4 30%-5);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 que o </a:t>
            </a:r>
            <a:r>
              <a:rPr lang="pt-PT" b="1" dirty="0">
                <a:solidFill>
                  <a:schemeClr val="accent1"/>
                </a:solidFill>
              </a:rPr>
              <a:t>recomendaria</a:t>
            </a:r>
            <a:r>
              <a:rPr lang="pt-PT" dirty="0"/>
              <a:t> </a:t>
            </a:r>
            <a:r>
              <a:rPr lang="pt-PT" b="1" dirty="0"/>
              <a:t>(60%-4 40%-5);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Também afirmaram que que o </a:t>
            </a:r>
            <a:r>
              <a:rPr lang="pt-PT" b="1" dirty="0">
                <a:solidFill>
                  <a:schemeClr val="accent1"/>
                </a:solidFill>
              </a:rPr>
              <a:t>sistema é consistente</a:t>
            </a:r>
            <a:r>
              <a:rPr lang="pt-PT" dirty="0"/>
              <a:t> </a:t>
            </a:r>
            <a:r>
              <a:rPr lang="pt-PT" b="1" dirty="0"/>
              <a:t>(30%-4 60%-5);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</a:t>
            </a:r>
            <a:r>
              <a:rPr lang="pt-PT" b="1" dirty="0">
                <a:solidFill>
                  <a:schemeClr val="accent1"/>
                </a:solidFill>
              </a:rPr>
              <a:t>fácil de usar</a:t>
            </a:r>
            <a:r>
              <a:rPr lang="pt-PT" b="1" dirty="0"/>
              <a:t> (20%-4 20%-5);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1"/>
                </a:solidFill>
              </a:rPr>
              <a:t>Não é desnecessariamente complexo </a:t>
            </a:r>
            <a:r>
              <a:rPr lang="pt-PT" b="1" dirty="0"/>
              <a:t>(60%-1 40%-2);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dirty="0"/>
              <a:t>E tem um </a:t>
            </a:r>
            <a:r>
              <a:rPr lang="pt-PT" b="1" dirty="0">
                <a:solidFill>
                  <a:schemeClr val="accent1"/>
                </a:solidFill>
              </a:rPr>
              <a:t>excelente design estético </a:t>
            </a:r>
            <a:r>
              <a:rPr lang="pt-PT" b="1" dirty="0"/>
              <a:t>(40%-4 30%-5)</a:t>
            </a:r>
            <a:r>
              <a:rPr lang="pt-PT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6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0" y="983048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23598B-912A-4FC8-D719-01D2FB826495}"/>
              </a:ext>
            </a:extLst>
          </p:cNvPr>
          <p:cNvSpPr txBox="1"/>
          <p:nvPr/>
        </p:nvSpPr>
        <p:spPr>
          <a:xfrm>
            <a:off x="2508573" y="2132534"/>
            <a:ext cx="717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realização deste projeto ajudou-nos a perceber o processo de desenvolvimento de um protótipo de uma forma centrada nos utilizadores, tendo em conta as suas necessidades e </a:t>
            </a:r>
            <a:r>
              <a:rPr lang="pt-PT" i="1" dirty="0"/>
              <a:t>feedback</a:t>
            </a:r>
            <a:r>
              <a:rPr lang="pt-PT" dirty="0"/>
              <a:t>.</a:t>
            </a:r>
          </a:p>
          <a:p>
            <a:r>
              <a:rPr lang="pt-PT" dirty="0"/>
              <a:t>Num contexto real depois de finalizada esta fase, voltar-se-ia a realizar as etapas anteriores do projeto até se chegar a um resultado considerado ideal/desejável.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90690" y="1728022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16 de dezembro;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68380" y="743531"/>
            <a:ext cx="545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22791" y="731688"/>
            <a:ext cx="554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1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Analise de utilizadores e 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630CCA-D101-CA64-3E73-14846A5410D2}"/>
              </a:ext>
            </a:extLst>
          </p:cNvPr>
          <p:cNvSpPr txBox="1"/>
          <p:nvPr/>
        </p:nvSpPr>
        <p:spPr>
          <a:xfrm>
            <a:off x="2122595" y="2220465"/>
            <a:ext cx="7943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partir do inquérito foi possível criar um perfil da </a:t>
            </a:r>
            <a:r>
              <a:rPr lang="pt-PT" b="1" dirty="0"/>
              <a:t>comunidade FEUP </a:t>
            </a:r>
            <a:r>
              <a:rPr lang="pt-PT" dirty="0"/>
              <a:t>que </a:t>
            </a:r>
            <a:r>
              <a:rPr lang="pt-PT" b="1" dirty="0"/>
              <a:t>frequenta a biblioteca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Foi também possível perceber, das nossas </a:t>
            </a:r>
            <a:r>
              <a:rPr lang="pt-PT" b="1" dirty="0"/>
              <a:t>funcionalidades</a:t>
            </a:r>
            <a:r>
              <a:rPr lang="pt-PT" dirty="0"/>
              <a:t> propostas, quais seriam as </a:t>
            </a:r>
            <a:r>
              <a:rPr lang="pt-PT" b="1" dirty="0"/>
              <a:t>mais desejáveis </a:t>
            </a:r>
            <a:r>
              <a:rPr lang="pt-PT" dirty="0"/>
              <a:t>para a comunidade.</a:t>
            </a:r>
          </a:p>
          <a:p>
            <a:endParaRPr lang="pt-PT" dirty="0"/>
          </a:p>
          <a:p>
            <a:r>
              <a:rPr lang="pt-PT" dirty="0"/>
              <a:t>A construção do modelo conceptual e a listagem de </a:t>
            </a:r>
            <a:r>
              <a:rPr lang="pt-PT" b="1" dirty="0"/>
              <a:t>funcionalidades</a:t>
            </a:r>
            <a:r>
              <a:rPr lang="pt-PT" dirty="0"/>
              <a:t> e </a:t>
            </a:r>
            <a:r>
              <a:rPr lang="pt-PT" b="1" dirty="0"/>
              <a:t>tarefas</a:t>
            </a:r>
            <a:r>
              <a:rPr lang="pt-PT" dirty="0"/>
              <a:t> também se provou bastante benéfica no processo de construção do protótipo, facilitando a transição entre a fase de ideação para a fase prototipagem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2575078" y="743531"/>
            <a:ext cx="7038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2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Primeiro protótipo e avaliação heurística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888AAB-2337-357D-4445-9FC9B39ED4DF}"/>
              </a:ext>
            </a:extLst>
          </p:cNvPr>
          <p:cNvSpPr txBox="1"/>
          <p:nvPr/>
        </p:nvSpPr>
        <p:spPr>
          <a:xfrm>
            <a:off x="2104005" y="2220465"/>
            <a:ext cx="79810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avaliações heurísticas do primeiro protótipo foram úteis, pois proporcionam críticas e recomendações úteis através de um ponto de vista de alguém que não integrou o desenvolvimento do projeto. Este feedback fez-nos compreender algumas </a:t>
            </a:r>
            <a:r>
              <a:rPr lang="pt-PT" b="1" dirty="0"/>
              <a:t>falhas do protótipo </a:t>
            </a:r>
            <a:r>
              <a:rPr lang="pt-PT" dirty="0"/>
              <a:t>e foi crucial para definir </a:t>
            </a:r>
            <a:r>
              <a:rPr lang="pt-PT" b="1" dirty="0"/>
              <a:t>possíveis melhorias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Os </a:t>
            </a:r>
            <a:r>
              <a:rPr lang="pt-PT" b="1" dirty="0"/>
              <a:t>principais problemas </a:t>
            </a:r>
            <a:r>
              <a:rPr lang="pt-PT" dirty="0"/>
              <a:t>identificados pelos avaliadores nesta fase foram os seguintes: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histórico de pedidos com a possibilidade de cancelar reservas futuras.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botão de voltar a pagina anterior e opções de navegação adicionais.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dicas de navegação e de erros.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Tornar as mudanças de estado do sistema mais visíveis.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2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A9059BB-9CDB-09B1-7891-FBED7384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" y="1584634"/>
            <a:ext cx="11080459" cy="39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5149048" y="753637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C4C59A7F-5436-9C0E-AC5E-B8635C3B3B03}"/>
              </a:ext>
            </a:extLst>
          </p:cNvPr>
          <p:cNvCxnSpPr>
            <a:cxnSpLocks/>
          </p:cNvCxnSpPr>
          <p:nvPr/>
        </p:nvCxnSpPr>
        <p:spPr>
          <a:xfrm>
            <a:off x="1932484" y="3933688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2EA103E-B953-6791-25F6-22B67A0544A5}"/>
              </a:ext>
            </a:extLst>
          </p:cNvPr>
          <p:cNvCxnSpPr>
            <a:cxnSpLocks/>
          </p:cNvCxnSpPr>
          <p:nvPr/>
        </p:nvCxnSpPr>
        <p:spPr>
          <a:xfrm>
            <a:off x="3616905" y="2042124"/>
            <a:ext cx="273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181CE99-7B3F-E79F-F8F0-4DA7A5741E09}"/>
              </a:ext>
            </a:extLst>
          </p:cNvPr>
          <p:cNvCxnSpPr>
            <a:cxnSpLocks/>
          </p:cNvCxnSpPr>
          <p:nvPr/>
        </p:nvCxnSpPr>
        <p:spPr>
          <a:xfrm>
            <a:off x="7248537" y="2441171"/>
            <a:ext cx="17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5149048" y="744112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13E33-D2CF-B404-1A74-32B46AD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41" y="1575109"/>
            <a:ext cx="5169184" cy="48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99F84FA-6266-6595-A930-0E95772E119B}"/>
              </a:ext>
            </a:extLst>
          </p:cNvPr>
          <p:cNvCxnSpPr/>
          <p:nvPr/>
        </p:nvCxnSpPr>
        <p:spPr>
          <a:xfrm>
            <a:off x="4033838" y="3071813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306AF6F-2C3E-BDA0-2CF6-78CA6F91570F}"/>
              </a:ext>
            </a:extLst>
          </p:cNvPr>
          <p:cNvCxnSpPr>
            <a:cxnSpLocks/>
          </p:cNvCxnSpPr>
          <p:nvPr/>
        </p:nvCxnSpPr>
        <p:spPr>
          <a:xfrm>
            <a:off x="5286375" y="1790700"/>
            <a:ext cx="183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Curva 10">
            <a:extLst>
              <a:ext uri="{FF2B5EF4-FFF2-40B4-BE49-F238E27FC236}">
                <a16:creationId xmlns:a16="http://schemas.microsoft.com/office/drawing/2014/main" id="{EE03435E-0A72-DF07-4383-0692DD1CD3AD}"/>
              </a:ext>
            </a:extLst>
          </p:cNvPr>
          <p:cNvCxnSpPr/>
          <p:nvPr/>
        </p:nvCxnSpPr>
        <p:spPr>
          <a:xfrm rot="10800000" flipV="1">
            <a:off x="4257675" y="2314574"/>
            <a:ext cx="2876550" cy="2176463"/>
          </a:xfrm>
          <a:prstGeom prst="curvedConnector3">
            <a:avLst>
              <a:gd name="adj1" fmla="val 24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FD4F7B-6327-03EC-0692-4A1BFCB8EF51}"/>
              </a:ext>
            </a:extLst>
          </p:cNvPr>
          <p:cNvCxnSpPr/>
          <p:nvPr/>
        </p:nvCxnSpPr>
        <p:spPr>
          <a:xfrm>
            <a:off x="3919538" y="6043613"/>
            <a:ext cx="136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E1D081C-E6BF-E5DF-2877-34FC1841841F}"/>
              </a:ext>
            </a:extLst>
          </p:cNvPr>
          <p:cNvCxnSpPr>
            <a:cxnSpLocks/>
          </p:cNvCxnSpPr>
          <p:nvPr/>
        </p:nvCxnSpPr>
        <p:spPr>
          <a:xfrm>
            <a:off x="5634038" y="5372100"/>
            <a:ext cx="1500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5149048" y="743531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C8529-6335-F57B-CF0E-799A1F1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14" y="1574528"/>
            <a:ext cx="7548012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E94D3A1-E211-72E6-942B-D1F0C6E6FAC6}"/>
              </a:ext>
            </a:extLst>
          </p:cNvPr>
          <p:cNvCxnSpPr/>
          <p:nvPr/>
        </p:nvCxnSpPr>
        <p:spPr>
          <a:xfrm>
            <a:off x="3395663" y="32766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10D6A31-0AAC-79A8-EA30-31B244D8E359}"/>
              </a:ext>
            </a:extLst>
          </p:cNvPr>
          <p:cNvCxnSpPr>
            <a:cxnSpLocks/>
          </p:cNvCxnSpPr>
          <p:nvPr/>
        </p:nvCxnSpPr>
        <p:spPr>
          <a:xfrm>
            <a:off x="4691063" y="1914525"/>
            <a:ext cx="193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C9DE2A69-36CA-0251-540E-2BE3A4629BEE}"/>
              </a:ext>
            </a:extLst>
          </p:cNvPr>
          <p:cNvCxnSpPr/>
          <p:nvPr/>
        </p:nvCxnSpPr>
        <p:spPr>
          <a:xfrm rot="10800000" flipV="1">
            <a:off x="3614738" y="2443162"/>
            <a:ext cx="3014662" cy="1990725"/>
          </a:xfrm>
          <a:prstGeom prst="curvedConnector3">
            <a:avLst>
              <a:gd name="adj1" fmla="val 1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D9863B5C-8DBC-1F7B-C813-D9512D713A17}"/>
              </a:ext>
            </a:extLst>
          </p:cNvPr>
          <p:cNvCxnSpPr/>
          <p:nvPr/>
        </p:nvCxnSpPr>
        <p:spPr>
          <a:xfrm>
            <a:off x="3047260" y="6088954"/>
            <a:ext cx="1643803" cy="221359"/>
          </a:xfrm>
          <a:prstGeom prst="bentConnector3">
            <a:avLst>
              <a:gd name="adj1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9795693-B196-A5EA-09BD-15655890FD3B}"/>
              </a:ext>
            </a:extLst>
          </p:cNvPr>
          <p:cNvCxnSpPr>
            <a:cxnSpLocks/>
          </p:cNvCxnSpPr>
          <p:nvPr/>
        </p:nvCxnSpPr>
        <p:spPr>
          <a:xfrm>
            <a:off x="5233988" y="6199633"/>
            <a:ext cx="13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D9192B9-17E8-AA98-BB77-9A4CD5739944}"/>
              </a:ext>
            </a:extLst>
          </p:cNvPr>
          <p:cNvCxnSpPr>
            <a:cxnSpLocks/>
          </p:cNvCxnSpPr>
          <p:nvPr/>
        </p:nvCxnSpPr>
        <p:spPr>
          <a:xfrm>
            <a:off x="7039992" y="5529263"/>
            <a:ext cx="136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81682" y="743531"/>
            <a:ext cx="480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67F804-96E6-45B5-37D6-49DD41C27736}"/>
              </a:ext>
            </a:extLst>
          </p:cNvPr>
          <p:cNvSpPr txBox="1"/>
          <p:nvPr/>
        </p:nvSpPr>
        <p:spPr>
          <a:xfrm>
            <a:off x="2503499" y="1328306"/>
            <a:ext cx="7182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avaliações seguiram um guião predefinido composto por uma breve apresentação do protótipo, seguido de algumas perguntas introdutórias, um conjunto de tarefas a executar de forma autónoma e finalmente por uma fase final de perguntas sobre o protótipo e as tarefas.</a:t>
            </a:r>
          </a:p>
          <a:p>
            <a:endParaRPr lang="pt-PT" dirty="0"/>
          </a:p>
          <a:p>
            <a:r>
              <a:rPr lang="pt-PT" dirty="0"/>
              <a:t>Perguntas iniciais</a:t>
            </a:r>
            <a:r>
              <a:rPr lang="pt-PT" b="1" dirty="0"/>
              <a:t>: Idade, curso e recursos da biblioteca usados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Três tarefas onde se registaram os seguintes dados para cada: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Quantitativos: Tempo de execução, número de cliques, erros e pedidos de ajuda.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Qualitativos: Eficácia, satisfação.</a:t>
            </a:r>
          </a:p>
          <a:p>
            <a:endParaRPr lang="pt-PT" dirty="0"/>
          </a:p>
          <a:p>
            <a:r>
              <a:rPr lang="pt-PT" dirty="0"/>
              <a:t>Perguntas finais: </a:t>
            </a:r>
            <a:r>
              <a:rPr lang="pt-PT" b="1" dirty="0"/>
              <a:t>Se utilizaria e/ou recomendaria o sistema, se o acha consistente, acha fácil de usar ou é desnecessariamente complexo e avaliação estética.</a:t>
            </a:r>
          </a:p>
          <a:p>
            <a:r>
              <a:rPr lang="pt-PT" dirty="0"/>
              <a:t>Os utilizadores também tinham uma área livre onde podiam deixar feedback ou sugestões extra.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73022" y="743531"/>
            <a:ext cx="480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  <a:endParaRPr lang="pt-PT" sz="3200" b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B0B92-204D-1548-258D-4A4B04855741}"/>
              </a:ext>
            </a:extLst>
          </p:cNvPr>
          <p:cNvSpPr txBox="1"/>
          <p:nvPr/>
        </p:nvSpPr>
        <p:spPr>
          <a:xfrm>
            <a:off x="3033944" y="1651789"/>
            <a:ext cx="61211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O protótipo foi apresentado a 10 pessoas distintas, todas </a:t>
            </a:r>
            <a:r>
              <a:rPr lang="pt-PT" b="1" dirty="0"/>
              <a:t>estudantes na FEUP e utentes da biblioteca.</a:t>
            </a:r>
          </a:p>
          <a:p>
            <a:endParaRPr lang="pt-PT" dirty="0"/>
          </a:p>
          <a:p>
            <a:r>
              <a:rPr lang="pt-PT" dirty="0"/>
              <a:t>Sobre estes participantes recolhemos os seguintes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/>
              <a:t>maioria</a:t>
            </a:r>
            <a:r>
              <a:rPr lang="pt-PT" dirty="0"/>
              <a:t> tem </a:t>
            </a:r>
            <a:r>
              <a:rPr lang="pt-PT" b="1" dirty="0">
                <a:solidFill>
                  <a:schemeClr val="accent1"/>
                </a:solidFill>
              </a:rPr>
              <a:t>20 anos </a:t>
            </a:r>
            <a:r>
              <a:rPr lang="pt-PT" b="1" dirty="0"/>
              <a:t>(60%);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Todos</a:t>
            </a:r>
            <a:r>
              <a:rPr lang="pt-PT" dirty="0"/>
              <a:t> frequentam a </a:t>
            </a:r>
            <a:r>
              <a:rPr lang="pt-PT" b="1" dirty="0">
                <a:solidFill>
                  <a:schemeClr val="accent1"/>
                </a:solidFill>
              </a:rPr>
              <a:t>LEIC</a:t>
            </a:r>
            <a:r>
              <a:rPr lang="pt-PT" dirty="0"/>
              <a:t> </a:t>
            </a:r>
            <a:r>
              <a:rPr lang="pt-PT" b="1" dirty="0"/>
              <a:t>(100%);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Metade</a:t>
            </a:r>
            <a:r>
              <a:rPr lang="pt-PT" dirty="0"/>
              <a:t> tem conhecimento do site da biblioteca </a:t>
            </a:r>
            <a:r>
              <a:rPr lang="pt-PT" b="1" dirty="0"/>
              <a:t>(50%);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</a:t>
            </a:r>
            <a:r>
              <a:rPr lang="pt-PT" b="1" dirty="0"/>
              <a:t> grande maioria </a:t>
            </a:r>
            <a:r>
              <a:rPr lang="pt-PT" dirty="0"/>
              <a:t>nunca </a:t>
            </a:r>
            <a:r>
              <a:rPr lang="pt-PT" b="1" dirty="0">
                <a:solidFill>
                  <a:schemeClr val="accent1"/>
                </a:solidFill>
              </a:rPr>
              <a:t>requisitou livros </a:t>
            </a:r>
            <a:r>
              <a:rPr lang="pt-PT" dirty="0"/>
              <a:t>na biblioteca ou </a:t>
            </a:r>
            <a:r>
              <a:rPr lang="pt-PT" b="1" dirty="0">
                <a:solidFill>
                  <a:schemeClr val="accent1"/>
                </a:solidFill>
              </a:rPr>
              <a:t>salas de estudo </a:t>
            </a:r>
            <a:r>
              <a:rPr lang="pt-PT" b="1" dirty="0"/>
              <a:t>(90%)</a:t>
            </a:r>
            <a:r>
              <a:rPr lang="pt-PT" dirty="0"/>
              <a:t>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08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4939</TotalTime>
  <Words>921</Words>
  <Application>Microsoft Office PowerPoint</Application>
  <PresentationFormat>Ecrã Panorâmico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208</cp:revision>
  <dcterms:created xsi:type="dcterms:W3CDTF">2021-04-06T12:55:03Z</dcterms:created>
  <dcterms:modified xsi:type="dcterms:W3CDTF">2022-12-11T18:15:02Z</dcterms:modified>
</cp:coreProperties>
</file>