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9" r:id="rId4"/>
    <p:sldId id="259" r:id="rId5"/>
    <p:sldId id="264" r:id="rId6"/>
    <p:sldId id="260" r:id="rId7"/>
    <p:sldId id="262" r:id="rId8"/>
    <p:sldId id="265" r:id="rId9"/>
    <p:sldId id="263" r:id="rId10"/>
    <p:sldId id="257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11" autoAdjust="0"/>
  </p:normalViewPr>
  <p:slideViewPr>
    <p:cSldViewPr snapToGrid="0" snapToObjects="1">
      <p:cViewPr>
        <p:scale>
          <a:sx n="110" d="100"/>
          <a:sy n="110" d="100"/>
        </p:scale>
        <p:origin x="392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29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4823-20DD-084C-A0B0-DA5B72EC1C4C}" type="datetimeFigureOut">
              <a:rPr lang="es-ES" smtClean="0"/>
              <a:t>10/11/22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6FDC-CD47-8146-9250-4C2FEF34A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50-372E-DE46-A973-9BC04688E1A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FE2-7664-D04C-8437-627D33AE7F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</a:t>
            </a:r>
            <a:r>
              <a:rPr lang="en-US" dirty="0" err="1"/>
              <a:t>Lexer</a:t>
            </a:r>
            <a:r>
              <a:rPr lang="en-US" dirty="0"/>
              <a:t> y Parser </a:t>
            </a:r>
            <a:r>
              <a:rPr lang="en-US" dirty="0" err="1"/>
              <a:t>en</a:t>
            </a:r>
            <a:r>
              <a:rPr lang="en-US" dirty="0"/>
              <a:t> GOLD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 rot="355012">
            <a:off x="280065" y="519025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5" name="Oval 4"/>
          <p:cNvSpPr/>
          <p:nvPr/>
        </p:nvSpPr>
        <p:spPr>
          <a:xfrm>
            <a:off x="11121494" y="3032991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" name="TextBox 5"/>
          <p:cNvSpPr txBox="1"/>
          <p:nvPr/>
        </p:nvSpPr>
        <p:spPr>
          <a:xfrm rot="277576">
            <a:off x="6459755" y="2703502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</a:t>
            </a:r>
            <a:r>
              <a:rPr lang="en-US" sz="1000" dirty="0" err="1"/>
              <a:t>a..z</a:t>
            </a:r>
            <a:r>
              <a:rPr lang="en-US" sz="1000" dirty="0"/>
              <a:t>}\{</a:t>
            </a:r>
            <a:r>
              <a:rPr lang="en-US" sz="1000" dirty="0" err="1"/>
              <a:t>p,m</a:t>
            </a:r>
            <a:r>
              <a:rPr lang="en-US" sz="1000" dirty="0"/>
              <a:t>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" name="Oval 6"/>
          <p:cNvSpPr/>
          <p:nvPr/>
        </p:nvSpPr>
        <p:spPr>
          <a:xfrm>
            <a:off x="2540320" y="4431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5839291" y="44855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87805" y="46531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61275" y="53522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plus</a:t>
            </a:r>
          </a:p>
        </p:txBody>
      </p:sp>
      <p:sp>
        <p:nvSpPr>
          <p:cNvPr id="11" name="Oval 10"/>
          <p:cNvSpPr/>
          <p:nvPr/>
        </p:nvSpPr>
        <p:spPr>
          <a:xfrm>
            <a:off x="271627" y="4462460"/>
            <a:ext cx="728371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num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7726" y="5989930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9282" y="5949432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64196" y="59677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5" name="Oval 14"/>
          <p:cNvSpPr/>
          <p:nvPr/>
        </p:nvSpPr>
        <p:spPr>
          <a:xfrm>
            <a:off x="10380980" y="5870042"/>
            <a:ext cx="642432" cy="615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times</a:t>
            </a:r>
          </a:p>
        </p:txBody>
      </p:sp>
      <p:sp>
        <p:nvSpPr>
          <p:cNvPr id="16" name="Oval 15"/>
          <p:cNvSpPr/>
          <p:nvPr/>
        </p:nvSpPr>
        <p:spPr>
          <a:xfrm>
            <a:off x="976164" y="608914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254" name="Agrupar 253"/>
          <p:cNvGrpSpPr/>
          <p:nvPr/>
        </p:nvGrpSpPr>
        <p:grpSpPr>
          <a:xfrm>
            <a:off x="2323074" y="2464106"/>
            <a:ext cx="659257" cy="590873"/>
            <a:chOff x="2323074" y="2464106"/>
            <a:chExt cx="659257" cy="590873"/>
          </a:xfrm>
        </p:grpSpPr>
        <p:sp>
          <p:nvSpPr>
            <p:cNvPr id="4" name="Oval 3"/>
            <p:cNvSpPr/>
            <p:nvPr/>
          </p:nvSpPr>
          <p:spPr>
            <a:xfrm>
              <a:off x="2323074" y="2464106"/>
              <a:ext cx="659257" cy="59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04906" y="2529778"/>
              <a:ext cx="495590" cy="4495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9026387">
            <a:off x="959411" y="3737582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21" name="Curved Connector 20"/>
          <p:cNvCxnSpPr>
            <a:stCxn id="11" idx="7"/>
            <a:endCxn id="4" idx="2"/>
          </p:cNvCxnSpPr>
          <p:nvPr/>
        </p:nvCxnSpPr>
        <p:spPr>
          <a:xfrm rot="5400000" flipH="1" flipV="1">
            <a:off x="715975" y="2936899"/>
            <a:ext cx="1784454" cy="1429743"/>
          </a:xfrm>
          <a:prstGeom prst="curvedConnector2">
            <a:avLst/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3368">
            <a:off x="253657" y="3273065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 </a:t>
            </a:r>
            <a:r>
              <a:rPr lang="en-US" sz="1000" dirty="0">
                <a:ea typeface="Symbol" charset="2"/>
                <a:cs typeface="Symbol" charset="2"/>
              </a:rPr>
              <a:t>n)”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n(”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n”</a:t>
            </a:r>
          </a:p>
        </p:txBody>
      </p:sp>
      <p:cxnSp>
        <p:nvCxnSpPr>
          <p:cNvPr id="33" name="Straight Arrow Connector 32"/>
          <p:cNvCxnSpPr>
            <a:stCxn id="4" idx="6"/>
            <a:endCxn id="5" idx="1"/>
          </p:cNvCxnSpPr>
          <p:nvPr/>
        </p:nvCxnSpPr>
        <p:spPr>
          <a:xfrm>
            <a:off x="2982331" y="2759543"/>
            <a:ext cx="8225181" cy="35498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1" idx="5"/>
          </p:cNvCxnSpPr>
          <p:nvPr/>
        </p:nvCxnSpPr>
        <p:spPr>
          <a:xfrm rot="16200000" flipH="1">
            <a:off x="635812" y="4680172"/>
            <a:ext cx="12700" cy="515037"/>
          </a:xfrm>
          <a:prstGeom prst="curvedConnector3">
            <a:avLst>
              <a:gd name="adj1" fmla="val 2442024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</p:cNvCxnSpPr>
          <p:nvPr/>
        </p:nvCxnSpPr>
        <p:spPr>
          <a:xfrm rot="10800000">
            <a:off x="2885786" y="2945583"/>
            <a:ext cx="8235708" cy="365793"/>
          </a:xfrm>
          <a:prstGeom prst="curvedConnector3">
            <a:avLst>
              <a:gd name="adj1" fmla="val 50000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50214" y="3287644"/>
            <a:ext cx="28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</a:p>
          <a:p>
            <a:endParaRPr lang="en-US" sz="1000" dirty="0">
              <a:ea typeface="Symbol" charset="2"/>
              <a:cs typeface="Symbol" charset="2"/>
            </a:endParaRPr>
          </a:p>
          <a:p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            </a:t>
            </a:r>
            <a:r>
              <a:rPr lang="en-US" sz="1000" dirty="0"/>
              <a:t>  </a:t>
            </a:r>
          </a:p>
        </p:txBody>
      </p:sp>
      <p:cxnSp>
        <p:nvCxnSpPr>
          <p:cNvPr id="48" name="Straight Arrow Connector 47"/>
          <p:cNvCxnSpPr>
            <a:stCxn id="4" idx="1"/>
            <a:endCxn id="7" idx="4"/>
          </p:cNvCxnSpPr>
          <p:nvPr/>
        </p:nvCxnSpPr>
        <p:spPr>
          <a:xfrm flipV="1">
            <a:off x="2419620" y="999946"/>
            <a:ext cx="414383" cy="155069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259317">
            <a:off x="2181887" y="1555520"/>
            <a:ext cx="608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52" name="Straight Arrow Connector 51"/>
          <p:cNvCxnSpPr>
            <a:stCxn id="7" idx="6"/>
            <a:endCxn id="8" idx="2"/>
          </p:cNvCxnSpPr>
          <p:nvPr/>
        </p:nvCxnSpPr>
        <p:spPr>
          <a:xfrm>
            <a:off x="3127685" y="721562"/>
            <a:ext cx="2711606" cy="537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6"/>
            <a:endCxn id="9" idx="2"/>
          </p:cNvCxnSpPr>
          <p:nvPr/>
        </p:nvCxnSpPr>
        <p:spPr>
          <a:xfrm>
            <a:off x="6426656" y="726939"/>
            <a:ext cx="1861149" cy="1676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0" idx="2"/>
          </p:cNvCxnSpPr>
          <p:nvPr/>
        </p:nvCxnSpPr>
        <p:spPr>
          <a:xfrm>
            <a:off x="8875170" y="743699"/>
            <a:ext cx="1886105" cy="6990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5027" y="648628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5502" y="635113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89559" y="7171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0" name="TextBox 69"/>
          <p:cNvSpPr txBox="1"/>
          <p:nvPr/>
        </p:nvSpPr>
        <p:spPr>
          <a:xfrm rot="17891952">
            <a:off x="1461049" y="4808230"/>
            <a:ext cx="411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7207" y="62738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/>
              <a:t>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4297" y="6322376"/>
            <a:ext cx="62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0698" y="6238848"/>
            <a:ext cx="70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04941" y="6215994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75" name="Straight Arrow Connector 74"/>
          <p:cNvCxnSpPr>
            <a:stCxn id="4" idx="4"/>
            <a:endCxn id="16" idx="0"/>
          </p:cNvCxnSpPr>
          <p:nvPr/>
        </p:nvCxnSpPr>
        <p:spPr>
          <a:xfrm flipH="1">
            <a:off x="1269847" y="3054979"/>
            <a:ext cx="1382856" cy="30341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2" idx="2"/>
          </p:cNvCxnSpPr>
          <p:nvPr/>
        </p:nvCxnSpPr>
        <p:spPr>
          <a:xfrm flipV="1">
            <a:off x="1563529" y="6268314"/>
            <a:ext cx="2384197" cy="992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6"/>
            <a:endCxn id="13" idx="2"/>
          </p:cNvCxnSpPr>
          <p:nvPr/>
        </p:nvCxnSpPr>
        <p:spPr>
          <a:xfrm flipV="1">
            <a:off x="4535091" y="6227816"/>
            <a:ext cx="1164191" cy="4049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6"/>
            <a:endCxn id="14" idx="2"/>
          </p:cNvCxnSpPr>
          <p:nvPr/>
        </p:nvCxnSpPr>
        <p:spPr>
          <a:xfrm>
            <a:off x="6286647" y="6227816"/>
            <a:ext cx="1377549" cy="1834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15" idx="2"/>
          </p:cNvCxnSpPr>
          <p:nvPr/>
        </p:nvCxnSpPr>
        <p:spPr>
          <a:xfrm flipV="1">
            <a:off x="8251561" y="6177741"/>
            <a:ext cx="2129419" cy="6842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5"/>
            <a:endCxn id="5" idx="1"/>
          </p:cNvCxnSpPr>
          <p:nvPr/>
        </p:nvCxnSpPr>
        <p:spPr>
          <a:xfrm>
            <a:off x="3041667" y="918409"/>
            <a:ext cx="8165845" cy="219611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4"/>
            <a:endCxn id="5" idx="1"/>
          </p:cNvCxnSpPr>
          <p:nvPr/>
        </p:nvCxnSpPr>
        <p:spPr>
          <a:xfrm>
            <a:off x="6132974" y="1005323"/>
            <a:ext cx="5074538" cy="210920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4"/>
            <a:endCxn id="5" idx="1"/>
          </p:cNvCxnSpPr>
          <p:nvPr/>
        </p:nvCxnSpPr>
        <p:spPr>
          <a:xfrm>
            <a:off x="8581488" y="1022083"/>
            <a:ext cx="2626024" cy="20924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4"/>
            <a:endCxn id="5" idx="1"/>
          </p:cNvCxnSpPr>
          <p:nvPr/>
        </p:nvCxnSpPr>
        <p:spPr>
          <a:xfrm>
            <a:off x="11054958" y="1091992"/>
            <a:ext cx="152554" cy="202253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834262">
            <a:off x="6033506" y="545475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({a..z,0..9}\{e}/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3" name="TextBox 112"/>
          <p:cNvSpPr txBox="1"/>
          <p:nvPr/>
        </p:nvSpPr>
        <p:spPr>
          <a:xfrm rot="1300085">
            <a:off x="8661362" y="209406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({a..z,0..9}\{u})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 rot="2333886">
            <a:off x="9498280" y="2050964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5" name="TextBox 114"/>
          <p:cNvSpPr txBox="1"/>
          <p:nvPr/>
        </p:nvSpPr>
        <p:spPr>
          <a:xfrm rot="968871">
            <a:off x="7738167" y="214422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({a..z,0..9}\{l}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127" name="Straight Arrow Connector 126"/>
          <p:cNvCxnSpPr>
            <a:stCxn id="16" idx="6"/>
          </p:cNvCxnSpPr>
          <p:nvPr/>
        </p:nvCxnSpPr>
        <p:spPr>
          <a:xfrm flipV="1">
            <a:off x="1563529" y="3505297"/>
            <a:ext cx="9648942" cy="286223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7"/>
            <a:endCxn id="5" idx="3"/>
          </p:cNvCxnSpPr>
          <p:nvPr/>
        </p:nvCxnSpPr>
        <p:spPr>
          <a:xfrm flipV="1">
            <a:off x="4449073" y="3508222"/>
            <a:ext cx="6758439" cy="25632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7"/>
            <a:endCxn id="5" idx="3"/>
          </p:cNvCxnSpPr>
          <p:nvPr/>
        </p:nvCxnSpPr>
        <p:spPr>
          <a:xfrm flipV="1">
            <a:off x="6200629" y="3508222"/>
            <a:ext cx="5006883" cy="252274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" idx="0"/>
            <a:endCxn id="5" idx="3"/>
          </p:cNvCxnSpPr>
          <p:nvPr/>
        </p:nvCxnSpPr>
        <p:spPr>
          <a:xfrm flipV="1">
            <a:off x="7957879" y="3508222"/>
            <a:ext cx="3249633" cy="245955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" idx="3"/>
          </p:cNvCxnSpPr>
          <p:nvPr/>
        </p:nvCxnSpPr>
        <p:spPr>
          <a:xfrm flipV="1">
            <a:off x="10675939" y="3508222"/>
            <a:ext cx="531573" cy="238447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20597579">
            <a:off x="2069997" y="5768287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</a:t>
            </a:r>
            <a:r>
              <a:rPr lang="en-US" sz="1000" dirty="0" err="1"/>
              <a:t>i</a:t>
            </a:r>
            <a:r>
              <a:rPr lang="en-US" sz="1000" dirty="0"/>
              <a:t>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4" name="TextBox 143"/>
          <p:cNvSpPr txBox="1"/>
          <p:nvPr/>
        </p:nvSpPr>
        <p:spPr>
          <a:xfrm rot="20308705">
            <a:off x="4328253" y="5554793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({a..z,0..9}\{m}/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 rot="5207475">
            <a:off x="10590116" y="1968115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6" name="TextBox 145"/>
          <p:cNvSpPr txBox="1"/>
          <p:nvPr/>
        </p:nvSpPr>
        <p:spPr>
          <a:xfrm rot="19226643">
            <a:off x="7791914" y="5342623"/>
            <a:ext cx="1178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7" name="TextBox 146"/>
          <p:cNvSpPr txBox="1"/>
          <p:nvPr/>
        </p:nvSpPr>
        <p:spPr>
          <a:xfrm rot="17043778">
            <a:off x="10255716" y="4941208"/>
            <a:ext cx="101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49" name="Conector recto de flecha 48"/>
          <p:cNvCxnSpPr>
            <a:stCxn id="12" idx="1"/>
            <a:endCxn id="4" idx="5"/>
          </p:cNvCxnSpPr>
          <p:nvPr/>
        </p:nvCxnSpPr>
        <p:spPr>
          <a:xfrm flipH="1" flipV="1">
            <a:off x="2885785" y="2968448"/>
            <a:ext cx="1147959" cy="3103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1"/>
            <a:endCxn id="4" idx="5"/>
          </p:cNvCxnSpPr>
          <p:nvPr/>
        </p:nvCxnSpPr>
        <p:spPr>
          <a:xfrm flipH="1" flipV="1">
            <a:off x="2885785" y="2968448"/>
            <a:ext cx="2899515" cy="3062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4" idx="1"/>
          </p:cNvCxnSpPr>
          <p:nvPr/>
        </p:nvCxnSpPr>
        <p:spPr>
          <a:xfrm flipH="1" flipV="1">
            <a:off x="2885785" y="2939645"/>
            <a:ext cx="4864429" cy="3109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5" idx="1"/>
            <a:endCxn id="4" idx="5"/>
          </p:cNvCxnSpPr>
          <p:nvPr/>
        </p:nvCxnSpPr>
        <p:spPr>
          <a:xfrm flipH="1" flipV="1">
            <a:off x="2885785" y="2968448"/>
            <a:ext cx="7589277" cy="2991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rot="3945052">
            <a:off x="2664867" y="4230532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09" name="CuadroTexto 108"/>
          <p:cNvSpPr txBox="1"/>
          <p:nvPr/>
        </p:nvSpPr>
        <p:spPr>
          <a:xfrm rot="2805353">
            <a:off x="3316760" y="3994784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0" name="CuadroTexto 109"/>
          <p:cNvSpPr txBox="1"/>
          <p:nvPr/>
        </p:nvSpPr>
        <p:spPr>
          <a:xfrm rot="1964284">
            <a:off x="4011224" y="3884635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1" name="CuadroTexto 110"/>
          <p:cNvSpPr txBox="1"/>
          <p:nvPr/>
        </p:nvSpPr>
        <p:spPr>
          <a:xfrm rot="1237271">
            <a:off x="4261985" y="3498796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54" name="TextBox 44"/>
          <p:cNvSpPr txBox="1"/>
          <p:nvPr/>
        </p:nvSpPr>
        <p:spPr>
          <a:xfrm rot="21109028">
            <a:off x="4766972" y="211840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5" name="TextBox 44"/>
          <p:cNvSpPr txBox="1"/>
          <p:nvPr/>
        </p:nvSpPr>
        <p:spPr>
          <a:xfrm rot="20330340">
            <a:off x="3352594" y="1725996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6" name="TextBox 44"/>
          <p:cNvSpPr txBox="1"/>
          <p:nvPr/>
        </p:nvSpPr>
        <p:spPr>
          <a:xfrm rot="17217503">
            <a:off x="1828776" y="407277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325" name="TextBox 30"/>
          <p:cNvSpPr txBox="1"/>
          <p:nvPr/>
        </p:nvSpPr>
        <p:spPr>
          <a:xfrm rot="18923592">
            <a:off x="1103796" y="2191886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”)”/”)</a:t>
            </a:r>
            <a:r>
              <a:rPr lang="en-US" sz="1000" dirty="0">
                <a:ea typeface="Symbol" charset="2"/>
                <a:cs typeface="Symbol" charset="2"/>
              </a:rPr>
              <a:t>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”</a:t>
            </a:r>
          </a:p>
        </p:txBody>
      </p:sp>
      <p:cxnSp>
        <p:nvCxnSpPr>
          <p:cNvPr id="327" name="Conector recto de flecha 326"/>
          <p:cNvCxnSpPr>
            <a:stCxn id="9" idx="4"/>
            <a:endCxn id="4" idx="7"/>
          </p:cNvCxnSpPr>
          <p:nvPr/>
        </p:nvCxnSpPr>
        <p:spPr>
          <a:xfrm flipH="1">
            <a:off x="2885785" y="1022083"/>
            <a:ext cx="5695703" cy="1528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44"/>
          <p:cNvSpPr txBox="1"/>
          <p:nvPr/>
        </p:nvSpPr>
        <p:spPr>
          <a:xfrm rot="20900605">
            <a:off x="6781375" y="109258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362" name="Conector recto de flecha 361"/>
          <p:cNvCxnSpPr>
            <a:stCxn id="10" idx="4"/>
            <a:endCxn id="4" idx="7"/>
          </p:cNvCxnSpPr>
          <p:nvPr/>
        </p:nvCxnSpPr>
        <p:spPr>
          <a:xfrm flipH="1">
            <a:off x="2885785" y="1091992"/>
            <a:ext cx="8169173" cy="14586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54"/>
          <p:cNvCxnSpPr>
            <a:stCxn id="8" idx="4"/>
            <a:endCxn id="4" idx="7"/>
          </p:cNvCxnSpPr>
          <p:nvPr/>
        </p:nvCxnSpPr>
        <p:spPr>
          <a:xfrm flipH="1">
            <a:off x="2885785" y="1005323"/>
            <a:ext cx="3247189" cy="15453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54"/>
          <p:cNvCxnSpPr>
            <a:stCxn id="7" idx="5"/>
            <a:endCxn id="4" idx="7"/>
          </p:cNvCxnSpPr>
          <p:nvPr/>
        </p:nvCxnSpPr>
        <p:spPr>
          <a:xfrm flipH="1">
            <a:off x="2885785" y="918409"/>
            <a:ext cx="155882" cy="163222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4"/>
          <p:cNvSpPr txBox="1"/>
          <p:nvPr/>
        </p:nvSpPr>
        <p:spPr>
          <a:xfrm rot="16683870">
            <a:off x="2080482" y="157550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421" name="Straight Arrow Connector 47"/>
          <p:cNvCxnSpPr>
            <a:stCxn id="16" idx="6"/>
          </p:cNvCxnSpPr>
          <p:nvPr/>
        </p:nvCxnSpPr>
        <p:spPr>
          <a:xfrm flipV="1">
            <a:off x="1563529" y="3032991"/>
            <a:ext cx="1353678" cy="333453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curvado 63"/>
          <p:cNvCxnSpPr>
            <a:stCxn id="4" idx="1"/>
            <a:endCxn id="4" idx="2"/>
          </p:cNvCxnSpPr>
          <p:nvPr/>
        </p:nvCxnSpPr>
        <p:spPr>
          <a:xfrm rot="16200000" flipH="1" flipV="1">
            <a:off x="2266894" y="2606817"/>
            <a:ext cx="208906" cy="96546"/>
          </a:xfrm>
          <a:prstGeom prst="curvedConnector4">
            <a:avLst>
              <a:gd name="adj1" fmla="val -150848"/>
              <a:gd name="adj2" fmla="val 3367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74"/>
          <p:cNvCxnSpPr>
            <a:stCxn id="4" idx="4"/>
            <a:endCxn id="11" idx="6"/>
          </p:cNvCxnSpPr>
          <p:nvPr/>
        </p:nvCxnSpPr>
        <p:spPr>
          <a:xfrm flipH="1">
            <a:off x="999998" y="3054979"/>
            <a:ext cx="1652705" cy="16858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193" y="553243"/>
            <a:ext cx="10515600" cy="1325563"/>
          </a:xfrm>
        </p:spPr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72667" y="29633"/>
            <a:ext cx="5848526" cy="6894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</a:rPr>
              <a:t>createAutomaton</a:t>
            </a:r>
            <a:r>
              <a:rPr lang="es-ES" sz="1400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ea typeface="ＭＳ 明朝"/>
              </a:rPr>
              <a:t>IPushdownAutomaton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n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v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(+L)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(*L)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E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L E</a:t>
            </a:r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mr-IN" sz="1000" b="1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mr-IN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Terms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NonTerms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Γ:=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'$'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M:=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GPushdownAutomaton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Q,Σ,Γ,q₀,F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 err="1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q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push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 err="1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q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 err="1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F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each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in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do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 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"v"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")L+("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")L*("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"EL"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M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A9B74-F175-8141-9B67-F7062F0D282D}"/>
              </a:ext>
            </a:extLst>
          </p:cNvPr>
          <p:cNvSpPr txBox="1"/>
          <p:nvPr/>
        </p:nvSpPr>
        <p:spPr>
          <a:xfrm>
            <a:off x="1341783" y="2862469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automata </a:t>
            </a:r>
            <a:r>
              <a:rPr lang="en-US" dirty="0" err="1"/>
              <a:t>es</a:t>
            </a:r>
            <a:r>
              <a:rPr lang="en-US" dirty="0"/>
              <a:t> el automata </a:t>
            </a:r>
            <a:r>
              <a:rPr lang="en-US" dirty="0" err="1"/>
              <a:t>descendente</a:t>
            </a:r>
            <a:r>
              <a:rPr lang="en-US" dirty="0"/>
              <a:t> que se </a:t>
            </a:r>
            <a:r>
              <a:rPr lang="en-US" dirty="0" err="1"/>
              <a:t>obtiene</a:t>
            </a:r>
            <a:r>
              <a:rPr lang="en-US" dirty="0"/>
              <a:t>  </a:t>
            </a:r>
            <a:r>
              <a:rPr lang="en-US" dirty="0" err="1"/>
              <a:t>direcatmente</a:t>
            </a:r>
            <a:r>
              <a:rPr lang="en-US" dirty="0"/>
              <a:t> de la </a:t>
            </a:r>
            <a:r>
              <a:rPr lang="en-US" dirty="0" err="1"/>
              <a:t>gramática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endParaRPr lang="en-US" dirty="0"/>
          </a:p>
        </p:txBody>
      </p:sp>
      <p:pic>
        <p:nvPicPr>
          <p:cNvPr id="4" name="Imagen 3" descr="Par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17800"/>
            <a:ext cx="6400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693" y="0"/>
            <a:ext cx="8760707" cy="863600"/>
          </a:xfrm>
        </p:spPr>
        <p:txBody>
          <a:bodyPr/>
          <a:lstStyle/>
          <a:p>
            <a:r>
              <a:rPr lang="en-US" dirty="0" err="1"/>
              <a:t>Combinando</a:t>
            </a:r>
            <a:r>
              <a:rPr lang="en-US" dirty="0"/>
              <a:t> los 2 </a:t>
            </a:r>
            <a:r>
              <a:rPr lang="en-US" dirty="0" err="1"/>
              <a:t>autómatas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948" y="872035"/>
            <a:ext cx="11285152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args:</a:t>
            </a:r>
            <a:r>
              <a:rPr lang="en-US" sz="1400" dirty="0" err="1">
                <a:solidFill>
                  <a:srgbClr val="0000C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[])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createTransducer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Parser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createAutomaton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(Parser)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Lexer,Parser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M: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ITransducer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,P: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M es el  analizador léxico</a:t>
            </a: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P es el  analizador sintáctico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var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sc: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java.util.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Scanner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System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.$in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00C0C0"/>
                </a:solidFill>
                <a:latin typeface="Courier New"/>
                <a:cs typeface="Courier New"/>
              </a:rPr>
              <a:t>true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do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"----------------------------”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Digite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de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string:=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sc.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nextLine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 "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//Se le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agrega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al final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marcar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el final de la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 El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también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separador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getOutputString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Lexicamente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fue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result?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rechazada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".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Resultado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 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mr-IN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if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result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then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P.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Al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parser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se le pasa el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token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stream</a:t>
            </a:r>
            <a:endParaRPr lang="es-ES" sz="1400" dirty="0">
              <a:solidFill>
                <a:srgbClr val="3F7F5F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print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"Sintácticamente, la cadena fue "</a:t>
            </a:r>
            <a:r>
              <a:rPr lang="es-E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?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aceptada"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"rechazada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		</a:t>
            </a:r>
            <a:r>
              <a:rPr lang="es-ES" sz="1400" dirty="0" err="1">
                <a:solidFill>
                  <a:srgbClr val="C00000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6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1C9-2340-D743-91A2-518FDB15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gramática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43888-AF64-DB43-839E-88817F87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46" y="2583588"/>
            <a:ext cx="42545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E1282-F7C3-3047-B809-A4CB7F27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32" y="2399438"/>
            <a:ext cx="3797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 lisp 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Considere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gramática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, variables, </a:t>
            </a:r>
            <a:r>
              <a:rPr lang="en-US" dirty="0" err="1"/>
              <a:t>sumas</a:t>
            </a:r>
            <a:r>
              <a:rPr lang="en-US" dirty="0"/>
              <a:t>, o </a:t>
            </a:r>
            <a:r>
              <a:rPr lang="en-US" dirty="0" err="1"/>
              <a:t>multiplicaciones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LISP.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num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var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(plus L)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(times L)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L 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analizador</a:t>
            </a:r>
            <a:r>
              <a:rPr lang="en-US" dirty="0"/>
              <a:t> </a:t>
            </a:r>
            <a:r>
              <a:rPr lang="en-US" dirty="0" err="1"/>
              <a:t>lexico</a:t>
            </a:r>
            <a:r>
              <a:rPr lang="en-US" dirty="0"/>
              <a:t> lee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exige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espacios</a:t>
            </a:r>
            <a:r>
              <a:rPr lang="en-US" dirty="0"/>
              <a:t> son </a:t>
            </a:r>
            <a:r>
              <a:rPr lang="en-US" dirty="0" err="1"/>
              <a:t>separadrores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Una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corresponden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ee3243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mr-IN" dirty="0"/>
              <a:t> (+(+</a:t>
            </a:r>
            <a:r>
              <a:rPr lang="mr-IN" dirty="0" err="1"/>
              <a:t>vv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3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produce un error </a:t>
            </a:r>
            <a:r>
              <a:rPr lang="en-US" dirty="0" err="1"/>
              <a:t>léxico</a:t>
            </a:r>
            <a:r>
              <a:rPr lang="en-US" dirty="0"/>
              <a:t>: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3243ee</a:t>
            </a:r>
            <a:r>
              <a:rPr lang="en-US" dirty="0"/>
              <a:t>) 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029" y="1572903"/>
            <a:ext cx="11252771" cy="4604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Primero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obtener</a:t>
            </a:r>
            <a:r>
              <a:rPr lang="en-US" dirty="0"/>
              <a:t> los tokens de un stream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Usaremos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tokens:</a:t>
            </a:r>
          </a:p>
          <a:p>
            <a:r>
              <a:rPr lang="en-US" dirty="0"/>
              <a:t>( </a:t>
            </a:r>
            <a:r>
              <a:rPr lang="en-US" dirty="0" err="1"/>
              <a:t>para</a:t>
            </a:r>
            <a:r>
              <a:rPr lang="en-US" dirty="0"/>
              <a:t> (</a:t>
            </a:r>
          </a:p>
          <a:p>
            <a:r>
              <a:rPr lang="en-US" dirty="0"/>
              <a:t>) </a:t>
            </a:r>
            <a:r>
              <a:rPr lang="en-US" dirty="0" err="1"/>
              <a:t>para</a:t>
            </a:r>
            <a:r>
              <a:rPr lang="en-US" dirty="0"/>
              <a:t> )</a:t>
            </a:r>
          </a:p>
          <a:p>
            <a:r>
              <a:rPr lang="en-US" dirty="0"/>
              <a:t>+ </a:t>
            </a:r>
            <a:r>
              <a:rPr lang="en-US" dirty="0" err="1"/>
              <a:t>para</a:t>
            </a:r>
            <a:r>
              <a:rPr lang="en-US" dirty="0"/>
              <a:t> plus</a:t>
            </a:r>
          </a:p>
          <a:p>
            <a:r>
              <a:rPr lang="en-US" dirty="0"/>
              <a:t>* </a:t>
            </a:r>
            <a:r>
              <a:rPr lang="en-US" dirty="0" err="1"/>
              <a:t>para</a:t>
            </a:r>
            <a:r>
              <a:rPr lang="en-US" dirty="0"/>
              <a:t> times</a:t>
            </a:r>
          </a:p>
          <a:p>
            <a:r>
              <a:rPr lang="en-US" dirty="0"/>
              <a:t>v </a:t>
            </a:r>
            <a:r>
              <a:rPr lang="en-US" dirty="0" err="1"/>
              <a:t>para</a:t>
            </a:r>
            <a:r>
              <a:rPr lang="en-US" dirty="0"/>
              <a:t> variable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alfanúmerica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con </a:t>
            </a:r>
            <a:r>
              <a:rPr lang="en-US" dirty="0" err="1"/>
              <a:t>letra</a:t>
            </a:r>
            <a:r>
              <a:rPr lang="en-US" dirty="0"/>
              <a:t>):</a:t>
            </a:r>
          </a:p>
          <a:p>
            <a:r>
              <a:rPr lang="en-US" dirty="0"/>
              <a:t>n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simplicidad</a:t>
            </a:r>
            <a:r>
              <a:rPr lang="en-US" dirty="0"/>
              <a:t>, solo se </a:t>
            </a:r>
            <a:r>
              <a:rPr lang="en-US" dirty="0" err="1"/>
              <a:t>manejan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separador</a:t>
            </a:r>
            <a:r>
              <a:rPr lang="en-US" dirty="0"/>
              <a:t>, y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facilidad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conviertiendo</a:t>
            </a:r>
            <a:r>
              <a:rPr lang="en-US" dirty="0"/>
              <a:t>  en tokens, </a:t>
            </a:r>
            <a:r>
              <a:rPr lang="en-US" dirty="0" err="1"/>
              <a:t>termina</a:t>
            </a:r>
            <a:r>
              <a:rPr lang="en-US" dirty="0"/>
              <a:t> en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 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cadena</a:t>
            </a:r>
            <a:r>
              <a:rPr lang="en-US" dirty="0"/>
              <a:t>:   (plus  </a:t>
            </a:r>
            <a:r>
              <a:rPr lang="en-US" dirty="0" err="1"/>
              <a:t>ab</a:t>
            </a:r>
            <a:r>
              <a:rPr lang="en-US" dirty="0"/>
              <a:t> plus1  123 (times  3 4 tim4)),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</a:t>
            </a:r>
          </a:p>
          <a:p>
            <a:pPr marL="0" indent="0">
              <a:buNone/>
            </a:pPr>
            <a:r>
              <a:rPr lang="en-US" dirty="0"/>
              <a:t>(+</a:t>
            </a:r>
            <a:r>
              <a:rPr lang="en-US" dirty="0" err="1"/>
              <a:t>vvn</a:t>
            </a:r>
            <a:r>
              <a:rPr lang="en-US" dirty="0"/>
              <a:t>(*</a:t>
            </a:r>
            <a:r>
              <a:rPr lang="en-US" dirty="0" err="1"/>
              <a:t>nnv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3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1125088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createTransducer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dirty="0" err="1">
                <a:solidFill>
                  <a:srgbClr val="0000C0"/>
                </a:solidFill>
                <a:latin typeface="Courier New"/>
                <a:ea typeface="ＭＳ 明朝"/>
              </a:rPr>
              <a:t>ITransducer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6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>
                <a:solidFill>
                  <a:srgbClr val="3F7F5F"/>
                </a:solidFill>
                <a:latin typeface=".SF NS Text"/>
                <a:ea typeface="ＭＳ 明朝"/>
              </a:rPr>
              <a:t>/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 Analizador léxico: Recibe una cadena de  letras minúsculas,  </a:t>
            </a:r>
          </a:p>
          <a:p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	// dígitos, paréntesis y </a:t>
            </a:r>
            <a:r>
              <a:rPr lang="es-ES" dirty="0" err="1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epacios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.</a:t>
            </a:r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// genera una cadena de {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4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es-ES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"Id"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endParaRPr lang="es-ES_tradnl" sz="2000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 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"Num"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"Err"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'9'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'a'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'z'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 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Out:=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endParaRPr lang="mr-IN" sz="1600" dirty="0">
              <a:solidFill>
                <a:srgbClr val="C000C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GDeterministicTransducer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Q,Σ,Out,q</a:t>
            </a:r>
            <a:r>
              <a:rPr lang="es-ES" sz="2000" dirty="0">
                <a:solidFill>
                  <a:srgbClr val="000000"/>
                </a:solidFill>
                <a:latin typeface=".SF NS Text"/>
                <a:ea typeface="ＭＳ 明朝"/>
              </a:rPr>
              <a:t>₀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s-ES" sz="2000" dirty="0" err="1">
                <a:solidFill>
                  <a:srgbClr val="000000"/>
                </a:solidFill>
                <a:latin typeface="Courier New"/>
                <a:ea typeface="ＭＳ 明朝"/>
              </a:rPr>
              <a:t>F,δ,g,h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endParaRPr lang="es-ES" sz="1600" dirty="0">
              <a:solidFill>
                <a:srgbClr val="C00000"/>
              </a:solidFill>
              <a:latin typeface="Monaco"/>
              <a:ea typeface="ＭＳ 明朝"/>
            </a:endParaRPr>
          </a:p>
          <a:p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8111415" cy="5570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825A00"/>
                </a:solidFill>
                <a:latin typeface="Courier New"/>
                <a:ea typeface="ＭＳ 明朝"/>
              </a:rPr>
              <a:t>δ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”</a:t>
            </a:r>
            <a:endParaRPr lang="es-E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sz="1400" dirty="0">
                <a:solidFill>
                  <a:srgbClr val="C000C0"/>
                </a:solidFill>
                <a:latin typeface="Monaco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'p'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't'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'a'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'l'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'u'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'm'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'e'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"Id"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66623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825A00"/>
                </a:solidFill>
                <a:latin typeface="Courier New"/>
                <a:ea typeface="ＭＳ 明朝"/>
              </a:rPr>
              <a:t>h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var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s: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String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:=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fr-FR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fr-FR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String.</a:t>
            </a:r>
            <a:r>
              <a:rPr lang="en-US" dirty="0" err="1">
                <a:solidFill>
                  <a:srgbClr val="825A00"/>
                </a:solidFill>
                <a:latin typeface="Courier New"/>
                <a:ea typeface="ＭＳ 明朝"/>
              </a:rPr>
              <a:t>valueOf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"+"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"*"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n"</a:t>
            </a:r>
            <a:r>
              <a:rPr lang="en-US" sz="1600" dirty="0" err="1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</a:rPr>
              <a:t>"v"</a:t>
            </a:r>
            <a:r>
              <a:rPr lang="mr-IN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mr-IN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mr-IN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s-ES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es-ES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6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904901"/>
          </a:xfrm>
        </p:spPr>
        <p:txBody>
          <a:bodyPr>
            <a:normAutofit/>
          </a:bodyPr>
          <a:lstStyle/>
          <a:p>
            <a:r>
              <a:rPr lang="en-US" sz="1400" dirty="0" err="1"/>
              <a:t>Autómata</a:t>
            </a:r>
            <a:r>
              <a:rPr lang="en-US" sz="1400" dirty="0"/>
              <a:t> </a:t>
            </a:r>
            <a:r>
              <a:rPr lang="en-US" sz="1400" dirty="0" err="1"/>
              <a:t>resultante</a:t>
            </a:r>
            <a:endParaRPr lang="en-US" sz="1400" dirty="0"/>
          </a:p>
        </p:txBody>
      </p:sp>
      <p:pic>
        <p:nvPicPr>
          <p:cNvPr id="4" name="Imagen 3" descr="L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01"/>
            <a:ext cx="11518900" cy="59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diapositiva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el  </a:t>
            </a:r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abreviadas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1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1688</Words>
  <Application>Microsoft Macintosh PowerPoint</Application>
  <PresentationFormat>Panorámica</PresentationFormat>
  <Paragraphs>211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.SF NS Text</vt:lpstr>
      <vt:lpstr>Arial</vt:lpstr>
      <vt:lpstr>Calibri</vt:lpstr>
      <vt:lpstr>Calibri Light</vt:lpstr>
      <vt:lpstr>Courier New</vt:lpstr>
      <vt:lpstr>DejaVu Sans</vt:lpstr>
      <vt:lpstr>Menlo Regular</vt:lpstr>
      <vt:lpstr>Monaco</vt:lpstr>
      <vt:lpstr>Symbol</vt:lpstr>
      <vt:lpstr>Times New Roman</vt:lpstr>
      <vt:lpstr>Office Theme</vt:lpstr>
      <vt:lpstr>Taller Lexer y Parser en GOLD</vt:lpstr>
      <vt:lpstr>Lenguaje  lisp like</vt:lpstr>
      <vt:lpstr>Lexer</vt:lpstr>
      <vt:lpstr>Análisis léxico</vt:lpstr>
      <vt:lpstr>Autómata con respuestas GOLD</vt:lpstr>
      <vt:lpstr>Autómata con respuestas GOLD</vt:lpstr>
      <vt:lpstr>Autómata con respuestas GOLD</vt:lpstr>
      <vt:lpstr>Autómata resultante</vt:lpstr>
      <vt:lpstr>Presentación de PowerPoint</vt:lpstr>
      <vt:lpstr>Presentación de PowerPoint</vt:lpstr>
      <vt:lpstr>Autómata de pila  GOLD</vt:lpstr>
      <vt:lpstr>Autómata de pila</vt:lpstr>
      <vt:lpstr>Combinando los 2 autómatas</vt:lpstr>
      <vt:lpstr>Sin usar la gramática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Takahashi</dc:creator>
  <cp:lastModifiedBy>Daniela Uribe Mosquera</cp:lastModifiedBy>
  <cp:revision>34</cp:revision>
  <dcterms:created xsi:type="dcterms:W3CDTF">2016-10-17T01:04:15Z</dcterms:created>
  <dcterms:modified xsi:type="dcterms:W3CDTF">2022-11-10T20:07:57Z</dcterms:modified>
</cp:coreProperties>
</file>