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8F6"/>
    <a:srgbClr val="022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1F318B-AB19-493F-8519-C3E756A8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A8E0DD-8CD0-4577-9581-8281BF4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E59A4C-B62A-42F8-ACF3-47DFC216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793-9FCF-4BFC-8194-CFB5C528294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755272-FE44-49FD-8FAE-BBCB8480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7DDAA4-F7E2-49D9-8F58-5BB318A8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6ED6-1264-4BBC-B013-3B383B5042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1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54663-486E-423C-9221-98DEFD0C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5C6784-77F1-4397-8185-035926B74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478220-821E-451C-B069-A826ECD5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793-9FCF-4BFC-8194-CFB5C528294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062508-34D4-4348-A6B0-E70BE9A2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6C8195-DB49-4EE7-AEB5-E72C372C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6ED6-1264-4BBC-B013-3B383B5042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77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5BE4DC-35C0-40EC-9F0D-A0A3C1998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C5B19B-24B6-4590-97C9-FFB8DC30F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7B6B01-71D5-4123-90C2-AC9E6E09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793-9FCF-4BFC-8194-CFB5C528294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58BF63-552F-4FC9-B90C-B26DD60A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DBBF72-A77E-4E53-8AF9-56FF2530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6ED6-1264-4BBC-B013-3B383B5042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31594-2FC5-4526-BC01-71715E5F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A62BB1-25C5-49A9-BF33-58739F69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EF3960-0FEC-4E9A-BC50-A4A2B94E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793-9FCF-4BFC-8194-CFB5C528294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FED21E-8040-4381-83AF-011BAF69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616634-334A-4D81-93B3-6DEC06CB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6ED6-1264-4BBC-B013-3B383B5042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4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386F73-CDD7-4E00-90A9-3B96759D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5EC890-6713-4D90-8CCC-8E1CB0A0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7B08AA-E7C6-4A60-92C8-52F1ED14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793-9FCF-4BFC-8194-CFB5C528294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79C9B-CB79-44CF-8BD0-6B6DDFE6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FFEEE-54B2-4A62-A4A5-C67C8DBC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6ED6-1264-4BBC-B013-3B383B5042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8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5DCC7-5AAB-4718-9926-E6A9D82A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DB7E3C-C879-429C-A3D5-9AAE46D4E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5E461-21FA-465F-9BDD-BD489DA4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C14A65-03BF-4F6E-91A8-F86A3723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793-9FCF-4BFC-8194-CFB5C528294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5AEC63-93EE-41A6-9D9E-8D1FE6AE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3705DE-7EAB-4A39-9660-487D340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6ED6-1264-4BBC-B013-3B383B5042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52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65E78-6DE3-489C-980A-164C2A0C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C6FFEC-C157-4D28-95B0-A54B7508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9774AE-5B53-43E7-8A15-70CDDF28F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2369C7-DF5C-4EDF-96CE-CB5CF8664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ADB339-E8C4-402F-A503-1EE616A3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D0A151-5B6F-481A-A5CA-4B7B83FA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793-9FCF-4BFC-8194-CFB5C528294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8C57AC-F02B-4C4F-B085-620218F9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FF0C03-E302-408C-9F9A-3E1BE3EA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6ED6-1264-4BBC-B013-3B383B5042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1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EE9A2-D857-4906-B0E0-2F63B511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4B1C45-F20F-4656-8B10-96094A7B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793-9FCF-4BFC-8194-CFB5C528294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927B36-AD5A-44E9-B8B1-71CEA1D6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2795CB-DF6E-44D8-A2EB-25C5A0D3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6ED6-1264-4BBC-B013-3B383B5042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DABDF5-4D68-425B-BE7B-D2A78F19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793-9FCF-4BFC-8194-CFB5C528294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19FFF3-8459-4720-B764-4323C2B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FE1886-3303-487E-A1EC-1EF7EEED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6ED6-1264-4BBC-B013-3B383B5042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04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97C25-3A17-487A-980B-00DA6325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E3A4BF-79B2-4863-8F18-EAEBAA64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28BE8A-E18E-4C72-972E-674E635B4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24C580-569D-49C7-B766-F7A60CEE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793-9FCF-4BFC-8194-CFB5C528294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E22458-5448-4DEE-9FBB-DBF5D01D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D0232D-43A5-4470-805B-D5760215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6ED6-1264-4BBC-B013-3B383B5042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46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9CA701-DD2C-4353-B32E-C58C05AE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DB13553-12A8-4624-A2F6-4E36C0DAD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B79781-A918-4864-8595-F7171370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75CF4B-B7C9-422D-AC26-1398CF7B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D793-9FCF-4BFC-8194-CFB5C528294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3D0D37-6D33-405E-A92B-EE4052D0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AE1A22-4D38-4C2F-AE04-5CDA892E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6ED6-1264-4BBC-B013-3B383B5042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9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EB62AF4-E6AE-43AB-8866-A089BA31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4414ED-AC11-4B1E-A2FE-B3DA4E1F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2B4BB6-D397-4F18-951E-DC12C3E0B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D793-9FCF-4BFC-8194-CFB5C528294F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A868FA-A37F-4034-93E6-AA247FDA9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7EAFDE-D81B-459B-AFFB-77A847D0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6ED6-1264-4BBC-B013-3B383B5042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9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0AB3A-DCF4-4E1C-8E0C-AB0492F65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EC760D-8B98-42CD-BDF3-1BF9BEED3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81680DF-C1A9-4E6B-8591-A66D81FF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5" y="144495"/>
            <a:ext cx="11659610" cy="6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0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B3CDF8-D147-4288-83AB-6DA2378A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4000" b="0" i="0" u="none" strike="noStrike" baseline="0" dirty="0">
                <a:solidFill>
                  <a:srgbClr val="0458F6"/>
                </a:solidFill>
                <a:latin typeface="Montserrat-Regular"/>
              </a:rPr>
              <a:t>SETUP OF THE VENTILATOR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ACC7874-6C41-4064-A39C-E279F88D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01" y="1459907"/>
            <a:ext cx="9878214" cy="49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7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7D81B-5413-4FED-BBD1-932CCFBC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0" i="0" u="none" strike="noStrike" baseline="0" dirty="0">
                <a:solidFill>
                  <a:srgbClr val="0458F6"/>
                </a:solidFill>
                <a:latin typeface="Montserrat-Regular"/>
              </a:rPr>
              <a:t>DATASET</a:t>
            </a:r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553273E-3E0C-4D11-B10C-F629E8C9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03" y="1637029"/>
            <a:ext cx="4104740" cy="344144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4B86A85-1490-4846-97DF-06D493CCF07B}"/>
              </a:ext>
            </a:extLst>
          </p:cNvPr>
          <p:cNvSpPr txBox="1"/>
          <p:nvPr/>
        </p:nvSpPr>
        <p:spPr>
          <a:xfrm>
            <a:off x="3227554" y="5562402"/>
            <a:ext cx="222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Mettere tanti esempi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285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7D81B-5413-4FED-BBD1-932CCFBC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0" i="0" u="none" strike="noStrike" baseline="0" dirty="0">
                <a:solidFill>
                  <a:srgbClr val="0458F6"/>
                </a:solidFill>
                <a:latin typeface="Montserrat-Regular"/>
              </a:rPr>
              <a:t>DATASET</a:t>
            </a:r>
            <a:endParaRPr lang="en-GB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46BE1A7-7904-4D73-9374-48882062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03" y="1829739"/>
            <a:ext cx="4356941" cy="344386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3BD18FB-58B5-4CBF-9CDB-8B35D02F1CD3}"/>
              </a:ext>
            </a:extLst>
          </p:cNvPr>
          <p:cNvSpPr txBox="1"/>
          <p:nvPr/>
        </p:nvSpPr>
        <p:spPr>
          <a:xfrm>
            <a:off x="6817192" y="2897656"/>
            <a:ext cx="4119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RESEARCH QUESTION: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 </a:t>
            </a:r>
            <a:r>
              <a:rPr lang="en-GB" sz="1800" b="1" i="0" u="none" strike="noStrike" baseline="0" dirty="0">
                <a:solidFill>
                  <a:srgbClr val="172144"/>
                </a:solidFill>
                <a:latin typeface="Calibri-Bold"/>
              </a:rPr>
              <a:t>predict </a:t>
            </a:r>
            <a:r>
              <a:rPr lang="en-GB" sz="1800" b="0" i="0" u="none" strike="noStrike" baseline="0" dirty="0">
                <a:solidFill>
                  <a:srgbClr val="172144"/>
                </a:solidFill>
                <a:latin typeface="Calibri" panose="020F0502020204030204" pitchFamily="34" charset="0"/>
              </a:rPr>
              <a:t>the </a:t>
            </a:r>
            <a:r>
              <a:rPr lang="en-GB" sz="1800" b="1" i="0" u="none" strike="noStrike" baseline="0" dirty="0">
                <a:solidFill>
                  <a:srgbClr val="172144"/>
                </a:solidFill>
                <a:latin typeface="Calibri-Bold"/>
              </a:rPr>
              <a:t>airway pressure </a:t>
            </a:r>
            <a:r>
              <a:rPr lang="en-GB" sz="1800" b="0" i="0" u="none" strike="noStrike" baseline="0" dirty="0">
                <a:solidFill>
                  <a:srgbClr val="172144"/>
                </a:solidFill>
                <a:latin typeface="Calibri" panose="020F0502020204030204" pitchFamily="34" charset="0"/>
              </a:rPr>
              <a:t>in the respiratory circuit during the inspiratory phase of the breath</a:t>
            </a:r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0E5CE2-A2C1-4C32-BC8E-595E3D9DBB1E}"/>
              </a:ext>
            </a:extLst>
          </p:cNvPr>
          <p:cNvSpPr txBox="1"/>
          <p:nvPr/>
        </p:nvSpPr>
        <p:spPr>
          <a:xfrm>
            <a:off x="1258529" y="5412659"/>
            <a:ext cx="483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 questa è fatta su tutti i respiri del dataset?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0563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CDB832-FB2C-479D-85C4-9495DEE9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0" i="0" u="none" strike="noStrike" baseline="0" dirty="0">
                <a:solidFill>
                  <a:srgbClr val="0458F6"/>
                </a:solidFill>
                <a:latin typeface="Montserrat-Regular"/>
              </a:rPr>
              <a:t>FEATURE ENGINEERING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8BFC60-A236-4A79-AB82-4C049552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632" y="2130424"/>
            <a:ext cx="7656871" cy="2746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b="0" i="0" u="none" strike="noStrike" baseline="0" dirty="0">
                <a:solidFill>
                  <a:srgbClr val="172144"/>
                </a:solidFill>
                <a:latin typeface="OpenSans"/>
              </a:rPr>
              <a:t>We have created a lot of new features, the most significant are:</a:t>
            </a:r>
          </a:p>
          <a:p>
            <a:r>
              <a:rPr lang="en-GB" sz="2400" dirty="0">
                <a:solidFill>
                  <a:srgbClr val="172144"/>
                </a:solidFill>
                <a:latin typeface="OpenSans"/>
              </a:rPr>
              <a:t>c</a:t>
            </a:r>
            <a:r>
              <a:rPr lang="en-GB" sz="2400" b="0" i="0" u="none" strike="noStrike" baseline="0" dirty="0">
                <a:solidFill>
                  <a:srgbClr val="172144"/>
                </a:solidFill>
                <a:latin typeface="OpenSans"/>
              </a:rPr>
              <a:t>umulative sum of </a:t>
            </a:r>
            <a:r>
              <a:rPr lang="en-GB" sz="2400" b="0" i="0" u="none" strike="noStrike" baseline="0" dirty="0" err="1">
                <a:solidFill>
                  <a:srgbClr val="172144"/>
                </a:solidFill>
                <a:latin typeface="OpenSans"/>
              </a:rPr>
              <a:t>u_in</a:t>
            </a:r>
            <a:endParaRPr lang="en-GB" sz="2400" b="0" i="0" u="none" strike="noStrike" baseline="0" dirty="0">
              <a:solidFill>
                <a:srgbClr val="172144"/>
              </a:solidFill>
              <a:latin typeface="OpenSans"/>
            </a:endParaRPr>
          </a:p>
          <a:p>
            <a:r>
              <a:rPr lang="en-GB" sz="2400" b="0" i="0" u="none" strike="noStrike" baseline="0" dirty="0">
                <a:solidFill>
                  <a:srgbClr val="172144"/>
                </a:solidFill>
                <a:latin typeface="OpenSans"/>
              </a:rPr>
              <a:t>first and last value of </a:t>
            </a:r>
            <a:r>
              <a:rPr lang="en-GB" sz="2400" b="0" i="0" u="none" strike="noStrike" baseline="0" dirty="0" err="1">
                <a:solidFill>
                  <a:srgbClr val="172144"/>
                </a:solidFill>
                <a:latin typeface="OpenSans"/>
              </a:rPr>
              <a:t>u_in</a:t>
            </a:r>
            <a:endParaRPr lang="en-GB" sz="2400" b="0" i="0" u="none" strike="noStrike" baseline="0" dirty="0">
              <a:solidFill>
                <a:srgbClr val="172144"/>
              </a:solidFill>
              <a:latin typeface="OpenSans"/>
            </a:endParaRPr>
          </a:p>
          <a:p>
            <a:r>
              <a:rPr lang="en-GB" sz="2400" dirty="0">
                <a:solidFill>
                  <a:srgbClr val="172144"/>
                </a:solidFill>
                <a:latin typeface="OpenSans"/>
              </a:rPr>
              <a:t>d</a:t>
            </a:r>
            <a:r>
              <a:rPr lang="en-GB" sz="2400" b="0" i="0" u="none" strike="noStrike" baseline="0" dirty="0">
                <a:solidFill>
                  <a:srgbClr val="172144"/>
                </a:solidFill>
                <a:latin typeface="OpenSans"/>
              </a:rPr>
              <a:t>ifference between consecutive values of </a:t>
            </a:r>
            <a:r>
              <a:rPr lang="en-GB" sz="2400" b="0" i="0" u="none" strike="noStrike" baseline="0" dirty="0" err="1">
                <a:solidFill>
                  <a:srgbClr val="172144"/>
                </a:solidFill>
                <a:latin typeface="OpenSans"/>
              </a:rPr>
              <a:t>u_in</a:t>
            </a:r>
            <a:endParaRPr lang="en-GB" sz="2400" b="0" i="0" u="none" strike="noStrike" baseline="0" dirty="0">
              <a:solidFill>
                <a:srgbClr val="172144"/>
              </a:solidFill>
              <a:latin typeface="OpenSans"/>
            </a:endParaRPr>
          </a:p>
          <a:p>
            <a:r>
              <a:rPr lang="en-GB" sz="2400" dirty="0">
                <a:solidFill>
                  <a:srgbClr val="172144"/>
                </a:solidFill>
                <a:latin typeface="OpenSans"/>
              </a:rPr>
              <a:t>area under the curve</a:t>
            </a:r>
            <a:endParaRPr lang="en-GB" sz="2400" b="0" i="0" u="none" strike="noStrike" baseline="0" dirty="0">
              <a:solidFill>
                <a:srgbClr val="172144"/>
              </a:solidFill>
              <a:latin typeface="OpenSans"/>
            </a:endParaRPr>
          </a:p>
          <a:p>
            <a:r>
              <a:rPr lang="en-GB" sz="2400" dirty="0">
                <a:solidFill>
                  <a:srgbClr val="172144"/>
                </a:solidFill>
                <a:latin typeface="OpenSans"/>
              </a:rPr>
              <a:t>number of change of sign</a:t>
            </a:r>
            <a:endParaRPr lang="en-GB" sz="3200" dirty="0">
              <a:solidFill>
                <a:srgbClr val="172144"/>
              </a:solidFill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235796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0AC24-7007-41A0-A149-CF375908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0" i="0" u="none" strike="noStrike" baseline="0" dirty="0">
                <a:solidFill>
                  <a:srgbClr val="0458F6"/>
                </a:solidFill>
                <a:latin typeface="Montserrat-Regular"/>
              </a:rPr>
              <a:t>FUNCTIONAL CLUSTERING</a:t>
            </a:r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C1D800-B097-4D8F-B202-AA8B921EFC41}"/>
              </a:ext>
            </a:extLst>
          </p:cNvPr>
          <p:cNvSpPr txBox="1"/>
          <p:nvPr/>
        </p:nvSpPr>
        <p:spPr>
          <a:xfrm>
            <a:off x="3165985" y="3048000"/>
            <a:ext cx="6253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METTERE LE FOTO</a:t>
            </a:r>
          </a:p>
          <a:p>
            <a:endParaRPr lang="it-IT" i="1" dirty="0"/>
          </a:p>
          <a:p>
            <a:r>
              <a:rPr lang="en-GB" dirty="0"/>
              <a:t>We will use the clusters only as covariates in our prediction</a:t>
            </a:r>
          </a:p>
        </p:txBody>
      </p:sp>
    </p:spTree>
    <p:extLst>
      <p:ext uri="{BB962C8B-B14F-4D97-AF65-F5344CB8AC3E}">
        <p14:creationId xmlns:p14="http://schemas.microsoft.com/office/powerpoint/2010/main" val="158399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7735F-7501-451C-AB18-7E18BDBB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0" i="0" u="none" strike="noStrike" baseline="0" dirty="0">
                <a:solidFill>
                  <a:srgbClr val="0458F6"/>
                </a:solidFill>
                <a:latin typeface="Montserrat-Regular"/>
              </a:rPr>
              <a:t>GAMM</a:t>
            </a:r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69CB79-6ABF-4459-80FF-8A17177ABD26}"/>
              </a:ext>
            </a:extLst>
          </p:cNvPr>
          <p:cNvSpPr txBox="1"/>
          <p:nvPr/>
        </p:nvSpPr>
        <p:spPr>
          <a:xfrm>
            <a:off x="3215148" y="1986116"/>
            <a:ext cx="7384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Dire cosa abbiamo messo come </a:t>
            </a:r>
            <a:r>
              <a:rPr lang="it-IT" i="1" dirty="0" err="1"/>
              <a:t>covariate</a:t>
            </a:r>
            <a:r>
              <a:rPr lang="it-IT" i="1" dirty="0"/>
              <a:t> nella parte </a:t>
            </a:r>
            <a:r>
              <a:rPr lang="it-IT" i="1" dirty="0" err="1"/>
              <a:t>gam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Dire i random </a:t>
            </a:r>
            <a:r>
              <a:rPr lang="it-IT" i="1" dirty="0" err="1"/>
              <a:t>effects</a:t>
            </a:r>
            <a:r>
              <a:rPr lang="it-IT" i="1" dirty="0"/>
              <a:t> dei modelli provati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Immagini effetto delle </a:t>
            </a:r>
            <a:r>
              <a:rPr lang="it-IT" i="1" dirty="0" err="1"/>
              <a:t>covariate</a:t>
            </a:r>
            <a:r>
              <a:rPr lang="it-IT" i="1" dirty="0"/>
              <a:t> sulla pressione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Immagini dei residui </a:t>
            </a:r>
            <a:r>
              <a:rPr lang="it-IT" i="1" dirty="0" err="1"/>
              <a:t>gam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Immagini dei residui dei </a:t>
            </a:r>
            <a:r>
              <a:rPr lang="it-IT" i="1" dirty="0" err="1"/>
              <a:t>ranndom</a:t>
            </a:r>
            <a:r>
              <a:rPr lang="it-IT" i="1" dirty="0"/>
              <a:t> </a:t>
            </a:r>
            <a:r>
              <a:rPr lang="it-IT" i="1" dirty="0" err="1"/>
              <a:t>effects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Tabella AIC e BIC</a:t>
            </a:r>
          </a:p>
        </p:txBody>
      </p:sp>
    </p:spTree>
    <p:extLst>
      <p:ext uri="{BB962C8B-B14F-4D97-AF65-F5344CB8AC3E}">
        <p14:creationId xmlns:p14="http://schemas.microsoft.com/office/powerpoint/2010/main" val="4272824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139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Calibri-Bold</vt:lpstr>
      <vt:lpstr>Montserrat-Regular</vt:lpstr>
      <vt:lpstr>OpenSans</vt:lpstr>
      <vt:lpstr>Tema di Office</vt:lpstr>
      <vt:lpstr>Presentazione standard di PowerPoint</vt:lpstr>
      <vt:lpstr>SETUP OF THE VENTILATOR</vt:lpstr>
      <vt:lpstr>DATASET</vt:lpstr>
      <vt:lpstr>DATASET</vt:lpstr>
      <vt:lpstr>FEATURE ENGINEERING</vt:lpstr>
      <vt:lpstr>FUNCTIONAL CLUSTERING</vt:lpstr>
      <vt:lpstr>GAMM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Daniela Zanotti</dc:creator>
  <cp:lastModifiedBy>Daniela Zanotti</cp:lastModifiedBy>
  <cp:revision>2</cp:revision>
  <dcterms:created xsi:type="dcterms:W3CDTF">2021-12-10T08:40:42Z</dcterms:created>
  <dcterms:modified xsi:type="dcterms:W3CDTF">2021-12-13T16:58:30Z</dcterms:modified>
</cp:coreProperties>
</file>