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Delius"/>
      <p:regular r:id="rId18"/>
    </p:embeddedFont>
    <p:embeddedFont>
      <p:font typeface="Holtwood One S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oltwoodOneSC-regular.fntdata"/><Relationship Id="rId6" Type="http://schemas.openxmlformats.org/officeDocument/2006/relationships/slide" Target="slides/slide2.xml"/><Relationship Id="rId18" Type="http://schemas.openxmlformats.org/officeDocument/2006/relationships/font" Target="fonts/Deliu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82450" y="555450"/>
            <a:ext cx="37791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>
                <a:latin typeface="Holtwood One SC"/>
                <a:ea typeface="Holtwood One SC"/>
                <a:cs typeface="Holtwood One SC"/>
                <a:sym typeface="Holtwood One SC"/>
              </a:rPr>
              <a:t>YouTube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901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EFEFEF"/>
                </a:solidFill>
                <a:latin typeface="Delius"/>
                <a:ea typeface="Delius"/>
                <a:cs typeface="Delius"/>
                <a:sym typeface="Delius"/>
              </a:rPr>
              <a:t>Identificando el UX y UI de Youtube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7577" l="9118" r="9028" t="10292"/>
          <a:stretch/>
        </p:blipFill>
        <p:spPr>
          <a:xfrm>
            <a:off x="3718800" y="1740350"/>
            <a:ext cx="1706400" cy="15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UI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92425" y="1768700"/>
            <a:ext cx="4410300" cy="20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Interfaz de barra de play con botones para reproducir, subtítulos, vistas, entre otros.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52075" t="0"/>
          <a:stretch/>
        </p:blipFill>
        <p:spPr>
          <a:xfrm>
            <a:off x="311700" y="1768700"/>
            <a:ext cx="3967200" cy="865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15699" l="48830" r="0" t="13519"/>
          <a:stretch/>
        </p:blipFill>
        <p:spPr>
          <a:xfrm>
            <a:off x="603575" y="3013150"/>
            <a:ext cx="3620475" cy="75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UI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5372375" y="1626663"/>
            <a:ext cx="3522300" cy="20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Los colores representativos de la marca : rojo, blanco , negro.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12466" l="6049" r="4328" t="5465"/>
          <a:stretch/>
        </p:blipFill>
        <p:spPr>
          <a:xfrm>
            <a:off x="2380153" y="3671775"/>
            <a:ext cx="1359400" cy="1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00" y="1866075"/>
            <a:ext cx="4299199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UI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61825" y="1815350"/>
            <a:ext cx="3452400" cy="20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Diseño de botones e íconos para realizar diversas acciones.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0" y="1670250"/>
            <a:ext cx="39528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63197" r="8271" t="0"/>
          <a:stretch/>
        </p:blipFill>
        <p:spPr>
          <a:xfrm>
            <a:off x="1667850" y="3570143"/>
            <a:ext cx="1774500" cy="64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6025" y="276475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UI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863600" y="1768700"/>
            <a:ext cx="3790500" cy="204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La forma, tamaño, títulos de los covers de los videos.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550" y="1032175"/>
            <a:ext cx="3166975" cy="37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05000" y="432675"/>
            <a:ext cx="14028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34425" y="1907825"/>
            <a:ext cx="3209400" cy="23697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Poder realizar una </a:t>
            </a: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búsqueda</a:t>
            </a: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rápida de un video .</a:t>
            </a: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413" y="2163925"/>
            <a:ext cx="4828250" cy="2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49" y="1405525"/>
            <a:ext cx="5103775" cy="55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Shape 65"/>
          <p:cNvCxnSpPr/>
          <p:nvPr/>
        </p:nvCxnSpPr>
        <p:spPr>
          <a:xfrm flipH="1" rot="10800000">
            <a:off x="3335700" y="1656050"/>
            <a:ext cx="1563000" cy="140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 txBox="1"/>
          <p:nvPr/>
        </p:nvSpPr>
        <p:spPr>
          <a:xfrm>
            <a:off x="2344200" y="1597750"/>
            <a:ext cx="9915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Buscador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8175" y="1570400"/>
            <a:ext cx="2808000" cy="30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Tener un historial de videos, una biblioteca de favoritos, videos que me gustan y playlist.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725" y="633900"/>
            <a:ext cx="3883850" cy="4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06525" y="1484350"/>
            <a:ext cx="3126000" cy="326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Poder suscribirme a un canal de YouTube y recibir notificaciones cuando se sube un video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675" y="152400"/>
            <a:ext cx="25036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09950" y="1652025"/>
            <a:ext cx="2909700" cy="30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Recibir recomendaciones en relación a las búsquedas e historial de reproducción.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50" y="1038800"/>
            <a:ext cx="5719551" cy="359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280425" y="711450"/>
            <a:ext cx="793080" cy="489890"/>
          </a:xfrm>
          <a:custGeom>
            <a:pathLst>
              <a:path extrusionOk="0" h="20061" w="23793">
                <a:moveTo>
                  <a:pt x="0" y="20061"/>
                </a:moveTo>
                <a:cubicBezTo>
                  <a:pt x="777" y="19438"/>
                  <a:pt x="699" y="19671"/>
                  <a:pt x="4665" y="16328"/>
                </a:cubicBezTo>
                <a:cubicBezTo>
                  <a:pt x="8630" y="12984"/>
                  <a:pt x="20605" y="2721"/>
                  <a:pt x="23793" y="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89" name="Shape 89"/>
          <p:cNvSpPr txBox="1"/>
          <p:nvPr/>
        </p:nvSpPr>
        <p:spPr>
          <a:xfrm>
            <a:off x="5073525" y="536500"/>
            <a:ext cx="151500" cy="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073525" y="536500"/>
            <a:ext cx="1597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RECOMENDADOS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872000" y="558400"/>
            <a:ext cx="6967200" cy="116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Tener disponibles distintas formas de vistas y calidades para la </a:t>
            </a:r>
            <a:r>
              <a:rPr lang="e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reproducción</a:t>
            </a:r>
            <a:r>
              <a:rPr lang="es" sz="24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de videos.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50" y="1818775"/>
            <a:ext cx="7032499" cy="28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6875475" y="3437750"/>
            <a:ext cx="573679" cy="905413"/>
          </a:xfrm>
          <a:custGeom>
            <a:pathLst>
              <a:path extrusionOk="0" h="28867" w="15221">
                <a:moveTo>
                  <a:pt x="0" y="28867"/>
                </a:moveTo>
                <a:cubicBezTo>
                  <a:pt x="2536" y="24055"/>
                  <a:pt x="12684" y="4811"/>
                  <a:pt x="15221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99" name="Shape 99"/>
          <p:cNvSpPr/>
          <p:nvPr/>
        </p:nvSpPr>
        <p:spPr>
          <a:xfrm>
            <a:off x="7277175" y="4198197"/>
            <a:ext cx="573679" cy="336734"/>
          </a:xfrm>
          <a:custGeom>
            <a:pathLst>
              <a:path extrusionOk="0" h="28867" w="15221">
                <a:moveTo>
                  <a:pt x="0" y="28867"/>
                </a:moveTo>
                <a:cubicBezTo>
                  <a:pt x="2536" y="24055"/>
                  <a:pt x="12684" y="4811"/>
                  <a:pt x="15221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lg" w="lg" type="stealth"/>
            <a:tailEnd len="lg" w="lg" type="none"/>
          </a:ln>
        </p:spPr>
      </p:sp>
      <p:sp>
        <p:nvSpPr>
          <p:cNvPr id="100" name="Shape 100"/>
          <p:cNvSpPr txBox="1"/>
          <p:nvPr/>
        </p:nvSpPr>
        <p:spPr>
          <a:xfrm>
            <a:off x="7449150" y="3028950"/>
            <a:ext cx="1572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Vista predeterminada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951425" y="3953475"/>
            <a:ext cx="9579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Pantalla completa</a:t>
            </a:r>
          </a:p>
        </p:txBody>
      </p:sp>
      <p:cxnSp>
        <p:nvCxnSpPr>
          <p:cNvPr id="102" name="Shape 102"/>
          <p:cNvCxnSpPr/>
          <p:nvPr/>
        </p:nvCxnSpPr>
        <p:spPr>
          <a:xfrm flipH="1">
            <a:off x="6468625" y="2479900"/>
            <a:ext cx="1167900" cy="446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7741425" y="2204350"/>
            <a:ext cx="1167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Modo cine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51675" y="1522647"/>
            <a:ext cx="8840700" cy="7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Poder continuar viendo el último video que reproduzco.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2497250"/>
            <a:ext cx="85439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63390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UX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469575"/>
            <a:ext cx="2808000" cy="303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26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Poder subir mis propias videos, editarlos y compartirlos con la comunidad de YouTube.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41767" l="11841" r="31035" t="7021"/>
          <a:stretch/>
        </p:blipFill>
        <p:spPr>
          <a:xfrm>
            <a:off x="3345900" y="1469575"/>
            <a:ext cx="5570648" cy="286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29800" y="503950"/>
            <a:ext cx="1774500" cy="755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4800">
                <a:solidFill>
                  <a:srgbClr val="CC0000"/>
                </a:solidFill>
                <a:latin typeface="Holtwood One SC"/>
                <a:ea typeface="Holtwood One SC"/>
                <a:cs typeface="Holtwood One SC"/>
                <a:sym typeface="Holtwood One SC"/>
              </a:rPr>
              <a:t>UI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438125" y="950050"/>
            <a:ext cx="2641800" cy="349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Interfaz de las diferentes secciones de la </a:t>
            </a:r>
            <a:r>
              <a:rPr lang="e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página</a:t>
            </a:r>
            <a:r>
              <a:rPr lang="e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: header, </a:t>
            </a:r>
            <a:r>
              <a:rPr lang="e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menús</a:t>
            </a:r>
            <a:r>
              <a:rPr lang="e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de navegación, diseño de los filtros de búsqueda,etc.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290625" y="511725"/>
            <a:ext cx="103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HEADER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154675" y="4736750"/>
            <a:ext cx="1180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FILTROS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571775" y="4572800"/>
            <a:ext cx="3595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SECCIÓN</a:t>
            </a:r>
            <a:r>
              <a:rPr lang="es">
                <a:solidFill>
                  <a:schemeClr val="dk1"/>
                </a:solidFill>
              </a:rPr>
              <a:t> DE </a:t>
            </a:r>
            <a:r>
              <a:rPr lang="es">
                <a:solidFill>
                  <a:schemeClr val="dk1"/>
                </a:solidFill>
              </a:rPr>
              <a:t>RECOMENDACIONES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1374863"/>
            <a:ext cx="6088877" cy="281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1154675" y="3057225"/>
            <a:ext cx="406800" cy="16269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 flipH="1">
            <a:off x="3546300" y="4075700"/>
            <a:ext cx="1025700" cy="497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2913025" y="746675"/>
            <a:ext cx="1377600" cy="628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stealth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