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7" r:id="rId4"/>
    <p:sldId id="259" r:id="rId5"/>
    <p:sldId id="267" r:id="rId6"/>
    <p:sldId id="264" r:id="rId7"/>
    <p:sldId id="262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B692E-6FF4-4A9B-8E73-042C96344F98}" type="datetimeFigureOut">
              <a:rPr lang="pt-BR" smtClean="0"/>
              <a:t>03/06/2022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0DB1-D774-41E4-A76E-F21C37DEFF9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7556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B692E-6FF4-4A9B-8E73-042C96344F98}" type="datetimeFigureOut">
              <a:rPr lang="pt-BR" smtClean="0"/>
              <a:t>03/06/2022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0DB1-D774-41E4-A76E-F21C37DEFF9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5341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B692E-6FF4-4A9B-8E73-042C96344F98}" type="datetimeFigureOut">
              <a:rPr lang="pt-BR" smtClean="0"/>
              <a:t>03/06/2022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0DB1-D774-41E4-A76E-F21C37DEFF9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9902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B692E-6FF4-4A9B-8E73-042C96344F98}" type="datetimeFigureOut">
              <a:rPr lang="pt-BR" smtClean="0"/>
              <a:t>03/06/2022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0DB1-D774-41E4-A76E-F21C37DEFF9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8031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B692E-6FF4-4A9B-8E73-042C96344F98}" type="datetimeFigureOut">
              <a:rPr lang="pt-BR" smtClean="0"/>
              <a:t>03/06/2022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0DB1-D774-41E4-A76E-F21C37DEFF9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6103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B692E-6FF4-4A9B-8E73-042C96344F98}" type="datetimeFigureOut">
              <a:rPr lang="pt-BR" smtClean="0"/>
              <a:t>03/06/2022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0DB1-D774-41E4-A76E-F21C37DEFF9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8665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B692E-6FF4-4A9B-8E73-042C96344F98}" type="datetimeFigureOut">
              <a:rPr lang="pt-BR" smtClean="0"/>
              <a:t>03/06/2022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0DB1-D774-41E4-A76E-F21C37DEFF9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61671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B692E-6FF4-4A9B-8E73-042C96344F98}" type="datetimeFigureOut">
              <a:rPr lang="pt-BR" smtClean="0"/>
              <a:t>03/06/2022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0DB1-D774-41E4-A76E-F21C37DEFF9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01956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B692E-6FF4-4A9B-8E73-042C96344F98}" type="datetimeFigureOut">
              <a:rPr lang="pt-BR" smtClean="0"/>
              <a:t>03/06/2022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0DB1-D774-41E4-A76E-F21C37DEFF9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4058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B692E-6FF4-4A9B-8E73-042C96344F98}" type="datetimeFigureOut">
              <a:rPr lang="pt-BR" smtClean="0"/>
              <a:t>03/06/2022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0DB1-D774-41E4-A76E-F21C37DEFF9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8526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B692E-6FF4-4A9B-8E73-042C96344F98}" type="datetimeFigureOut">
              <a:rPr lang="pt-BR" smtClean="0"/>
              <a:t>03/06/2022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0DB1-D774-41E4-A76E-F21C37DEFF9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3875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B692E-6FF4-4A9B-8E73-042C96344F98}" type="datetimeFigureOut">
              <a:rPr lang="pt-BR" smtClean="0"/>
              <a:t>03/06/2022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0DB1-D774-41E4-A76E-F21C37DEFF9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2593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B692E-6FF4-4A9B-8E73-042C96344F98}" type="datetimeFigureOut">
              <a:rPr lang="pt-BR" smtClean="0"/>
              <a:t>03/06/2022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0DB1-D774-41E4-A76E-F21C37DEFF9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4255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B692E-6FF4-4A9B-8E73-042C96344F98}" type="datetimeFigureOut">
              <a:rPr lang="pt-BR" smtClean="0"/>
              <a:t>03/06/2022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0DB1-D774-41E4-A76E-F21C37DEFF9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7058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B692E-6FF4-4A9B-8E73-042C96344F98}" type="datetimeFigureOut">
              <a:rPr lang="pt-BR" smtClean="0"/>
              <a:t>03/06/2022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0DB1-D774-41E4-A76E-F21C37DEFF9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046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B692E-6FF4-4A9B-8E73-042C96344F98}" type="datetimeFigureOut">
              <a:rPr lang="pt-BR" smtClean="0"/>
              <a:t>03/06/2022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0DB1-D774-41E4-A76E-F21C37DEFF9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444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62AB692E-6FF4-4A9B-8E73-042C96344F98}" type="datetimeFigureOut">
              <a:rPr lang="pt-BR" smtClean="0"/>
              <a:t>03/06/2022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3C940DB1-D774-41E4-A76E-F21C37DEFF9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5922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2AB692E-6FF4-4A9B-8E73-042C96344F98}" type="datetimeFigureOut">
              <a:rPr lang="pt-BR" smtClean="0"/>
              <a:t>03/06/2022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C940DB1-D774-41E4-A76E-F21C37DEFF9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15441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B2024F-BC6C-46ED-BEF1-4E8441CF17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816746"/>
            <a:ext cx="8676222" cy="1350886"/>
          </a:xfrm>
        </p:spPr>
        <p:txBody>
          <a:bodyPr/>
          <a:lstStyle/>
          <a:p>
            <a:r>
              <a:rPr lang="pt-BR" dirty="0"/>
              <a:t>Prova final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24C9AC8-A5EF-437E-8829-CEF0948B20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664" y="4354497"/>
            <a:ext cx="5362002" cy="19050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pt-BR" sz="4800" dirty="0">
                <a:solidFill>
                  <a:srgbClr val="FFFFFF"/>
                </a:solidFill>
                <a:effectLst/>
                <a:latin typeface="Google Sans"/>
              </a:rPr>
              <a:t>Grupo</a:t>
            </a:r>
          </a:p>
          <a:p>
            <a:pPr algn="l"/>
            <a:br>
              <a:rPr lang="pt-BR" sz="2000" dirty="0">
                <a:solidFill>
                  <a:schemeClr val="tx1"/>
                </a:solidFill>
              </a:rPr>
            </a:br>
            <a:r>
              <a:rPr lang="pt-BR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Camila Lima Ferreira de Souza	RA 2100218</a:t>
            </a:r>
            <a:br>
              <a:rPr lang="pt-BR" sz="2000" dirty="0">
                <a:solidFill>
                  <a:schemeClr val="tx1"/>
                </a:solidFill>
              </a:rPr>
            </a:br>
            <a:r>
              <a:rPr lang="pt-BR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Daniela Alexandra da Silva		RA 2100282</a:t>
            </a:r>
            <a:br>
              <a:rPr lang="pt-BR" sz="2000" dirty="0">
                <a:solidFill>
                  <a:schemeClr val="tx1"/>
                </a:solidFill>
              </a:rPr>
            </a:br>
            <a:r>
              <a:rPr lang="pt-BR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Julia Camila Matias de Araújo	RA 2100236</a:t>
            </a:r>
            <a:br>
              <a:rPr lang="pt-BR" sz="2000" dirty="0">
                <a:solidFill>
                  <a:schemeClr val="tx1"/>
                </a:solidFill>
              </a:rPr>
            </a:br>
            <a:r>
              <a:rPr lang="pt-BR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Guilherme  Silva </a:t>
            </a:r>
            <a:r>
              <a:rPr lang="pt-BR" sz="2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Monteiro		</a:t>
            </a:r>
            <a:r>
              <a:rPr lang="pt-BR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 2100299</a:t>
            </a:r>
            <a:endParaRPr lang="pt-BR" sz="2500" dirty="0">
              <a:solidFill>
                <a:schemeClr val="tx1"/>
              </a:solidFill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345F5691-BF44-485F-8AAC-95DA9FDAC047}"/>
              </a:ext>
            </a:extLst>
          </p:cNvPr>
          <p:cNvSpPr txBox="1">
            <a:spLocks/>
          </p:cNvSpPr>
          <p:nvPr/>
        </p:nvSpPr>
        <p:spPr>
          <a:xfrm>
            <a:off x="1910289" y="2449497"/>
            <a:ext cx="8676222" cy="1905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pt-BR" sz="4800" dirty="0">
                <a:solidFill>
                  <a:srgbClr val="FFFFFF"/>
                </a:solidFill>
                <a:effectLst/>
                <a:latin typeface="Google Sans"/>
              </a:rPr>
              <a:t>DataOps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2695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9F811E-59A4-4073-8FD0-3890E7A91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290" y="782092"/>
            <a:ext cx="4877647" cy="704295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Entendimento do negócio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823A7A2-AD77-4179-8E50-75D0884C9388}"/>
              </a:ext>
            </a:extLst>
          </p:cNvPr>
          <p:cNvSpPr txBox="1">
            <a:spLocks/>
          </p:cNvSpPr>
          <p:nvPr/>
        </p:nvSpPr>
        <p:spPr>
          <a:xfrm>
            <a:off x="1471613" y="2425823"/>
            <a:ext cx="9129712" cy="2160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400" dirty="0"/>
              <a:t>trata-se de uma base de dados: empresa (fundatec), onde podemos visualizar os funcionários e seus respectivos cargos do ano de 2022.</a:t>
            </a:r>
          </a:p>
        </p:txBody>
      </p:sp>
    </p:spTree>
    <p:extLst>
      <p:ext uri="{BB962C8B-B14F-4D97-AF65-F5344CB8AC3E}">
        <p14:creationId xmlns:p14="http://schemas.microsoft.com/office/powerpoint/2010/main" val="2940582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D0C3317E-451B-4AF5-B80C-615A5DB7F721}"/>
              </a:ext>
            </a:extLst>
          </p:cNvPr>
          <p:cNvSpPr txBox="1">
            <a:spLocks/>
          </p:cNvSpPr>
          <p:nvPr/>
        </p:nvSpPr>
        <p:spPr>
          <a:xfrm>
            <a:off x="643192" y="609600"/>
            <a:ext cx="3643674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Aft>
                <a:spcPts val="600"/>
              </a:spcAft>
            </a:pPr>
            <a:r>
              <a:rPr lang="en-US" sz="2800" b="1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Arquitetura de solução</a:t>
            </a:r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6604C8D7-A084-45BE-B0F7-8D778C907005}"/>
              </a:ext>
            </a:extLst>
          </p:cNvPr>
          <p:cNvSpPr txBox="1">
            <a:spLocks/>
          </p:cNvSpPr>
          <p:nvPr/>
        </p:nvSpPr>
        <p:spPr>
          <a:xfrm>
            <a:off x="643192" y="2666999"/>
            <a:ext cx="3643674" cy="32162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/>
              <a:buChar char="•"/>
            </a:pPr>
            <a:r>
              <a:rPr lang="en-US" sz="18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Coleta dos dados (site)</a:t>
            </a:r>
          </a:p>
          <a:p>
            <a:pPr marL="342900" indent="-342900" algn="l">
              <a:buFont typeface="Arial"/>
              <a:buChar char="•"/>
            </a:pPr>
            <a:r>
              <a:rPr lang="en-US" sz="18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Versionamento</a:t>
            </a:r>
          </a:p>
          <a:p>
            <a:pPr marL="342900" indent="-342900" algn="l">
              <a:buFont typeface="Arial"/>
              <a:buChar char="•"/>
            </a:pPr>
            <a:r>
              <a:rPr lang="en-US" sz="18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Armazenamento de dados</a:t>
            </a:r>
          </a:p>
          <a:p>
            <a:pPr marL="342900" indent="-342900" algn="l">
              <a:buFont typeface="Arial"/>
              <a:buChar char="•"/>
            </a:pPr>
            <a:r>
              <a:rPr lang="en-US" sz="18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Processamento e Analise </a:t>
            </a:r>
          </a:p>
          <a:p>
            <a:pPr marL="342900" indent="-342900" algn="l">
              <a:buFont typeface="Arial"/>
              <a:buChar char="•"/>
            </a:pPr>
            <a:r>
              <a:rPr lang="en-US" sz="18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conclusão</a:t>
            </a:r>
          </a:p>
        </p:txBody>
      </p:sp>
      <p:pic>
        <p:nvPicPr>
          <p:cNvPr id="10" name="Imagem 9" descr="Diagrama&#10;&#10;Descrição gerada automaticamente">
            <a:extLst>
              <a:ext uri="{FF2B5EF4-FFF2-40B4-BE49-F238E27FC236}">
                <a16:creationId xmlns:a16="http://schemas.microsoft.com/office/drawing/2014/main" id="{7E4A0EFF-49FC-416F-BB43-25529DE2D6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933" y="460241"/>
            <a:ext cx="6694714" cy="5419165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90447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D0C3317E-451B-4AF5-B80C-615A5DB7F721}"/>
              </a:ext>
            </a:extLst>
          </p:cNvPr>
          <p:cNvSpPr txBox="1">
            <a:spLocks/>
          </p:cNvSpPr>
          <p:nvPr/>
        </p:nvSpPr>
        <p:spPr>
          <a:xfrm>
            <a:off x="643192" y="609600"/>
            <a:ext cx="3643674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Aft>
                <a:spcPts val="600"/>
              </a:spcAft>
            </a:pPr>
            <a:r>
              <a:rPr lang="en-US" sz="2800" b="1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Entendimento dos dados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1465565E-B427-F40C-1037-CDA736DC17AB}"/>
              </a:ext>
            </a:extLst>
          </p:cNvPr>
          <p:cNvSpPr txBox="1">
            <a:spLocks/>
          </p:cNvSpPr>
          <p:nvPr/>
        </p:nvSpPr>
        <p:spPr>
          <a:xfrm>
            <a:off x="643192" y="2666999"/>
            <a:ext cx="3643674" cy="32162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/>
              <a:buChar char="•"/>
            </a:pPr>
            <a:r>
              <a:rPr lang="en-US" sz="18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Após a definição da base utilizamos o cloudformation para criar o bucket s3.</a:t>
            </a:r>
          </a:p>
          <a:p>
            <a:pPr algn="l">
              <a:buFont typeface="Arial"/>
              <a:buChar char="•"/>
            </a:pPr>
            <a:r>
              <a:rPr lang="en-US" sz="18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lambda para coletar os dados da base selecionada.</a:t>
            </a:r>
          </a:p>
        </p:txBody>
      </p:sp>
      <p:pic>
        <p:nvPicPr>
          <p:cNvPr id="3" name="Imagem 2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E7C038F5-4B9B-9FBE-604A-51276BCCF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7062" y="887375"/>
            <a:ext cx="5652826" cy="258616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15" name="Subtítulo 2">
            <a:extLst>
              <a:ext uri="{FF2B5EF4-FFF2-40B4-BE49-F238E27FC236}">
                <a16:creationId xmlns:a16="http://schemas.microsoft.com/office/drawing/2014/main" id="{6604C8D7-A084-45BE-B0F7-8D778C907005}"/>
              </a:ext>
            </a:extLst>
          </p:cNvPr>
          <p:cNvSpPr txBox="1">
            <a:spLocks/>
          </p:cNvSpPr>
          <p:nvPr/>
        </p:nvSpPr>
        <p:spPr>
          <a:xfrm>
            <a:off x="223421" y="2584882"/>
            <a:ext cx="5112059" cy="17918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2B7DD4DA-9AB9-0562-6CBE-81C816585667}"/>
              </a:ext>
            </a:extLst>
          </p:cNvPr>
          <p:cNvSpPr txBox="1">
            <a:spLocks/>
          </p:cNvSpPr>
          <p:nvPr/>
        </p:nvSpPr>
        <p:spPr>
          <a:xfrm>
            <a:off x="8591486" y="475565"/>
            <a:ext cx="2408134" cy="5213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CLOUDFORMATION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B09C428-FC44-9D4A-CE4D-FF01BB4853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7063" y="3932712"/>
            <a:ext cx="5652826" cy="2614345"/>
          </a:xfrm>
          <a:prstGeom prst="rect">
            <a:avLst/>
          </a:prstGeom>
        </p:spPr>
      </p:pic>
      <p:sp>
        <p:nvSpPr>
          <p:cNvPr id="8" name="Subtítulo 2">
            <a:extLst>
              <a:ext uri="{FF2B5EF4-FFF2-40B4-BE49-F238E27FC236}">
                <a16:creationId xmlns:a16="http://schemas.microsoft.com/office/drawing/2014/main" id="{CE28AE52-46EA-D941-1CB9-80FAB4F4AF33}"/>
              </a:ext>
            </a:extLst>
          </p:cNvPr>
          <p:cNvSpPr txBox="1">
            <a:spLocks/>
          </p:cNvSpPr>
          <p:nvPr/>
        </p:nvSpPr>
        <p:spPr>
          <a:xfrm>
            <a:off x="8919887" y="3480786"/>
            <a:ext cx="2079733" cy="4581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Bucket s3</a:t>
            </a:r>
            <a:endParaRPr lang="en-US" sz="1800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184310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D0C3317E-451B-4AF5-B80C-615A5DB7F721}"/>
              </a:ext>
            </a:extLst>
          </p:cNvPr>
          <p:cNvSpPr txBox="1">
            <a:spLocks/>
          </p:cNvSpPr>
          <p:nvPr/>
        </p:nvSpPr>
        <p:spPr>
          <a:xfrm>
            <a:off x="643192" y="609600"/>
            <a:ext cx="3643674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Aft>
                <a:spcPts val="600"/>
              </a:spcAft>
            </a:pPr>
            <a:r>
              <a:rPr lang="en-US" sz="2800" b="1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versionamento</a:t>
            </a:r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6604C8D7-A084-45BE-B0F7-8D778C907005}"/>
              </a:ext>
            </a:extLst>
          </p:cNvPr>
          <p:cNvSpPr txBox="1">
            <a:spLocks/>
          </p:cNvSpPr>
          <p:nvPr/>
        </p:nvSpPr>
        <p:spPr>
          <a:xfrm>
            <a:off x="223421" y="2584882"/>
            <a:ext cx="5112059" cy="17918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2B7DD4DA-9AB9-0562-6CBE-81C816585667}"/>
              </a:ext>
            </a:extLst>
          </p:cNvPr>
          <p:cNvSpPr txBox="1">
            <a:spLocks/>
          </p:cNvSpPr>
          <p:nvPr/>
        </p:nvSpPr>
        <p:spPr>
          <a:xfrm>
            <a:off x="9140674" y="224061"/>
            <a:ext cx="2408134" cy="5213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github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C4AA0DF-B4BB-7C03-DB73-9F6F28310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005" y="609600"/>
            <a:ext cx="6081425" cy="294423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AADAE1D-D23F-A31D-F913-1CBFE7DEC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92" y="3689603"/>
            <a:ext cx="6244910" cy="297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827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D0C3317E-451B-4AF5-B80C-615A5DB7F721}"/>
              </a:ext>
            </a:extLst>
          </p:cNvPr>
          <p:cNvSpPr txBox="1">
            <a:spLocks/>
          </p:cNvSpPr>
          <p:nvPr/>
        </p:nvSpPr>
        <p:spPr>
          <a:xfrm>
            <a:off x="643192" y="609600"/>
            <a:ext cx="3643674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Aft>
                <a:spcPts val="600"/>
              </a:spcAft>
            </a:pPr>
            <a:r>
              <a:rPr lang="en-US" sz="2800" b="1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Processamento </a:t>
            </a:r>
          </a:p>
          <a:p>
            <a:pPr algn="l">
              <a:spcAft>
                <a:spcPts val="600"/>
              </a:spcAft>
            </a:pPr>
            <a:r>
              <a:rPr lang="en-US" sz="2800" b="1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E análise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1465565E-B427-F40C-1037-CDA736DC17AB}"/>
              </a:ext>
            </a:extLst>
          </p:cNvPr>
          <p:cNvSpPr txBox="1">
            <a:spLocks/>
          </p:cNvSpPr>
          <p:nvPr/>
        </p:nvSpPr>
        <p:spPr>
          <a:xfrm>
            <a:off x="9678880" y="5072976"/>
            <a:ext cx="2079733" cy="4581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redshift</a:t>
            </a:r>
            <a:endParaRPr lang="en-US" sz="1800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</a:endParaRPr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6604C8D7-A084-45BE-B0F7-8D778C907005}"/>
              </a:ext>
            </a:extLst>
          </p:cNvPr>
          <p:cNvSpPr txBox="1">
            <a:spLocks/>
          </p:cNvSpPr>
          <p:nvPr/>
        </p:nvSpPr>
        <p:spPr>
          <a:xfrm>
            <a:off x="223421" y="2584882"/>
            <a:ext cx="5112059" cy="17918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8704D4C-D10A-C9B6-F0BA-4165B1599305}"/>
              </a:ext>
            </a:extLst>
          </p:cNvPr>
          <p:cNvSpPr txBox="1">
            <a:spLocks/>
          </p:cNvSpPr>
          <p:nvPr/>
        </p:nvSpPr>
        <p:spPr>
          <a:xfrm>
            <a:off x="375821" y="2737282"/>
            <a:ext cx="5112059" cy="17918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dirty="0"/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F6970DA3-1E8D-3A60-2487-C8D9115D8BC7}"/>
              </a:ext>
            </a:extLst>
          </p:cNvPr>
          <p:cNvSpPr txBox="1">
            <a:spLocks/>
          </p:cNvSpPr>
          <p:nvPr/>
        </p:nvSpPr>
        <p:spPr>
          <a:xfrm>
            <a:off x="483184" y="2938008"/>
            <a:ext cx="3483666" cy="10328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/>
              <a:buChar char="•"/>
            </a:pPr>
            <a:r>
              <a:rPr lang="en-US" sz="18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 para análisar os dados utilizamos os redshift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091D13C-5D71-E334-E515-D680239A1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400692"/>
            <a:ext cx="7442888" cy="334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90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D0C3317E-451B-4AF5-B80C-615A5DB7F721}"/>
              </a:ext>
            </a:extLst>
          </p:cNvPr>
          <p:cNvSpPr txBox="1">
            <a:spLocks/>
          </p:cNvSpPr>
          <p:nvPr/>
        </p:nvSpPr>
        <p:spPr>
          <a:xfrm>
            <a:off x="643192" y="609600"/>
            <a:ext cx="3643674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Aft>
                <a:spcPts val="600"/>
              </a:spcAft>
            </a:pPr>
            <a:r>
              <a:rPr lang="en-US" sz="2800" b="1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Processamento </a:t>
            </a:r>
          </a:p>
          <a:p>
            <a:pPr algn="l">
              <a:spcAft>
                <a:spcPts val="600"/>
              </a:spcAft>
            </a:pPr>
            <a:r>
              <a:rPr lang="en-US" sz="2800" b="1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E análise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1465565E-B427-F40C-1037-CDA736DC17AB}"/>
              </a:ext>
            </a:extLst>
          </p:cNvPr>
          <p:cNvSpPr txBox="1">
            <a:spLocks/>
          </p:cNvSpPr>
          <p:nvPr/>
        </p:nvSpPr>
        <p:spPr>
          <a:xfrm>
            <a:off x="9904345" y="4739966"/>
            <a:ext cx="2079733" cy="4581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Glue</a:t>
            </a:r>
            <a:endParaRPr lang="en-US" sz="2000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</a:endParaRPr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6604C8D7-A084-45BE-B0F7-8D778C907005}"/>
              </a:ext>
            </a:extLst>
          </p:cNvPr>
          <p:cNvSpPr txBox="1">
            <a:spLocks/>
          </p:cNvSpPr>
          <p:nvPr/>
        </p:nvSpPr>
        <p:spPr>
          <a:xfrm>
            <a:off x="223421" y="2584882"/>
            <a:ext cx="5112059" cy="17918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8704D4C-D10A-C9B6-F0BA-4165B1599305}"/>
              </a:ext>
            </a:extLst>
          </p:cNvPr>
          <p:cNvSpPr txBox="1">
            <a:spLocks/>
          </p:cNvSpPr>
          <p:nvPr/>
        </p:nvSpPr>
        <p:spPr>
          <a:xfrm>
            <a:off x="375821" y="2737282"/>
            <a:ext cx="5112059" cy="17918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dirty="0"/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F6970DA3-1E8D-3A60-2487-C8D9115D8BC7}"/>
              </a:ext>
            </a:extLst>
          </p:cNvPr>
          <p:cNvSpPr txBox="1">
            <a:spLocks/>
          </p:cNvSpPr>
          <p:nvPr/>
        </p:nvSpPr>
        <p:spPr>
          <a:xfrm>
            <a:off x="643192" y="2938009"/>
            <a:ext cx="3643674" cy="8468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/>
              <a:buChar char="•"/>
            </a:pPr>
            <a:r>
              <a:rPr lang="en-US" sz="18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 para o processamentos dos dados utilizamos glue(ETL JOB)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0CF2F33-4282-6589-71DA-5CE8B8B74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550" y="1046492"/>
            <a:ext cx="7481170" cy="366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795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D0C3317E-451B-4AF5-B80C-615A5DB7F721}"/>
              </a:ext>
            </a:extLst>
          </p:cNvPr>
          <p:cNvSpPr txBox="1">
            <a:spLocks/>
          </p:cNvSpPr>
          <p:nvPr/>
        </p:nvSpPr>
        <p:spPr>
          <a:xfrm>
            <a:off x="643192" y="609600"/>
            <a:ext cx="3458161" cy="162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Aft>
                <a:spcPts val="600"/>
              </a:spcAft>
            </a:pPr>
            <a:r>
              <a:rPr lang="en-US" sz="2800" b="1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Processamento </a:t>
            </a:r>
          </a:p>
          <a:p>
            <a:pPr algn="l">
              <a:spcAft>
                <a:spcPts val="600"/>
              </a:spcAft>
            </a:pPr>
            <a:r>
              <a:rPr lang="en-US" sz="2800" b="1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E análise</a:t>
            </a:r>
          </a:p>
          <a:p>
            <a:pPr algn="l">
              <a:spcAft>
                <a:spcPts val="600"/>
              </a:spcAft>
            </a:pPr>
            <a:r>
              <a:rPr lang="en-US" sz="2800" b="1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6604C8D7-A084-45BE-B0F7-8D778C907005}"/>
              </a:ext>
            </a:extLst>
          </p:cNvPr>
          <p:cNvSpPr txBox="1">
            <a:spLocks/>
          </p:cNvSpPr>
          <p:nvPr/>
        </p:nvSpPr>
        <p:spPr>
          <a:xfrm>
            <a:off x="223421" y="2584882"/>
            <a:ext cx="5112059" cy="17918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8704D4C-D10A-C9B6-F0BA-4165B1599305}"/>
              </a:ext>
            </a:extLst>
          </p:cNvPr>
          <p:cNvSpPr txBox="1">
            <a:spLocks/>
          </p:cNvSpPr>
          <p:nvPr/>
        </p:nvSpPr>
        <p:spPr>
          <a:xfrm>
            <a:off x="223420" y="2938008"/>
            <a:ext cx="10857868" cy="17918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dirty="0"/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F6970DA3-1E8D-3A60-2487-C8D9115D8BC7}"/>
              </a:ext>
            </a:extLst>
          </p:cNvPr>
          <p:cNvSpPr txBox="1">
            <a:spLocks/>
          </p:cNvSpPr>
          <p:nvPr/>
        </p:nvSpPr>
        <p:spPr>
          <a:xfrm>
            <a:off x="1323890" y="3046496"/>
            <a:ext cx="9544219" cy="19129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após análise identificamos os pontos abaixo: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Realizar agrupamentos para melhor visualização dos dados.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Alguns campos eram desnecessários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b="1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</a:endParaRPr>
          </a:p>
          <a:p>
            <a:pPr algn="l">
              <a:buFont typeface="Arial"/>
              <a:buChar char="•"/>
            </a:pPr>
            <a:endParaRPr lang="en-US" sz="1800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740644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D0C3317E-451B-4AF5-B80C-615A5DB7F721}"/>
              </a:ext>
            </a:extLst>
          </p:cNvPr>
          <p:cNvSpPr txBox="1">
            <a:spLocks/>
          </p:cNvSpPr>
          <p:nvPr/>
        </p:nvSpPr>
        <p:spPr>
          <a:xfrm>
            <a:off x="643192" y="609600"/>
            <a:ext cx="5757608" cy="14206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Aft>
                <a:spcPts val="600"/>
              </a:spcAft>
            </a:pPr>
            <a:r>
              <a:rPr lang="en-US" sz="2800" b="1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Conclusão final</a:t>
            </a:r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6604C8D7-A084-45BE-B0F7-8D778C907005}"/>
              </a:ext>
            </a:extLst>
          </p:cNvPr>
          <p:cNvSpPr txBox="1">
            <a:spLocks/>
          </p:cNvSpPr>
          <p:nvPr/>
        </p:nvSpPr>
        <p:spPr>
          <a:xfrm>
            <a:off x="223421" y="2584882"/>
            <a:ext cx="5112059" cy="17918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8704D4C-D10A-C9B6-F0BA-4165B1599305}"/>
              </a:ext>
            </a:extLst>
          </p:cNvPr>
          <p:cNvSpPr txBox="1">
            <a:spLocks/>
          </p:cNvSpPr>
          <p:nvPr/>
        </p:nvSpPr>
        <p:spPr>
          <a:xfrm>
            <a:off x="223420" y="2938008"/>
            <a:ext cx="10857868" cy="17918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dirty="0"/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F6970DA3-1E8D-3A60-2487-C8D9115D8BC7}"/>
              </a:ext>
            </a:extLst>
          </p:cNvPr>
          <p:cNvSpPr txBox="1">
            <a:spLocks/>
          </p:cNvSpPr>
          <p:nvPr/>
        </p:nvSpPr>
        <p:spPr>
          <a:xfrm>
            <a:off x="1323890" y="3046496"/>
            <a:ext cx="9544219" cy="19129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Realizamos agrupamento de idade e cargo, para um melhor entendimento dos dados.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b="1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</a:endParaRPr>
          </a:p>
          <a:p>
            <a:pPr algn="l">
              <a:buFont typeface="Arial"/>
              <a:buChar char="•"/>
            </a:pPr>
            <a:endParaRPr lang="en-US" sz="1800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7367278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ha">
  <a:themeElements>
    <a:clrScheme name="Malh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h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h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TM03457485[[fn=Malha]]</Template>
  <TotalTime>242</TotalTime>
  <Words>182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Google Sans</vt:lpstr>
      <vt:lpstr>Malha</vt:lpstr>
      <vt:lpstr>Prova final </vt:lpstr>
      <vt:lpstr>Entendimento do negócio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Prova final</dc:title>
  <dc:creator>Liliane Ramalho de Souza</dc:creator>
  <cp:lastModifiedBy>Daniela Silva</cp:lastModifiedBy>
  <cp:revision>19</cp:revision>
  <dcterms:created xsi:type="dcterms:W3CDTF">2022-05-29T21:30:54Z</dcterms:created>
  <dcterms:modified xsi:type="dcterms:W3CDTF">2022-06-03T23:19:38Z</dcterms:modified>
</cp:coreProperties>
</file>