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6" r:id="rId1"/>
  </p:sldMasterIdLst>
  <p:sldIdLst>
    <p:sldId id="258" r:id="rId2"/>
    <p:sldId id="266" r:id="rId3"/>
    <p:sldId id="260" r:id="rId4"/>
    <p:sldId id="273" r:id="rId5"/>
    <p:sldId id="261" r:id="rId6"/>
    <p:sldId id="259" r:id="rId7"/>
    <p:sldId id="267" r:id="rId8"/>
    <p:sldId id="268" r:id="rId9"/>
    <p:sldId id="269" r:id="rId10"/>
    <p:sldId id="270" r:id="rId11"/>
    <p:sldId id="271" r:id="rId12"/>
    <p:sldId id="272" r:id="rId13"/>
    <p:sldId id="274" r:id="rId14"/>
    <p:sldId id="275"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465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161716-AFFC-4208-ACA8-79FA611E8CC2}" v="33" dt="2022-09-21T03:10:26.5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04" autoAdjust="0"/>
    <p:restoredTop sz="94660"/>
  </p:normalViewPr>
  <p:slideViewPr>
    <p:cSldViewPr snapToGrid="0">
      <p:cViewPr varScale="1">
        <p:scale>
          <a:sx n="86" d="100"/>
          <a:sy n="86" d="100"/>
        </p:scale>
        <p:origin x="590" y="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pt-BR"/>
              <a:t>Clique para editar o título Mestre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11/5/2022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406600360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F6FA2B21-3FCD-4721-B95C-427943F61125}" type="datetime1">
              <a:rPr lang="en-US" smtClean="0"/>
              <a:t>11/5/2022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34437470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F6FA2B21-3FCD-4721-B95C-427943F61125}" type="datetime1">
              <a:rPr lang="en-US" smtClean="0"/>
              <a:t>11/5/2022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201386464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F6FA2B21-3FCD-4721-B95C-427943F61125}" type="datetime1">
              <a:rPr lang="en-US" smtClean="0"/>
              <a:t>11/5/2022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‹nº›</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5648227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pt-BR"/>
              <a:t>Clique para editar o título Mestre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F6FA2B21-3FCD-4721-B95C-427943F61125}" type="datetime1">
              <a:rPr lang="en-US" smtClean="0"/>
              <a:t>11/5/2022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260589437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pt-BR"/>
              <a:t>Clique para editar os estilos de texto Mestres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pt-BR"/>
              <a:t>Clique para editar os estilos de texto Mestres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F6FA2B21-3FCD-4721-B95C-427943F61125}" type="datetime1">
              <a:rPr lang="en-US" smtClean="0"/>
              <a:t>11/5/2022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17458279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F6FA2B21-3FCD-4721-B95C-427943F61125}" type="datetime1">
              <a:rPr lang="en-US" smtClean="0"/>
              <a:t>11/5/2022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39150530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11/5/2022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332753544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11/5/2022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88367493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11/5/2022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56022322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pt-BR"/>
              <a:t>Clique para editar o título Mestre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11/5/2022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409779680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F6FA2B21-3FCD-4721-B95C-427943F61125}" type="datetime1">
              <a:rPr lang="en-US" smtClean="0"/>
              <a:t>11/5/2022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86022294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20000" y="2505075"/>
            <a:ext cx="5025216"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pt-BR"/>
              <a:t>Clique para editar os estilos de texto Mestres</a:t>
            </a:r>
          </a:p>
        </p:txBody>
      </p:sp>
      <p:sp>
        <p:nvSpPr>
          <p:cNvPr id="6" name="Content Placeholder 5"/>
          <p:cNvSpPr>
            <a:spLocks noGrp="1"/>
          </p:cNvSpPr>
          <p:nvPr>
            <p:ph sz="quarter" idx="4"/>
          </p:nvPr>
        </p:nvSpPr>
        <p:spPr>
          <a:xfrm>
            <a:off x="6319840" y="2505075"/>
            <a:ext cx="503554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11/5/2022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34882197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F6FA2B21-3FCD-4721-B95C-427943F61125}" type="datetime1">
              <a:rPr lang="en-US" smtClean="0"/>
              <a:t>11/5/2022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65768641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FA2B21-3FCD-4721-B95C-427943F61125}" type="datetime1">
              <a:rPr lang="en-US" smtClean="0"/>
              <a:t>11/5/2022</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341869498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F6FA2B21-3FCD-4721-B95C-427943F61125}" type="datetime1">
              <a:rPr lang="en-US" smtClean="0"/>
              <a:t>11/5/2022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358325656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F6FA2B21-3FCD-4721-B95C-427943F61125}" type="datetime1">
              <a:rPr lang="en-US" smtClean="0"/>
              <a:t>11/5/2022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325916885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6FA2B21-3FCD-4721-B95C-427943F61125}" type="datetime1">
              <a:rPr lang="en-US" smtClean="0"/>
              <a:t>11/5/2022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4B7E4EF-A1BD-40F4-AB7B-04F084DD991D}" type="slidenum">
              <a:rPr lang="en-US" smtClean="0"/>
              <a:t>‹nº›</a:t>
            </a:fld>
            <a:endParaRPr lang="en-US"/>
          </a:p>
        </p:txBody>
      </p:sp>
    </p:spTree>
    <p:extLst>
      <p:ext uri="{BB962C8B-B14F-4D97-AF65-F5344CB8AC3E}">
        <p14:creationId xmlns:p14="http://schemas.microsoft.com/office/powerpoint/2010/main" val="3893844929"/>
      </p:ext>
    </p:extLst>
  </p:cSld>
  <p:clrMap bg1="dk1" tx1="lt1" bg2="dk2" tx2="lt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 id="2147483913"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44962833-2EBB-47A0-9823-D4F8E16EE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A337FC4C-060F-4555-B337-8CC1A806BE74}"/>
              </a:ext>
            </a:extLst>
          </p:cNvPr>
          <p:cNvSpPr>
            <a:spLocks noGrp="1"/>
          </p:cNvSpPr>
          <p:nvPr>
            <p:ph type="ctrTitle"/>
          </p:nvPr>
        </p:nvSpPr>
        <p:spPr>
          <a:xfrm>
            <a:off x="4377313" y="687388"/>
            <a:ext cx="6290687" cy="5483225"/>
          </a:xfrm>
          <a:effectLst/>
        </p:spPr>
        <p:txBody>
          <a:bodyPr wrap="square" anchor="ctr">
            <a:normAutofit/>
          </a:bodyPr>
          <a:lstStyle/>
          <a:p>
            <a:pPr algn="l"/>
            <a:r>
              <a:rPr lang="pt-BR" sz="7200" dirty="0">
                <a:solidFill>
                  <a:schemeClr val="tx1">
                    <a:lumMod val="95000"/>
                  </a:schemeClr>
                </a:solidFill>
              </a:rPr>
              <a:t>Detecção de Fumaça</a:t>
            </a:r>
          </a:p>
        </p:txBody>
      </p:sp>
      <p:sp>
        <p:nvSpPr>
          <p:cNvPr id="3" name="Subtítulo 2">
            <a:extLst>
              <a:ext uri="{FF2B5EF4-FFF2-40B4-BE49-F238E27FC236}">
                <a16:creationId xmlns:a16="http://schemas.microsoft.com/office/drawing/2014/main" id="{22943567-B598-4592-B8CC-1BE8CDD76D35}"/>
              </a:ext>
            </a:extLst>
          </p:cNvPr>
          <p:cNvSpPr>
            <a:spLocks noGrp="1"/>
          </p:cNvSpPr>
          <p:nvPr>
            <p:ph type="subTitle" idx="1"/>
          </p:nvPr>
        </p:nvSpPr>
        <p:spPr>
          <a:xfrm>
            <a:off x="838200" y="1295400"/>
            <a:ext cx="2895646" cy="4572740"/>
          </a:xfrm>
        </p:spPr>
        <p:txBody>
          <a:bodyPr anchor="ctr">
            <a:normAutofit/>
          </a:bodyPr>
          <a:lstStyle/>
          <a:p>
            <a:r>
              <a:rPr lang="pt-BR" sz="2000" b="0" i="0" dirty="0">
                <a:solidFill>
                  <a:srgbClr val="FFFFFF"/>
                </a:solidFill>
                <a:effectLst/>
                <a:latin typeface="Google Sans"/>
              </a:rPr>
              <a:t>Data Project: Discovery &amp; </a:t>
            </a:r>
            <a:r>
              <a:rPr lang="pt-BR" sz="2000" b="0" i="0" dirty="0" err="1">
                <a:solidFill>
                  <a:srgbClr val="FFFFFF"/>
                </a:solidFill>
                <a:effectLst/>
                <a:latin typeface="Google Sans"/>
              </a:rPr>
              <a:t>Preparation</a:t>
            </a:r>
            <a:endParaRPr lang="pt-BR" sz="2000" b="0" i="0" dirty="0">
              <a:solidFill>
                <a:srgbClr val="FFFFFF"/>
              </a:solidFill>
              <a:effectLst/>
              <a:latin typeface="Google Sans"/>
            </a:endParaRPr>
          </a:p>
          <a:p>
            <a:endParaRPr lang="pt-BR" sz="2400" dirty="0">
              <a:solidFill>
                <a:schemeClr val="tx1">
                  <a:lumMod val="95000"/>
                </a:schemeClr>
              </a:solidFill>
            </a:endParaRPr>
          </a:p>
        </p:txBody>
      </p:sp>
      <p:cxnSp>
        <p:nvCxnSpPr>
          <p:cNvPr id="10" name="Straight Connector 9">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580" y="2032907"/>
            <a:ext cx="0" cy="2792186"/>
          </a:xfrm>
          <a:prstGeom prst="line">
            <a:avLst/>
          </a:prstGeom>
        </p:spPr>
        <p:style>
          <a:lnRef idx="1">
            <a:schemeClr val="accent1"/>
          </a:lnRef>
          <a:fillRef idx="0">
            <a:schemeClr val="accent1"/>
          </a:fillRef>
          <a:effectRef idx="0">
            <a:schemeClr val="accent1"/>
          </a:effectRef>
          <a:fontRef idx="minor">
            <a:schemeClr val="tx1"/>
          </a:fontRef>
        </p:style>
      </p:cxnSp>
      <p:sp>
        <p:nvSpPr>
          <p:cNvPr id="5" name="CaixaDeTexto 4">
            <a:extLst>
              <a:ext uri="{FF2B5EF4-FFF2-40B4-BE49-F238E27FC236}">
                <a16:creationId xmlns:a16="http://schemas.microsoft.com/office/drawing/2014/main" id="{F0598DAD-3E5D-4DC8-B4C5-7B2E0C1E1C45}"/>
              </a:ext>
            </a:extLst>
          </p:cNvPr>
          <p:cNvSpPr txBox="1"/>
          <p:nvPr/>
        </p:nvSpPr>
        <p:spPr>
          <a:xfrm>
            <a:off x="1819923" y="3888419"/>
            <a:ext cx="2235656" cy="369332"/>
          </a:xfrm>
          <a:prstGeom prst="rect">
            <a:avLst/>
          </a:prstGeom>
          <a:noFill/>
        </p:spPr>
        <p:txBody>
          <a:bodyPr wrap="square" rtlCol="0">
            <a:spAutoFit/>
          </a:bodyPr>
          <a:lstStyle/>
          <a:p>
            <a:r>
              <a:rPr lang="pt-BR" dirty="0" err="1"/>
              <a:t>Prof</a:t>
            </a:r>
            <a:r>
              <a:rPr lang="pt-BR" dirty="0"/>
              <a:t>: Roberto Santos</a:t>
            </a:r>
          </a:p>
        </p:txBody>
      </p:sp>
      <p:grpSp>
        <p:nvGrpSpPr>
          <p:cNvPr id="35" name="Agrupar 34">
            <a:extLst>
              <a:ext uri="{FF2B5EF4-FFF2-40B4-BE49-F238E27FC236}">
                <a16:creationId xmlns:a16="http://schemas.microsoft.com/office/drawing/2014/main" id="{7A6EF654-7F92-1E06-F1C7-3C446E847F1F}"/>
              </a:ext>
            </a:extLst>
          </p:cNvPr>
          <p:cNvGrpSpPr/>
          <p:nvPr/>
        </p:nvGrpSpPr>
        <p:grpSpPr>
          <a:xfrm>
            <a:off x="7789427" y="1158463"/>
            <a:ext cx="4072043" cy="5794065"/>
            <a:chOff x="7789427" y="1158463"/>
            <a:chExt cx="4072043" cy="5794065"/>
          </a:xfrm>
        </p:grpSpPr>
        <p:pic>
          <p:nvPicPr>
            <p:cNvPr id="11" name="Imagem 10" descr="Foto em preto e branco de fumaça no céu&#10;&#10;Descrição gerada automaticamente">
              <a:extLst>
                <a:ext uri="{FF2B5EF4-FFF2-40B4-BE49-F238E27FC236}">
                  <a16:creationId xmlns:a16="http://schemas.microsoft.com/office/drawing/2014/main" id="{0D1CB198-0939-4929-B785-8FE1B0750A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177139" y="1770751"/>
              <a:ext cx="3099287" cy="1874712"/>
            </a:xfrm>
            <a:prstGeom prst="rect">
              <a:avLst/>
            </a:prstGeom>
          </p:spPr>
        </p:pic>
        <p:pic>
          <p:nvPicPr>
            <p:cNvPr id="13" name="Imagem 12">
              <a:extLst>
                <a:ext uri="{FF2B5EF4-FFF2-40B4-BE49-F238E27FC236}">
                  <a16:creationId xmlns:a16="http://schemas.microsoft.com/office/drawing/2014/main" id="{68D12345-5C63-913D-07A7-3DC4FDDEB4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111159" y="3318506"/>
              <a:ext cx="3750311" cy="3634022"/>
            </a:xfrm>
            <a:prstGeom prst="rect">
              <a:avLst/>
            </a:prstGeom>
          </p:spPr>
        </p:pic>
      </p:grpSp>
      <p:pic>
        <p:nvPicPr>
          <p:cNvPr id="12" name="Imagem 11" descr="Em preto e branco&#10;&#10;Descrição gerada automaticamente com confiança média">
            <a:extLst>
              <a:ext uri="{FF2B5EF4-FFF2-40B4-BE49-F238E27FC236}">
                <a16:creationId xmlns:a16="http://schemas.microsoft.com/office/drawing/2014/main" id="{AF41D8E3-FBBE-4645-B07C-523F97DCBF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8729" y="-443066"/>
            <a:ext cx="1828285" cy="1828284"/>
          </a:xfrm>
          <a:prstGeom prst="rect">
            <a:avLst/>
          </a:prstGeom>
        </p:spPr>
      </p:pic>
    </p:spTree>
    <p:extLst>
      <p:ext uri="{BB962C8B-B14F-4D97-AF65-F5344CB8AC3E}">
        <p14:creationId xmlns:p14="http://schemas.microsoft.com/office/powerpoint/2010/main" val="1162642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22943567-B598-4592-B8CC-1BE8CDD76D35}"/>
              </a:ext>
            </a:extLst>
          </p:cNvPr>
          <p:cNvSpPr>
            <a:spLocks noGrp="1"/>
          </p:cNvSpPr>
          <p:nvPr>
            <p:ph type="subTitle" idx="1"/>
          </p:nvPr>
        </p:nvSpPr>
        <p:spPr>
          <a:xfrm>
            <a:off x="168197" y="1321735"/>
            <a:ext cx="2760955" cy="1012794"/>
          </a:xfrm>
        </p:spPr>
        <p:txBody>
          <a:bodyPr anchor="ctr">
            <a:normAutofit/>
          </a:bodyPr>
          <a:lstStyle/>
          <a:p>
            <a:r>
              <a:rPr lang="pt-BR" sz="4000" dirty="0">
                <a:solidFill>
                  <a:srgbClr val="FFFFFF"/>
                </a:solidFill>
                <a:latin typeface="Google Sans"/>
              </a:rPr>
              <a:t>Código:</a:t>
            </a:r>
            <a:endParaRPr lang="pt-BR" sz="4000" b="0" i="0" dirty="0">
              <a:solidFill>
                <a:srgbClr val="FFFFFF"/>
              </a:solidFill>
              <a:effectLst/>
              <a:latin typeface="Google Sans"/>
            </a:endParaRPr>
          </a:p>
          <a:p>
            <a:endParaRPr lang="pt-BR" sz="2400" dirty="0">
              <a:solidFill>
                <a:schemeClr val="tx1">
                  <a:lumMod val="95000"/>
                </a:schemeClr>
              </a:solidFill>
            </a:endParaRPr>
          </a:p>
        </p:txBody>
      </p:sp>
      <p:cxnSp>
        <p:nvCxnSpPr>
          <p:cNvPr id="8" name="Conector reto 7">
            <a:extLst>
              <a:ext uri="{FF2B5EF4-FFF2-40B4-BE49-F238E27FC236}">
                <a16:creationId xmlns:a16="http://schemas.microsoft.com/office/drawing/2014/main" id="{1039AF15-5EB7-498D-99AA-47FB71FA7197}"/>
              </a:ext>
            </a:extLst>
          </p:cNvPr>
          <p:cNvCxnSpPr>
            <a:cxnSpLocks/>
          </p:cNvCxnSpPr>
          <p:nvPr/>
        </p:nvCxnSpPr>
        <p:spPr>
          <a:xfrm flipH="1">
            <a:off x="754602" y="2121762"/>
            <a:ext cx="390617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Subtítulo 2">
            <a:extLst>
              <a:ext uri="{FF2B5EF4-FFF2-40B4-BE49-F238E27FC236}">
                <a16:creationId xmlns:a16="http://schemas.microsoft.com/office/drawing/2014/main" id="{BF8610AA-C045-4A26-A31D-9C1113FCECEC}"/>
              </a:ext>
            </a:extLst>
          </p:cNvPr>
          <p:cNvSpPr txBox="1">
            <a:spLocks/>
          </p:cNvSpPr>
          <p:nvPr/>
        </p:nvSpPr>
        <p:spPr>
          <a:xfrm>
            <a:off x="2707689" y="2210462"/>
            <a:ext cx="3160451" cy="719626"/>
          </a:xfrm>
          <a:prstGeom prst="rect">
            <a:avLst/>
          </a:prstGeom>
          <a:noFill/>
          <a:ln>
            <a:noFill/>
          </a:ln>
          <a:effectLst>
            <a:outerShdw blurRad="76200" dist="12700" dir="2700000" sy="-23000" kx="-8004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pt-BR" sz="2000" b="1" dirty="0">
                <a:solidFill>
                  <a:schemeClr val="tx1"/>
                </a:solidFill>
              </a:rPr>
              <a:t>Preparação da base (1)</a:t>
            </a:r>
          </a:p>
        </p:txBody>
      </p:sp>
      <p:grpSp>
        <p:nvGrpSpPr>
          <p:cNvPr id="2" name="Agrupar 1">
            <a:extLst>
              <a:ext uri="{FF2B5EF4-FFF2-40B4-BE49-F238E27FC236}">
                <a16:creationId xmlns:a16="http://schemas.microsoft.com/office/drawing/2014/main" id="{9C640A73-1AC9-5F1B-1729-A4BEA4B35EFA}"/>
              </a:ext>
            </a:extLst>
          </p:cNvPr>
          <p:cNvGrpSpPr/>
          <p:nvPr/>
        </p:nvGrpSpPr>
        <p:grpSpPr>
          <a:xfrm>
            <a:off x="7789427" y="1158463"/>
            <a:ext cx="4072043" cy="5794065"/>
            <a:chOff x="7789427" y="1158463"/>
            <a:chExt cx="4072043" cy="5794065"/>
          </a:xfrm>
        </p:grpSpPr>
        <p:pic>
          <p:nvPicPr>
            <p:cNvPr id="4" name="Imagem 3" descr="Foto em preto e branco de fumaça no céu&#10;&#10;Descrição gerada automaticamente">
              <a:extLst>
                <a:ext uri="{FF2B5EF4-FFF2-40B4-BE49-F238E27FC236}">
                  <a16:creationId xmlns:a16="http://schemas.microsoft.com/office/drawing/2014/main" id="{09B78DBD-118D-291C-8ABA-DDE44C403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177139" y="1770751"/>
              <a:ext cx="3099287" cy="1874712"/>
            </a:xfrm>
            <a:prstGeom prst="rect">
              <a:avLst/>
            </a:prstGeom>
          </p:spPr>
        </p:pic>
        <p:pic>
          <p:nvPicPr>
            <p:cNvPr id="10" name="Imagem 9">
              <a:extLst>
                <a:ext uri="{FF2B5EF4-FFF2-40B4-BE49-F238E27FC236}">
                  <a16:creationId xmlns:a16="http://schemas.microsoft.com/office/drawing/2014/main" id="{D08FD45D-CE56-4DA4-1E7A-DB8E837536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111159" y="3318506"/>
              <a:ext cx="3750311" cy="3634022"/>
            </a:xfrm>
            <a:prstGeom prst="rect">
              <a:avLst/>
            </a:prstGeom>
          </p:spPr>
        </p:pic>
      </p:grpSp>
      <p:pic>
        <p:nvPicPr>
          <p:cNvPr id="11" name="Imagem 10" descr="Em preto e branco&#10;&#10;Descrição gerada automaticamente com confiança média">
            <a:extLst>
              <a:ext uri="{FF2B5EF4-FFF2-40B4-BE49-F238E27FC236}">
                <a16:creationId xmlns:a16="http://schemas.microsoft.com/office/drawing/2014/main" id="{5B33DDC5-F366-41C6-A4AD-66721E037A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8729" y="-443066"/>
            <a:ext cx="1828285" cy="1828284"/>
          </a:xfrm>
          <a:prstGeom prst="rect">
            <a:avLst/>
          </a:prstGeom>
        </p:spPr>
      </p:pic>
      <p:pic>
        <p:nvPicPr>
          <p:cNvPr id="12" name="Imagem 11">
            <a:extLst>
              <a:ext uri="{FF2B5EF4-FFF2-40B4-BE49-F238E27FC236}">
                <a16:creationId xmlns:a16="http://schemas.microsoft.com/office/drawing/2014/main" id="{9947A0A1-2B7B-4EF4-9B75-E83C1D957AAF}"/>
              </a:ext>
            </a:extLst>
          </p:cNvPr>
          <p:cNvPicPr>
            <a:picLocks noChangeAspect="1"/>
          </p:cNvPicPr>
          <p:nvPr/>
        </p:nvPicPr>
        <p:blipFill>
          <a:blip r:embed="rId5"/>
          <a:stretch>
            <a:fillRect/>
          </a:stretch>
        </p:blipFill>
        <p:spPr>
          <a:xfrm>
            <a:off x="579299" y="3018787"/>
            <a:ext cx="7646551" cy="3195503"/>
          </a:xfrm>
          <a:prstGeom prst="rect">
            <a:avLst/>
          </a:prstGeom>
        </p:spPr>
      </p:pic>
    </p:spTree>
    <p:extLst>
      <p:ext uri="{BB962C8B-B14F-4D97-AF65-F5344CB8AC3E}">
        <p14:creationId xmlns:p14="http://schemas.microsoft.com/office/powerpoint/2010/main" val="1049172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22943567-B598-4592-B8CC-1BE8CDD76D35}"/>
              </a:ext>
            </a:extLst>
          </p:cNvPr>
          <p:cNvSpPr>
            <a:spLocks noGrp="1"/>
          </p:cNvSpPr>
          <p:nvPr>
            <p:ph type="subTitle" idx="1"/>
          </p:nvPr>
        </p:nvSpPr>
        <p:spPr>
          <a:xfrm>
            <a:off x="168197" y="1321735"/>
            <a:ext cx="2760955" cy="1012794"/>
          </a:xfrm>
        </p:spPr>
        <p:txBody>
          <a:bodyPr anchor="ctr">
            <a:normAutofit/>
          </a:bodyPr>
          <a:lstStyle/>
          <a:p>
            <a:r>
              <a:rPr lang="pt-BR" sz="4000" dirty="0">
                <a:solidFill>
                  <a:srgbClr val="FFFFFF"/>
                </a:solidFill>
                <a:latin typeface="Google Sans"/>
              </a:rPr>
              <a:t>Código:</a:t>
            </a:r>
            <a:endParaRPr lang="pt-BR" sz="4000" b="0" i="0" dirty="0">
              <a:solidFill>
                <a:srgbClr val="FFFFFF"/>
              </a:solidFill>
              <a:effectLst/>
              <a:latin typeface="Google Sans"/>
            </a:endParaRPr>
          </a:p>
          <a:p>
            <a:endParaRPr lang="pt-BR" sz="2400" dirty="0">
              <a:solidFill>
                <a:schemeClr val="tx1">
                  <a:lumMod val="95000"/>
                </a:schemeClr>
              </a:solidFill>
            </a:endParaRPr>
          </a:p>
        </p:txBody>
      </p:sp>
      <p:cxnSp>
        <p:nvCxnSpPr>
          <p:cNvPr id="8" name="Conector reto 7">
            <a:extLst>
              <a:ext uri="{FF2B5EF4-FFF2-40B4-BE49-F238E27FC236}">
                <a16:creationId xmlns:a16="http://schemas.microsoft.com/office/drawing/2014/main" id="{1039AF15-5EB7-498D-99AA-47FB71FA7197}"/>
              </a:ext>
            </a:extLst>
          </p:cNvPr>
          <p:cNvCxnSpPr>
            <a:cxnSpLocks/>
          </p:cNvCxnSpPr>
          <p:nvPr/>
        </p:nvCxnSpPr>
        <p:spPr>
          <a:xfrm flipH="1">
            <a:off x="754602" y="2121762"/>
            <a:ext cx="390617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Subtítulo 2">
            <a:extLst>
              <a:ext uri="{FF2B5EF4-FFF2-40B4-BE49-F238E27FC236}">
                <a16:creationId xmlns:a16="http://schemas.microsoft.com/office/drawing/2014/main" id="{CB006034-B261-4E8F-A24B-81424841891F}"/>
              </a:ext>
            </a:extLst>
          </p:cNvPr>
          <p:cNvSpPr txBox="1">
            <a:spLocks/>
          </p:cNvSpPr>
          <p:nvPr/>
        </p:nvSpPr>
        <p:spPr>
          <a:xfrm>
            <a:off x="2707689" y="2210462"/>
            <a:ext cx="3160451" cy="719626"/>
          </a:xfrm>
          <a:prstGeom prst="rect">
            <a:avLst/>
          </a:prstGeom>
          <a:noFill/>
          <a:ln>
            <a:noFill/>
          </a:ln>
          <a:effectLst>
            <a:outerShdw blurRad="76200" dist="12700" dir="2700000" sy="-23000" kx="-8004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pt-BR" sz="2000" b="1" dirty="0">
                <a:solidFill>
                  <a:schemeClr val="tx1"/>
                </a:solidFill>
              </a:rPr>
              <a:t>Preparação da base (2)</a:t>
            </a:r>
          </a:p>
        </p:txBody>
      </p:sp>
      <p:grpSp>
        <p:nvGrpSpPr>
          <p:cNvPr id="2" name="Agrupar 1">
            <a:extLst>
              <a:ext uri="{FF2B5EF4-FFF2-40B4-BE49-F238E27FC236}">
                <a16:creationId xmlns:a16="http://schemas.microsoft.com/office/drawing/2014/main" id="{9DBAA067-02B7-1C58-9931-11EBFF665D4D}"/>
              </a:ext>
            </a:extLst>
          </p:cNvPr>
          <p:cNvGrpSpPr/>
          <p:nvPr/>
        </p:nvGrpSpPr>
        <p:grpSpPr>
          <a:xfrm>
            <a:off x="7789427" y="1158463"/>
            <a:ext cx="4072043" cy="5794065"/>
            <a:chOff x="7789427" y="1158463"/>
            <a:chExt cx="4072043" cy="5794065"/>
          </a:xfrm>
        </p:grpSpPr>
        <p:pic>
          <p:nvPicPr>
            <p:cNvPr id="4" name="Imagem 3" descr="Foto em preto e branco de fumaça no céu&#10;&#10;Descrição gerada automaticamente">
              <a:extLst>
                <a:ext uri="{FF2B5EF4-FFF2-40B4-BE49-F238E27FC236}">
                  <a16:creationId xmlns:a16="http://schemas.microsoft.com/office/drawing/2014/main" id="{0CB60FE6-47AA-F819-26CA-CA75327E1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177139" y="1770751"/>
              <a:ext cx="3099287" cy="1874712"/>
            </a:xfrm>
            <a:prstGeom prst="rect">
              <a:avLst/>
            </a:prstGeom>
          </p:spPr>
        </p:pic>
        <p:pic>
          <p:nvPicPr>
            <p:cNvPr id="10" name="Imagem 9">
              <a:extLst>
                <a:ext uri="{FF2B5EF4-FFF2-40B4-BE49-F238E27FC236}">
                  <a16:creationId xmlns:a16="http://schemas.microsoft.com/office/drawing/2014/main" id="{C17BEA57-E4BA-7AB8-2D48-ED42E97E63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111159" y="3318506"/>
              <a:ext cx="3750311" cy="3634022"/>
            </a:xfrm>
            <a:prstGeom prst="rect">
              <a:avLst/>
            </a:prstGeom>
          </p:spPr>
        </p:pic>
      </p:grpSp>
      <p:pic>
        <p:nvPicPr>
          <p:cNvPr id="12" name="Imagem 11" descr="Em preto e branco&#10;&#10;Descrição gerada automaticamente com confiança média">
            <a:extLst>
              <a:ext uri="{FF2B5EF4-FFF2-40B4-BE49-F238E27FC236}">
                <a16:creationId xmlns:a16="http://schemas.microsoft.com/office/drawing/2014/main" id="{4BA6BC4C-2E36-4E9D-8868-A71B61759B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8729" y="-443066"/>
            <a:ext cx="1828285" cy="1828284"/>
          </a:xfrm>
          <a:prstGeom prst="rect">
            <a:avLst/>
          </a:prstGeom>
        </p:spPr>
      </p:pic>
      <p:pic>
        <p:nvPicPr>
          <p:cNvPr id="13" name="Imagem 12">
            <a:extLst>
              <a:ext uri="{FF2B5EF4-FFF2-40B4-BE49-F238E27FC236}">
                <a16:creationId xmlns:a16="http://schemas.microsoft.com/office/drawing/2014/main" id="{09E85640-FD16-4E6A-8828-161F7251BD4A}"/>
              </a:ext>
            </a:extLst>
          </p:cNvPr>
          <p:cNvPicPr>
            <a:picLocks noChangeAspect="1"/>
          </p:cNvPicPr>
          <p:nvPr/>
        </p:nvPicPr>
        <p:blipFill>
          <a:blip r:embed="rId5"/>
          <a:stretch>
            <a:fillRect/>
          </a:stretch>
        </p:blipFill>
        <p:spPr>
          <a:xfrm>
            <a:off x="667355" y="2921790"/>
            <a:ext cx="7241117" cy="3703670"/>
          </a:xfrm>
          <a:prstGeom prst="rect">
            <a:avLst/>
          </a:prstGeom>
        </p:spPr>
      </p:pic>
    </p:spTree>
    <p:extLst>
      <p:ext uri="{BB962C8B-B14F-4D97-AF65-F5344CB8AC3E}">
        <p14:creationId xmlns:p14="http://schemas.microsoft.com/office/powerpoint/2010/main" val="1671605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199A5D79-A3DF-93EA-DC70-02C7B96D5E85}"/>
              </a:ext>
            </a:extLst>
          </p:cNvPr>
          <p:cNvGrpSpPr/>
          <p:nvPr/>
        </p:nvGrpSpPr>
        <p:grpSpPr>
          <a:xfrm>
            <a:off x="7789427" y="1158463"/>
            <a:ext cx="4072043" cy="5794065"/>
            <a:chOff x="7789427" y="1158463"/>
            <a:chExt cx="4072043" cy="5794065"/>
          </a:xfrm>
        </p:grpSpPr>
        <p:pic>
          <p:nvPicPr>
            <p:cNvPr id="5" name="Imagem 4" descr="Foto em preto e branco de fumaça no céu&#10;&#10;Descrição gerada automaticamente">
              <a:extLst>
                <a:ext uri="{FF2B5EF4-FFF2-40B4-BE49-F238E27FC236}">
                  <a16:creationId xmlns:a16="http://schemas.microsoft.com/office/drawing/2014/main" id="{79F426F7-FD8B-F7C7-EBBC-83808B9D8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177139" y="1770751"/>
              <a:ext cx="3099287" cy="1874712"/>
            </a:xfrm>
            <a:prstGeom prst="rect">
              <a:avLst/>
            </a:prstGeom>
          </p:spPr>
        </p:pic>
        <p:pic>
          <p:nvPicPr>
            <p:cNvPr id="9" name="Imagem 8">
              <a:extLst>
                <a:ext uri="{FF2B5EF4-FFF2-40B4-BE49-F238E27FC236}">
                  <a16:creationId xmlns:a16="http://schemas.microsoft.com/office/drawing/2014/main" id="{9624E602-AD4B-2421-A068-E4337995F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111159" y="3318506"/>
              <a:ext cx="3750311" cy="3634022"/>
            </a:xfrm>
            <a:prstGeom prst="rect">
              <a:avLst/>
            </a:prstGeom>
          </p:spPr>
        </p:pic>
      </p:grpSp>
      <p:sp>
        <p:nvSpPr>
          <p:cNvPr id="3" name="Subtítulo 2">
            <a:extLst>
              <a:ext uri="{FF2B5EF4-FFF2-40B4-BE49-F238E27FC236}">
                <a16:creationId xmlns:a16="http://schemas.microsoft.com/office/drawing/2014/main" id="{22943567-B598-4592-B8CC-1BE8CDD76D35}"/>
              </a:ext>
            </a:extLst>
          </p:cNvPr>
          <p:cNvSpPr>
            <a:spLocks noGrp="1"/>
          </p:cNvSpPr>
          <p:nvPr>
            <p:ph type="subTitle" idx="1"/>
          </p:nvPr>
        </p:nvSpPr>
        <p:spPr>
          <a:xfrm>
            <a:off x="168197" y="1321735"/>
            <a:ext cx="2760955" cy="1012794"/>
          </a:xfrm>
        </p:spPr>
        <p:txBody>
          <a:bodyPr anchor="ctr">
            <a:normAutofit/>
          </a:bodyPr>
          <a:lstStyle/>
          <a:p>
            <a:r>
              <a:rPr lang="pt-BR" sz="4000" dirty="0">
                <a:solidFill>
                  <a:srgbClr val="FFFFFF"/>
                </a:solidFill>
                <a:latin typeface="Google Sans"/>
              </a:rPr>
              <a:t>Código:</a:t>
            </a:r>
            <a:endParaRPr lang="pt-BR" sz="4000" b="0" i="0" dirty="0">
              <a:solidFill>
                <a:srgbClr val="FFFFFF"/>
              </a:solidFill>
              <a:effectLst/>
              <a:latin typeface="Google Sans"/>
            </a:endParaRPr>
          </a:p>
          <a:p>
            <a:endParaRPr lang="pt-BR" sz="2400" dirty="0">
              <a:solidFill>
                <a:schemeClr val="tx1">
                  <a:lumMod val="95000"/>
                </a:schemeClr>
              </a:solidFill>
            </a:endParaRPr>
          </a:p>
        </p:txBody>
      </p:sp>
      <p:cxnSp>
        <p:nvCxnSpPr>
          <p:cNvPr id="8" name="Conector reto 7">
            <a:extLst>
              <a:ext uri="{FF2B5EF4-FFF2-40B4-BE49-F238E27FC236}">
                <a16:creationId xmlns:a16="http://schemas.microsoft.com/office/drawing/2014/main" id="{1039AF15-5EB7-498D-99AA-47FB71FA7197}"/>
              </a:ext>
            </a:extLst>
          </p:cNvPr>
          <p:cNvCxnSpPr>
            <a:cxnSpLocks/>
          </p:cNvCxnSpPr>
          <p:nvPr/>
        </p:nvCxnSpPr>
        <p:spPr>
          <a:xfrm flipH="1">
            <a:off x="754602" y="2121762"/>
            <a:ext cx="3906175"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Subtítulo 2">
            <a:extLst>
              <a:ext uri="{FF2B5EF4-FFF2-40B4-BE49-F238E27FC236}">
                <a16:creationId xmlns:a16="http://schemas.microsoft.com/office/drawing/2014/main" id="{60215146-D6C1-4409-9FFD-7CC3A99AF717}"/>
              </a:ext>
            </a:extLst>
          </p:cNvPr>
          <p:cNvSpPr txBox="1">
            <a:spLocks/>
          </p:cNvSpPr>
          <p:nvPr/>
        </p:nvSpPr>
        <p:spPr>
          <a:xfrm>
            <a:off x="2707689" y="2210462"/>
            <a:ext cx="3764132" cy="600854"/>
          </a:xfrm>
          <a:prstGeom prst="rect">
            <a:avLst/>
          </a:prstGeom>
          <a:noFill/>
          <a:ln>
            <a:noFill/>
          </a:ln>
          <a:effectLst>
            <a:outerShdw blurRad="76200" dist="12700" dir="2700000" sy="-23000" kx="-8004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pt-BR" sz="2000" b="1" dirty="0">
                <a:solidFill>
                  <a:schemeClr val="tx1"/>
                </a:solidFill>
              </a:rPr>
              <a:t>Separando treino e teste</a:t>
            </a:r>
          </a:p>
        </p:txBody>
      </p:sp>
      <p:pic>
        <p:nvPicPr>
          <p:cNvPr id="13" name="Imagem 12" descr="Em preto e branco&#10;&#10;Descrição gerada automaticamente com confiança média">
            <a:extLst>
              <a:ext uri="{FF2B5EF4-FFF2-40B4-BE49-F238E27FC236}">
                <a16:creationId xmlns:a16="http://schemas.microsoft.com/office/drawing/2014/main" id="{672B28A8-1E17-4B4F-971F-581E0245F1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8729" y="-443066"/>
            <a:ext cx="1828285" cy="1828284"/>
          </a:xfrm>
          <a:prstGeom prst="rect">
            <a:avLst/>
          </a:prstGeom>
        </p:spPr>
      </p:pic>
      <p:pic>
        <p:nvPicPr>
          <p:cNvPr id="14" name="Imagem 13">
            <a:extLst>
              <a:ext uri="{FF2B5EF4-FFF2-40B4-BE49-F238E27FC236}">
                <a16:creationId xmlns:a16="http://schemas.microsoft.com/office/drawing/2014/main" id="{788EFCAC-24BF-42D5-BDE4-6A5BEE80DFB0}"/>
              </a:ext>
            </a:extLst>
          </p:cNvPr>
          <p:cNvPicPr>
            <a:picLocks noChangeAspect="1"/>
          </p:cNvPicPr>
          <p:nvPr/>
        </p:nvPicPr>
        <p:blipFill>
          <a:blip r:embed="rId5"/>
          <a:stretch>
            <a:fillRect/>
          </a:stretch>
        </p:blipFill>
        <p:spPr>
          <a:xfrm>
            <a:off x="949785" y="2958987"/>
            <a:ext cx="5146215" cy="2937007"/>
          </a:xfrm>
          <a:prstGeom prst="rect">
            <a:avLst/>
          </a:prstGeom>
        </p:spPr>
      </p:pic>
      <p:pic>
        <p:nvPicPr>
          <p:cNvPr id="16" name="Imagem 15">
            <a:extLst>
              <a:ext uri="{FF2B5EF4-FFF2-40B4-BE49-F238E27FC236}">
                <a16:creationId xmlns:a16="http://schemas.microsoft.com/office/drawing/2014/main" id="{F05133DC-73C6-455F-AAE2-010922F79B76}"/>
              </a:ext>
            </a:extLst>
          </p:cNvPr>
          <p:cNvPicPr>
            <a:picLocks noChangeAspect="1"/>
          </p:cNvPicPr>
          <p:nvPr/>
        </p:nvPicPr>
        <p:blipFill>
          <a:blip r:embed="rId6"/>
          <a:stretch>
            <a:fillRect/>
          </a:stretch>
        </p:blipFill>
        <p:spPr>
          <a:xfrm>
            <a:off x="4080842" y="3366283"/>
            <a:ext cx="5063158" cy="2912436"/>
          </a:xfrm>
          <a:prstGeom prst="rect">
            <a:avLst/>
          </a:prstGeom>
        </p:spPr>
      </p:pic>
    </p:spTree>
    <p:extLst>
      <p:ext uri="{BB962C8B-B14F-4D97-AF65-F5344CB8AC3E}">
        <p14:creationId xmlns:p14="http://schemas.microsoft.com/office/powerpoint/2010/main" val="390065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199A5D79-A3DF-93EA-DC70-02C7B96D5E85}"/>
              </a:ext>
            </a:extLst>
          </p:cNvPr>
          <p:cNvGrpSpPr/>
          <p:nvPr/>
        </p:nvGrpSpPr>
        <p:grpSpPr>
          <a:xfrm>
            <a:off x="7789427" y="1158463"/>
            <a:ext cx="4072043" cy="5794065"/>
            <a:chOff x="7789427" y="1158463"/>
            <a:chExt cx="4072043" cy="5794065"/>
          </a:xfrm>
        </p:grpSpPr>
        <p:pic>
          <p:nvPicPr>
            <p:cNvPr id="5" name="Imagem 4" descr="Foto em preto e branco de fumaça no céu&#10;&#10;Descrição gerada automaticamente">
              <a:extLst>
                <a:ext uri="{FF2B5EF4-FFF2-40B4-BE49-F238E27FC236}">
                  <a16:creationId xmlns:a16="http://schemas.microsoft.com/office/drawing/2014/main" id="{79F426F7-FD8B-F7C7-EBBC-83808B9D8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177139" y="1770751"/>
              <a:ext cx="3099287" cy="1874712"/>
            </a:xfrm>
            <a:prstGeom prst="rect">
              <a:avLst/>
            </a:prstGeom>
          </p:spPr>
        </p:pic>
        <p:pic>
          <p:nvPicPr>
            <p:cNvPr id="9" name="Imagem 8">
              <a:extLst>
                <a:ext uri="{FF2B5EF4-FFF2-40B4-BE49-F238E27FC236}">
                  <a16:creationId xmlns:a16="http://schemas.microsoft.com/office/drawing/2014/main" id="{9624E602-AD4B-2421-A068-E4337995F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111159" y="3318506"/>
              <a:ext cx="3750311" cy="3634022"/>
            </a:xfrm>
            <a:prstGeom prst="rect">
              <a:avLst/>
            </a:prstGeom>
          </p:spPr>
        </p:pic>
      </p:grpSp>
      <p:sp>
        <p:nvSpPr>
          <p:cNvPr id="3" name="Subtítulo 2">
            <a:extLst>
              <a:ext uri="{FF2B5EF4-FFF2-40B4-BE49-F238E27FC236}">
                <a16:creationId xmlns:a16="http://schemas.microsoft.com/office/drawing/2014/main" id="{22943567-B598-4592-B8CC-1BE8CDD76D35}"/>
              </a:ext>
            </a:extLst>
          </p:cNvPr>
          <p:cNvSpPr>
            <a:spLocks noGrp="1"/>
          </p:cNvSpPr>
          <p:nvPr>
            <p:ph type="subTitle" idx="1"/>
          </p:nvPr>
        </p:nvSpPr>
        <p:spPr>
          <a:xfrm>
            <a:off x="168197" y="1321735"/>
            <a:ext cx="2760955" cy="1012794"/>
          </a:xfrm>
        </p:spPr>
        <p:txBody>
          <a:bodyPr anchor="ctr">
            <a:normAutofit/>
          </a:bodyPr>
          <a:lstStyle/>
          <a:p>
            <a:r>
              <a:rPr lang="pt-BR" sz="4000" dirty="0">
                <a:solidFill>
                  <a:srgbClr val="FFFFFF"/>
                </a:solidFill>
                <a:latin typeface="Google Sans"/>
              </a:rPr>
              <a:t>Código:</a:t>
            </a:r>
            <a:endParaRPr lang="pt-BR" sz="4000" b="0" i="0" dirty="0">
              <a:solidFill>
                <a:srgbClr val="FFFFFF"/>
              </a:solidFill>
              <a:effectLst/>
              <a:latin typeface="Google Sans"/>
            </a:endParaRPr>
          </a:p>
          <a:p>
            <a:endParaRPr lang="pt-BR" sz="2400" dirty="0">
              <a:solidFill>
                <a:schemeClr val="tx1">
                  <a:lumMod val="95000"/>
                </a:schemeClr>
              </a:solidFill>
            </a:endParaRPr>
          </a:p>
        </p:txBody>
      </p:sp>
      <p:cxnSp>
        <p:nvCxnSpPr>
          <p:cNvPr id="8" name="Conector reto 7">
            <a:extLst>
              <a:ext uri="{FF2B5EF4-FFF2-40B4-BE49-F238E27FC236}">
                <a16:creationId xmlns:a16="http://schemas.microsoft.com/office/drawing/2014/main" id="{1039AF15-5EB7-498D-99AA-47FB71FA7197}"/>
              </a:ext>
            </a:extLst>
          </p:cNvPr>
          <p:cNvCxnSpPr>
            <a:cxnSpLocks/>
          </p:cNvCxnSpPr>
          <p:nvPr/>
        </p:nvCxnSpPr>
        <p:spPr>
          <a:xfrm flipH="1">
            <a:off x="754602" y="2121762"/>
            <a:ext cx="3906175"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Subtítulo 2">
            <a:extLst>
              <a:ext uri="{FF2B5EF4-FFF2-40B4-BE49-F238E27FC236}">
                <a16:creationId xmlns:a16="http://schemas.microsoft.com/office/drawing/2014/main" id="{60215146-D6C1-4409-9FFD-7CC3A99AF717}"/>
              </a:ext>
            </a:extLst>
          </p:cNvPr>
          <p:cNvSpPr txBox="1">
            <a:spLocks/>
          </p:cNvSpPr>
          <p:nvPr/>
        </p:nvSpPr>
        <p:spPr>
          <a:xfrm>
            <a:off x="3477223" y="1498573"/>
            <a:ext cx="3764132" cy="600854"/>
          </a:xfrm>
          <a:prstGeom prst="rect">
            <a:avLst/>
          </a:prstGeom>
          <a:noFill/>
          <a:ln>
            <a:noFill/>
          </a:ln>
          <a:effectLst>
            <a:outerShdw blurRad="76200" dist="12700" dir="2700000" sy="-23000" kx="-8004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pt-BR" sz="2000" b="1" dirty="0" err="1">
                <a:solidFill>
                  <a:schemeClr val="tx1"/>
                </a:solidFill>
              </a:rPr>
              <a:t>Acuracia</a:t>
            </a:r>
            <a:endParaRPr lang="pt-BR" sz="2000" b="1" dirty="0">
              <a:solidFill>
                <a:schemeClr val="tx1"/>
              </a:solidFill>
            </a:endParaRPr>
          </a:p>
        </p:txBody>
      </p:sp>
      <p:pic>
        <p:nvPicPr>
          <p:cNvPr id="13" name="Imagem 12" descr="Em preto e branco&#10;&#10;Descrição gerada automaticamente com confiança média">
            <a:extLst>
              <a:ext uri="{FF2B5EF4-FFF2-40B4-BE49-F238E27FC236}">
                <a16:creationId xmlns:a16="http://schemas.microsoft.com/office/drawing/2014/main" id="{672B28A8-1E17-4B4F-971F-581E0245F1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8729" y="-443066"/>
            <a:ext cx="1828285" cy="1828284"/>
          </a:xfrm>
          <a:prstGeom prst="rect">
            <a:avLst/>
          </a:prstGeom>
        </p:spPr>
      </p:pic>
      <p:pic>
        <p:nvPicPr>
          <p:cNvPr id="6" name="Imagem 5">
            <a:extLst>
              <a:ext uri="{FF2B5EF4-FFF2-40B4-BE49-F238E27FC236}">
                <a16:creationId xmlns:a16="http://schemas.microsoft.com/office/drawing/2014/main" id="{324DA4BD-8C29-4440-AAD6-2BF878630FD8}"/>
              </a:ext>
            </a:extLst>
          </p:cNvPr>
          <p:cNvPicPr>
            <a:picLocks noChangeAspect="1"/>
          </p:cNvPicPr>
          <p:nvPr/>
        </p:nvPicPr>
        <p:blipFill>
          <a:blip r:embed="rId5"/>
          <a:stretch>
            <a:fillRect/>
          </a:stretch>
        </p:blipFill>
        <p:spPr>
          <a:xfrm>
            <a:off x="586751" y="2121762"/>
            <a:ext cx="4772538" cy="4185244"/>
          </a:xfrm>
          <a:prstGeom prst="rect">
            <a:avLst/>
          </a:prstGeom>
        </p:spPr>
      </p:pic>
      <p:pic>
        <p:nvPicPr>
          <p:cNvPr id="10" name="Imagem 9">
            <a:extLst>
              <a:ext uri="{FF2B5EF4-FFF2-40B4-BE49-F238E27FC236}">
                <a16:creationId xmlns:a16="http://schemas.microsoft.com/office/drawing/2014/main" id="{A2DAE38E-9E40-4833-9CBA-EC67BF027ACB}"/>
              </a:ext>
            </a:extLst>
          </p:cNvPr>
          <p:cNvPicPr>
            <a:picLocks noChangeAspect="1"/>
          </p:cNvPicPr>
          <p:nvPr/>
        </p:nvPicPr>
        <p:blipFill>
          <a:blip r:embed="rId6"/>
          <a:stretch>
            <a:fillRect/>
          </a:stretch>
        </p:blipFill>
        <p:spPr>
          <a:xfrm>
            <a:off x="4405677" y="2663654"/>
            <a:ext cx="5491222" cy="3951889"/>
          </a:xfrm>
          <a:prstGeom prst="rect">
            <a:avLst/>
          </a:prstGeom>
        </p:spPr>
      </p:pic>
    </p:spTree>
    <p:extLst>
      <p:ext uri="{BB962C8B-B14F-4D97-AF65-F5344CB8AC3E}">
        <p14:creationId xmlns:p14="http://schemas.microsoft.com/office/powerpoint/2010/main" val="2804133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199A5D79-A3DF-93EA-DC70-02C7B96D5E85}"/>
              </a:ext>
            </a:extLst>
          </p:cNvPr>
          <p:cNvGrpSpPr/>
          <p:nvPr/>
        </p:nvGrpSpPr>
        <p:grpSpPr>
          <a:xfrm>
            <a:off x="7789427" y="1158463"/>
            <a:ext cx="4072043" cy="5794065"/>
            <a:chOff x="7789427" y="1158463"/>
            <a:chExt cx="4072043" cy="5794065"/>
          </a:xfrm>
        </p:grpSpPr>
        <p:pic>
          <p:nvPicPr>
            <p:cNvPr id="5" name="Imagem 4" descr="Foto em preto e branco de fumaça no céu&#10;&#10;Descrição gerada automaticamente">
              <a:extLst>
                <a:ext uri="{FF2B5EF4-FFF2-40B4-BE49-F238E27FC236}">
                  <a16:creationId xmlns:a16="http://schemas.microsoft.com/office/drawing/2014/main" id="{79F426F7-FD8B-F7C7-EBBC-83808B9D8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177139" y="1770751"/>
              <a:ext cx="3099287" cy="1874712"/>
            </a:xfrm>
            <a:prstGeom prst="rect">
              <a:avLst/>
            </a:prstGeom>
          </p:spPr>
        </p:pic>
        <p:pic>
          <p:nvPicPr>
            <p:cNvPr id="9" name="Imagem 8">
              <a:extLst>
                <a:ext uri="{FF2B5EF4-FFF2-40B4-BE49-F238E27FC236}">
                  <a16:creationId xmlns:a16="http://schemas.microsoft.com/office/drawing/2014/main" id="{9624E602-AD4B-2421-A068-E4337995F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111159" y="3318506"/>
              <a:ext cx="3750311" cy="3634022"/>
            </a:xfrm>
            <a:prstGeom prst="rect">
              <a:avLst/>
            </a:prstGeom>
          </p:spPr>
        </p:pic>
      </p:grpSp>
      <p:sp>
        <p:nvSpPr>
          <p:cNvPr id="3" name="Subtítulo 2">
            <a:extLst>
              <a:ext uri="{FF2B5EF4-FFF2-40B4-BE49-F238E27FC236}">
                <a16:creationId xmlns:a16="http://schemas.microsoft.com/office/drawing/2014/main" id="{22943567-B598-4592-B8CC-1BE8CDD76D35}"/>
              </a:ext>
            </a:extLst>
          </p:cNvPr>
          <p:cNvSpPr>
            <a:spLocks noGrp="1"/>
          </p:cNvSpPr>
          <p:nvPr>
            <p:ph type="subTitle" idx="1"/>
          </p:nvPr>
        </p:nvSpPr>
        <p:spPr>
          <a:xfrm>
            <a:off x="611727" y="1349406"/>
            <a:ext cx="2903477" cy="1012792"/>
          </a:xfrm>
        </p:spPr>
        <p:txBody>
          <a:bodyPr anchor="ctr">
            <a:normAutofit/>
          </a:bodyPr>
          <a:lstStyle/>
          <a:p>
            <a:r>
              <a:rPr lang="pt-BR" sz="4000" dirty="0">
                <a:solidFill>
                  <a:srgbClr val="FFFFFF"/>
                </a:solidFill>
                <a:latin typeface="Google Sans"/>
              </a:rPr>
              <a:t>Análise Final:</a:t>
            </a:r>
            <a:endParaRPr lang="pt-BR" sz="4000" b="0" i="0" dirty="0">
              <a:solidFill>
                <a:srgbClr val="FFFFFF"/>
              </a:solidFill>
              <a:effectLst/>
              <a:latin typeface="Google Sans"/>
            </a:endParaRPr>
          </a:p>
          <a:p>
            <a:endParaRPr lang="pt-BR" sz="2400" dirty="0">
              <a:solidFill>
                <a:schemeClr val="tx1">
                  <a:lumMod val="95000"/>
                </a:schemeClr>
              </a:solidFill>
            </a:endParaRPr>
          </a:p>
        </p:txBody>
      </p:sp>
      <p:cxnSp>
        <p:nvCxnSpPr>
          <p:cNvPr id="8" name="Conector reto 7">
            <a:extLst>
              <a:ext uri="{FF2B5EF4-FFF2-40B4-BE49-F238E27FC236}">
                <a16:creationId xmlns:a16="http://schemas.microsoft.com/office/drawing/2014/main" id="{1039AF15-5EB7-498D-99AA-47FB71FA7197}"/>
              </a:ext>
            </a:extLst>
          </p:cNvPr>
          <p:cNvCxnSpPr>
            <a:cxnSpLocks/>
          </p:cNvCxnSpPr>
          <p:nvPr/>
        </p:nvCxnSpPr>
        <p:spPr>
          <a:xfrm flipH="1">
            <a:off x="754602" y="2121762"/>
            <a:ext cx="3906175"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Subtítulo 2">
            <a:extLst>
              <a:ext uri="{FF2B5EF4-FFF2-40B4-BE49-F238E27FC236}">
                <a16:creationId xmlns:a16="http://schemas.microsoft.com/office/drawing/2014/main" id="{60215146-D6C1-4409-9FFD-7CC3A99AF717}"/>
              </a:ext>
            </a:extLst>
          </p:cNvPr>
          <p:cNvSpPr txBox="1">
            <a:spLocks/>
          </p:cNvSpPr>
          <p:nvPr/>
        </p:nvSpPr>
        <p:spPr>
          <a:xfrm>
            <a:off x="1164830" y="3708372"/>
            <a:ext cx="5060272" cy="1800222"/>
          </a:xfrm>
          <a:prstGeom prst="rect">
            <a:avLst/>
          </a:prstGeom>
          <a:noFill/>
          <a:ln>
            <a:noFill/>
          </a:ln>
          <a:effectLst>
            <a:outerShdw blurRad="76200" dist="12700" dir="2700000" sy="-23000" kx="-8004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pt-BR" sz="2000" b="1" dirty="0">
                <a:solidFill>
                  <a:schemeClr val="tx1"/>
                </a:solidFill>
              </a:rPr>
              <a:t>ALVO : ALARME DE INCENDIO</a:t>
            </a:r>
          </a:p>
          <a:p>
            <a:pPr marL="285750" indent="-285750" algn="l">
              <a:buFont typeface="Arial" panose="020B0604020202020204" pitchFamily="34" charset="0"/>
              <a:buChar char="•"/>
            </a:pPr>
            <a:r>
              <a:rPr lang="pt-BR" sz="2000" b="1" dirty="0">
                <a:solidFill>
                  <a:schemeClr val="tx1"/>
                </a:solidFill>
              </a:rPr>
              <a:t>Sem risco de incêndio 0 = 17873</a:t>
            </a:r>
          </a:p>
          <a:p>
            <a:pPr marL="285750" indent="-285750" algn="l">
              <a:buFont typeface="Arial" panose="020B0604020202020204" pitchFamily="34" charset="0"/>
              <a:buChar char="•"/>
            </a:pPr>
            <a:r>
              <a:rPr lang="pt-BR" sz="2000" b="1" dirty="0">
                <a:solidFill>
                  <a:schemeClr val="tx1"/>
                </a:solidFill>
              </a:rPr>
              <a:t>Com risco de incêndio 1 = 44757</a:t>
            </a:r>
          </a:p>
          <a:p>
            <a:pPr marL="285750" indent="-285750" algn="l">
              <a:buFont typeface="Arial" panose="020B0604020202020204" pitchFamily="34" charset="0"/>
              <a:buChar char="•"/>
            </a:pPr>
            <a:endParaRPr lang="pt-BR" sz="2000" b="1" dirty="0">
              <a:solidFill>
                <a:schemeClr val="tx1"/>
              </a:solidFill>
            </a:endParaRPr>
          </a:p>
        </p:txBody>
      </p:sp>
      <p:pic>
        <p:nvPicPr>
          <p:cNvPr id="13" name="Imagem 12" descr="Em preto e branco&#10;&#10;Descrição gerada automaticamente com confiança média">
            <a:extLst>
              <a:ext uri="{FF2B5EF4-FFF2-40B4-BE49-F238E27FC236}">
                <a16:creationId xmlns:a16="http://schemas.microsoft.com/office/drawing/2014/main" id="{672B28A8-1E17-4B4F-971F-581E0245F1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8729" y="-443066"/>
            <a:ext cx="1828285" cy="1828284"/>
          </a:xfrm>
          <a:prstGeom prst="rect">
            <a:avLst/>
          </a:prstGeom>
        </p:spPr>
      </p:pic>
      <p:sp>
        <p:nvSpPr>
          <p:cNvPr id="12" name="Subtítulo 2">
            <a:extLst>
              <a:ext uri="{FF2B5EF4-FFF2-40B4-BE49-F238E27FC236}">
                <a16:creationId xmlns:a16="http://schemas.microsoft.com/office/drawing/2014/main" id="{3B0934EE-1EFD-4D40-9991-E363212CB109}"/>
              </a:ext>
            </a:extLst>
          </p:cNvPr>
          <p:cNvSpPr txBox="1">
            <a:spLocks/>
          </p:cNvSpPr>
          <p:nvPr/>
        </p:nvSpPr>
        <p:spPr>
          <a:xfrm>
            <a:off x="1199504" y="2431853"/>
            <a:ext cx="5243133" cy="1405401"/>
          </a:xfrm>
          <a:prstGeom prst="rect">
            <a:avLst/>
          </a:prstGeom>
          <a:noFill/>
          <a:ln>
            <a:noFill/>
          </a:ln>
          <a:effectLst>
            <a:outerShdw blurRad="76200" dist="12700" dir="2700000" sy="-23000" kx="-8004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pt-BR" sz="2000" b="1" dirty="0">
                <a:solidFill>
                  <a:schemeClr val="tx1"/>
                </a:solidFill>
              </a:rPr>
              <a:t>Após todo o tratamento a acurácia superou as expectativas atingindo 90%</a:t>
            </a:r>
          </a:p>
        </p:txBody>
      </p:sp>
    </p:spTree>
    <p:extLst>
      <p:ext uri="{BB962C8B-B14F-4D97-AF65-F5344CB8AC3E}">
        <p14:creationId xmlns:p14="http://schemas.microsoft.com/office/powerpoint/2010/main" val="1850945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37FC4C-060F-4555-B337-8CC1A806BE74}"/>
              </a:ext>
            </a:extLst>
          </p:cNvPr>
          <p:cNvSpPr>
            <a:spLocks noGrp="1"/>
          </p:cNvSpPr>
          <p:nvPr>
            <p:ph type="ctrTitle"/>
          </p:nvPr>
        </p:nvSpPr>
        <p:spPr>
          <a:xfrm>
            <a:off x="5797108" y="2346338"/>
            <a:ext cx="5423392" cy="1961803"/>
          </a:xfrm>
          <a:effectLst/>
        </p:spPr>
        <p:txBody>
          <a:bodyPr wrap="square" anchor="ctr">
            <a:normAutofit/>
          </a:bodyPr>
          <a:lstStyle/>
          <a:p>
            <a:pPr algn="l"/>
            <a:r>
              <a:rPr lang="pt-BR" sz="8800" dirty="0">
                <a:solidFill>
                  <a:schemeClr val="tx1">
                    <a:lumMod val="95000"/>
                  </a:schemeClr>
                </a:solidFill>
              </a:rPr>
              <a:t>Obrigada!</a:t>
            </a:r>
          </a:p>
        </p:txBody>
      </p:sp>
      <p:sp>
        <p:nvSpPr>
          <p:cNvPr id="3" name="Subtítulo 2">
            <a:extLst>
              <a:ext uri="{FF2B5EF4-FFF2-40B4-BE49-F238E27FC236}">
                <a16:creationId xmlns:a16="http://schemas.microsoft.com/office/drawing/2014/main" id="{22943567-B598-4592-B8CC-1BE8CDD76D35}"/>
              </a:ext>
            </a:extLst>
          </p:cNvPr>
          <p:cNvSpPr>
            <a:spLocks noGrp="1"/>
          </p:cNvSpPr>
          <p:nvPr>
            <p:ph type="subTitle" idx="1"/>
          </p:nvPr>
        </p:nvSpPr>
        <p:spPr>
          <a:xfrm>
            <a:off x="363984" y="2716567"/>
            <a:ext cx="4994650" cy="1613692"/>
          </a:xfrm>
        </p:spPr>
        <p:txBody>
          <a:bodyPr anchor="ctr">
            <a:noAutofit/>
          </a:bodyPr>
          <a:lstStyle/>
          <a:p>
            <a:pPr algn="l"/>
            <a:r>
              <a:rPr lang="pt-BR" sz="2000" dirty="0">
                <a:solidFill>
                  <a:srgbClr val="FFFFFF"/>
                </a:solidFill>
                <a:latin typeface="Google Sans"/>
              </a:rPr>
              <a:t>Camila Lima Ferreira de Souza – RA 2100218</a:t>
            </a:r>
            <a:endParaRPr lang="pt-BR" sz="2000" b="0" i="0" dirty="0">
              <a:solidFill>
                <a:srgbClr val="FFFFFF"/>
              </a:solidFill>
              <a:effectLst/>
              <a:latin typeface="Google Sans"/>
            </a:endParaRPr>
          </a:p>
          <a:p>
            <a:pPr algn="l"/>
            <a:r>
              <a:rPr lang="pt-BR" sz="2000" dirty="0">
                <a:solidFill>
                  <a:schemeClr val="tx1">
                    <a:lumMod val="95000"/>
                  </a:schemeClr>
                </a:solidFill>
              </a:rPr>
              <a:t>Julia Camila Matias de Araújo – </a:t>
            </a:r>
            <a:r>
              <a:rPr lang="pt-BR" sz="2000" dirty="0">
                <a:solidFill>
                  <a:srgbClr val="FFFFFF"/>
                </a:solidFill>
                <a:latin typeface="Google Sans"/>
              </a:rPr>
              <a:t>RA 2100236</a:t>
            </a:r>
            <a:endParaRPr lang="pt-BR" sz="2000" dirty="0">
              <a:solidFill>
                <a:schemeClr val="tx1">
                  <a:lumMod val="95000"/>
                </a:schemeClr>
              </a:solidFill>
            </a:endParaRPr>
          </a:p>
          <a:p>
            <a:pPr algn="l"/>
            <a:r>
              <a:rPr lang="pt-BR" sz="2000" dirty="0">
                <a:solidFill>
                  <a:schemeClr val="tx1">
                    <a:lumMod val="95000"/>
                  </a:schemeClr>
                </a:solidFill>
              </a:rPr>
              <a:t>Daniela Alexandra da Silva - </a:t>
            </a:r>
            <a:r>
              <a:rPr lang="pt-BR" sz="2000" dirty="0">
                <a:solidFill>
                  <a:srgbClr val="FFFFFF"/>
                </a:solidFill>
                <a:latin typeface="Google Sans"/>
              </a:rPr>
              <a:t>RA 2100282</a:t>
            </a:r>
            <a:endParaRPr lang="pt-BR" sz="2000" dirty="0">
              <a:solidFill>
                <a:schemeClr val="tx1">
                  <a:lumMod val="95000"/>
                </a:schemeClr>
              </a:solidFill>
            </a:endParaRPr>
          </a:p>
          <a:p>
            <a:pPr algn="l"/>
            <a:r>
              <a:rPr lang="pt-BR" sz="2000" dirty="0">
                <a:solidFill>
                  <a:schemeClr val="tx1">
                    <a:lumMod val="95000"/>
                  </a:schemeClr>
                </a:solidFill>
              </a:rPr>
              <a:t>Guilherme Silva Monteiro - </a:t>
            </a:r>
            <a:r>
              <a:rPr lang="pt-BR" sz="2000" dirty="0">
                <a:solidFill>
                  <a:srgbClr val="FFFFFF"/>
                </a:solidFill>
                <a:latin typeface="Google Sans"/>
              </a:rPr>
              <a:t>RA 2100299</a:t>
            </a:r>
            <a:endParaRPr lang="pt-BR" sz="2000" dirty="0">
              <a:solidFill>
                <a:schemeClr val="tx1">
                  <a:lumMod val="95000"/>
                </a:schemeClr>
              </a:solidFill>
            </a:endParaRPr>
          </a:p>
        </p:txBody>
      </p:sp>
      <p:cxnSp>
        <p:nvCxnSpPr>
          <p:cNvPr id="8" name="Conector reto 7">
            <a:extLst>
              <a:ext uri="{FF2B5EF4-FFF2-40B4-BE49-F238E27FC236}">
                <a16:creationId xmlns:a16="http://schemas.microsoft.com/office/drawing/2014/main" id="{C4592087-F2B9-4FD7-B5B7-9CFBB8EE03C4}"/>
              </a:ext>
            </a:extLst>
          </p:cNvPr>
          <p:cNvCxnSpPr>
            <a:cxnSpLocks/>
          </p:cNvCxnSpPr>
          <p:nvPr/>
        </p:nvCxnSpPr>
        <p:spPr>
          <a:xfrm>
            <a:off x="5435268" y="2368456"/>
            <a:ext cx="0" cy="1961803"/>
          </a:xfrm>
          <a:prstGeom prst="line">
            <a:avLst/>
          </a:prstGeom>
        </p:spPr>
        <p:style>
          <a:lnRef idx="1">
            <a:schemeClr val="accent1"/>
          </a:lnRef>
          <a:fillRef idx="0">
            <a:schemeClr val="accent1"/>
          </a:fillRef>
          <a:effectRef idx="0">
            <a:schemeClr val="accent1"/>
          </a:effectRef>
          <a:fontRef idx="minor">
            <a:schemeClr val="tx1"/>
          </a:fontRef>
        </p:style>
      </p:cxnSp>
      <p:sp>
        <p:nvSpPr>
          <p:cNvPr id="7" name="Subtítulo 2">
            <a:extLst>
              <a:ext uri="{FF2B5EF4-FFF2-40B4-BE49-F238E27FC236}">
                <a16:creationId xmlns:a16="http://schemas.microsoft.com/office/drawing/2014/main" id="{4F51609D-25CE-438C-8AF4-2056C225453E}"/>
              </a:ext>
            </a:extLst>
          </p:cNvPr>
          <p:cNvSpPr txBox="1">
            <a:spLocks/>
          </p:cNvSpPr>
          <p:nvPr/>
        </p:nvSpPr>
        <p:spPr>
          <a:xfrm>
            <a:off x="1906063" y="4705435"/>
            <a:ext cx="6225879" cy="657737"/>
          </a:xfrm>
          <a:prstGeom prst="rect">
            <a:avLst/>
          </a:prstGeom>
        </p:spPr>
        <p:txBody>
          <a:bodyPr vert="horz" lIns="91440" tIns="45720" rIns="91440" bIns="4572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3600" dirty="0">
                <a:solidFill>
                  <a:srgbClr val="FFFFFF"/>
                </a:solidFill>
                <a:latin typeface="Google Sans"/>
              </a:rPr>
              <a:t>GRUPO: Os</a:t>
            </a:r>
            <a:r>
              <a:rPr lang="pt-BR" sz="2000" dirty="0">
                <a:solidFill>
                  <a:srgbClr val="FFFFFF"/>
                </a:solidFill>
                <a:latin typeface="Google Sans"/>
              </a:rPr>
              <a:t> </a:t>
            </a:r>
            <a:r>
              <a:rPr lang="pt-BR" sz="3600" dirty="0">
                <a:solidFill>
                  <a:srgbClr val="FFFFFF"/>
                </a:solidFill>
                <a:latin typeface="Google Sans"/>
              </a:rPr>
              <a:t>Desesperados</a:t>
            </a:r>
            <a:endParaRPr lang="pt-BR" sz="3600" dirty="0">
              <a:solidFill>
                <a:schemeClr val="tx1">
                  <a:lumMod val="95000"/>
                </a:schemeClr>
              </a:solidFill>
            </a:endParaRPr>
          </a:p>
        </p:txBody>
      </p:sp>
      <p:grpSp>
        <p:nvGrpSpPr>
          <p:cNvPr id="9" name="Agrupar 8">
            <a:extLst>
              <a:ext uri="{FF2B5EF4-FFF2-40B4-BE49-F238E27FC236}">
                <a16:creationId xmlns:a16="http://schemas.microsoft.com/office/drawing/2014/main" id="{1EF5BCE4-B963-4315-A242-B29037F6A18E}"/>
              </a:ext>
            </a:extLst>
          </p:cNvPr>
          <p:cNvGrpSpPr/>
          <p:nvPr/>
        </p:nvGrpSpPr>
        <p:grpSpPr>
          <a:xfrm>
            <a:off x="7789427" y="1158463"/>
            <a:ext cx="4072043" cy="5794065"/>
            <a:chOff x="7789427" y="1158463"/>
            <a:chExt cx="4072043" cy="5794065"/>
          </a:xfrm>
        </p:grpSpPr>
        <p:pic>
          <p:nvPicPr>
            <p:cNvPr id="10" name="Imagem 9" descr="Foto em preto e branco de fumaça no céu&#10;&#10;Descrição gerada automaticamente">
              <a:extLst>
                <a:ext uri="{FF2B5EF4-FFF2-40B4-BE49-F238E27FC236}">
                  <a16:creationId xmlns:a16="http://schemas.microsoft.com/office/drawing/2014/main" id="{7E1FFC93-791E-4E87-AC46-904F0EA9D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177139" y="1770751"/>
              <a:ext cx="3099287" cy="1874712"/>
            </a:xfrm>
            <a:prstGeom prst="rect">
              <a:avLst/>
            </a:prstGeom>
          </p:spPr>
        </p:pic>
        <p:pic>
          <p:nvPicPr>
            <p:cNvPr id="11" name="Imagem 10">
              <a:extLst>
                <a:ext uri="{FF2B5EF4-FFF2-40B4-BE49-F238E27FC236}">
                  <a16:creationId xmlns:a16="http://schemas.microsoft.com/office/drawing/2014/main" id="{4D288FB4-743B-45EC-9DE9-726A3A185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111159" y="3318506"/>
              <a:ext cx="3750311" cy="3634022"/>
            </a:xfrm>
            <a:prstGeom prst="rect">
              <a:avLst/>
            </a:prstGeom>
          </p:spPr>
        </p:pic>
      </p:grpSp>
      <p:pic>
        <p:nvPicPr>
          <p:cNvPr id="13" name="Imagem 12" descr="Em preto e branco&#10;&#10;Descrição gerada automaticamente com confiança média">
            <a:extLst>
              <a:ext uri="{FF2B5EF4-FFF2-40B4-BE49-F238E27FC236}">
                <a16:creationId xmlns:a16="http://schemas.microsoft.com/office/drawing/2014/main" id="{59B2EAFD-DCA4-4465-B893-E8BA47C676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8729" y="-443066"/>
            <a:ext cx="1828285" cy="1828284"/>
          </a:xfrm>
          <a:prstGeom prst="rect">
            <a:avLst/>
          </a:prstGeom>
        </p:spPr>
      </p:pic>
    </p:spTree>
    <p:extLst>
      <p:ext uri="{BB962C8B-B14F-4D97-AF65-F5344CB8AC3E}">
        <p14:creationId xmlns:p14="http://schemas.microsoft.com/office/powerpoint/2010/main" val="3472931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3">
            <a:extLst>
              <a:ext uri="{FF2B5EF4-FFF2-40B4-BE49-F238E27FC236}">
                <a16:creationId xmlns:a16="http://schemas.microsoft.com/office/drawing/2014/main" id="{618F68F7-B8CE-5DE0-07D2-A48EB31ECAB2}"/>
              </a:ext>
            </a:extLst>
          </p:cNvPr>
          <p:cNvGrpSpPr/>
          <p:nvPr/>
        </p:nvGrpSpPr>
        <p:grpSpPr>
          <a:xfrm>
            <a:off x="7789427" y="1158463"/>
            <a:ext cx="4072043" cy="5794065"/>
            <a:chOff x="7789427" y="1158463"/>
            <a:chExt cx="4072043" cy="5794065"/>
          </a:xfrm>
        </p:grpSpPr>
        <p:pic>
          <p:nvPicPr>
            <p:cNvPr id="9" name="Imagem 8" descr="Foto em preto e branco de fumaça no céu&#10;&#10;Descrição gerada automaticamente">
              <a:extLst>
                <a:ext uri="{FF2B5EF4-FFF2-40B4-BE49-F238E27FC236}">
                  <a16:creationId xmlns:a16="http://schemas.microsoft.com/office/drawing/2014/main" id="{5B5FBC23-E04B-FFDD-9243-EB5EEBF42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177139" y="1770751"/>
              <a:ext cx="3099287" cy="1874712"/>
            </a:xfrm>
            <a:prstGeom prst="rect">
              <a:avLst/>
            </a:prstGeom>
          </p:spPr>
        </p:pic>
        <p:pic>
          <p:nvPicPr>
            <p:cNvPr id="10" name="Imagem 9">
              <a:extLst>
                <a:ext uri="{FF2B5EF4-FFF2-40B4-BE49-F238E27FC236}">
                  <a16:creationId xmlns:a16="http://schemas.microsoft.com/office/drawing/2014/main" id="{E980A3F3-569E-4C80-3CC5-D421D7E92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111159" y="3318506"/>
              <a:ext cx="3750311" cy="3634022"/>
            </a:xfrm>
            <a:prstGeom prst="rect">
              <a:avLst/>
            </a:prstGeom>
          </p:spPr>
        </p:pic>
      </p:grpSp>
      <p:sp>
        <p:nvSpPr>
          <p:cNvPr id="3" name="Subtítulo 2">
            <a:extLst>
              <a:ext uri="{FF2B5EF4-FFF2-40B4-BE49-F238E27FC236}">
                <a16:creationId xmlns:a16="http://schemas.microsoft.com/office/drawing/2014/main" id="{22943567-B598-4592-B8CC-1BE8CDD76D35}"/>
              </a:ext>
            </a:extLst>
          </p:cNvPr>
          <p:cNvSpPr>
            <a:spLocks noGrp="1"/>
          </p:cNvSpPr>
          <p:nvPr>
            <p:ph type="subTitle" idx="1"/>
          </p:nvPr>
        </p:nvSpPr>
        <p:spPr>
          <a:xfrm>
            <a:off x="257451" y="1009912"/>
            <a:ext cx="3080551" cy="1012794"/>
          </a:xfrm>
        </p:spPr>
        <p:txBody>
          <a:bodyPr anchor="ctr">
            <a:normAutofit fontScale="92500" lnSpcReduction="10000"/>
          </a:bodyPr>
          <a:lstStyle/>
          <a:p>
            <a:r>
              <a:rPr lang="pt-BR" sz="4000" b="0" i="0" dirty="0">
                <a:solidFill>
                  <a:srgbClr val="FFFFFF"/>
                </a:solidFill>
                <a:effectLst/>
                <a:latin typeface="Google Sans"/>
              </a:rPr>
              <a:t>Ficha do projeto</a:t>
            </a:r>
          </a:p>
          <a:p>
            <a:endParaRPr lang="pt-BR" sz="2400" dirty="0">
              <a:solidFill>
                <a:schemeClr val="tx1">
                  <a:lumMod val="95000"/>
                </a:schemeClr>
              </a:solidFill>
            </a:endParaRPr>
          </a:p>
        </p:txBody>
      </p:sp>
      <p:cxnSp>
        <p:nvCxnSpPr>
          <p:cNvPr id="8" name="Conector reto 7">
            <a:extLst>
              <a:ext uri="{FF2B5EF4-FFF2-40B4-BE49-F238E27FC236}">
                <a16:creationId xmlns:a16="http://schemas.microsoft.com/office/drawing/2014/main" id="{1039AF15-5EB7-498D-99AA-47FB71FA7197}"/>
              </a:ext>
            </a:extLst>
          </p:cNvPr>
          <p:cNvCxnSpPr>
            <a:cxnSpLocks/>
          </p:cNvCxnSpPr>
          <p:nvPr/>
        </p:nvCxnSpPr>
        <p:spPr>
          <a:xfrm flipH="1">
            <a:off x="776625" y="1855432"/>
            <a:ext cx="3906175"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ubtítulo 2">
            <a:extLst>
              <a:ext uri="{FF2B5EF4-FFF2-40B4-BE49-F238E27FC236}">
                <a16:creationId xmlns:a16="http://schemas.microsoft.com/office/drawing/2014/main" id="{89501756-3C96-49A7-AEA1-32617FFFEF43}"/>
              </a:ext>
            </a:extLst>
          </p:cNvPr>
          <p:cNvSpPr txBox="1">
            <a:spLocks/>
          </p:cNvSpPr>
          <p:nvPr/>
        </p:nvSpPr>
        <p:spPr>
          <a:xfrm>
            <a:off x="843379" y="2183907"/>
            <a:ext cx="9126245" cy="4305825"/>
          </a:xfrm>
          <a:prstGeom prst="rect">
            <a:avLst/>
          </a:prstGeom>
        </p:spPr>
        <p:txBody>
          <a:bodyPr vert="horz" lIns="91440" tIns="45720" rIns="91440" bIns="45720" rtlCol="0" anchor="ctr">
            <a:normAutofit fontScale="92500" lnSpcReduction="20000"/>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pt-BR" sz="2600" b="1" u="sng" dirty="0">
                <a:solidFill>
                  <a:schemeClr val="tx1"/>
                </a:solidFill>
                <a:effectLst>
                  <a:outerShdw blurRad="38100" dist="38100" dir="2700000" algn="tl">
                    <a:srgbClr val="000000">
                      <a:alpha val="43137"/>
                    </a:srgbClr>
                  </a:outerShdw>
                </a:effectLst>
              </a:rPr>
              <a:t>Tema:</a:t>
            </a:r>
            <a:r>
              <a:rPr lang="pt-BR" sz="2600" b="1" dirty="0">
                <a:solidFill>
                  <a:schemeClr val="tx1"/>
                </a:solidFill>
                <a:effectLst>
                  <a:outerShdw blurRad="38100" dist="38100" dir="2700000" algn="tl">
                    <a:srgbClr val="000000">
                      <a:alpha val="43137"/>
                    </a:srgbClr>
                  </a:outerShdw>
                </a:effectLst>
              </a:rPr>
              <a:t> Conjunto de dados de detecção de fumaça.</a:t>
            </a:r>
          </a:p>
          <a:p>
            <a:pPr marL="342900" indent="-342900" algn="l">
              <a:buFont typeface="Arial" panose="020B0604020202020204" pitchFamily="34" charset="0"/>
              <a:buChar char="•"/>
            </a:pPr>
            <a:r>
              <a:rPr lang="pt-BR" sz="2600" b="1" u="sng" dirty="0">
                <a:solidFill>
                  <a:schemeClr val="tx1"/>
                </a:solidFill>
                <a:effectLst>
                  <a:outerShdw blurRad="38100" dist="38100" dir="2700000" algn="tl">
                    <a:srgbClr val="000000">
                      <a:alpha val="43137"/>
                    </a:srgbClr>
                  </a:outerShdw>
                </a:effectLst>
              </a:rPr>
              <a:t>Tem Base:</a:t>
            </a:r>
            <a:r>
              <a:rPr lang="pt-BR" sz="2600" b="1" dirty="0">
                <a:solidFill>
                  <a:schemeClr val="tx1"/>
                </a:solidFill>
                <a:effectLst>
                  <a:outerShdw blurRad="38100" dist="38100" dir="2700000" algn="tl">
                    <a:srgbClr val="000000">
                      <a:alpha val="43137"/>
                    </a:srgbClr>
                  </a:outerShdw>
                </a:effectLst>
              </a:rPr>
              <a:t> </a:t>
            </a:r>
            <a:r>
              <a:rPr lang="pt-BR" sz="2400" b="1" dirty="0">
                <a:solidFill>
                  <a:schemeClr val="tx1"/>
                </a:solidFill>
              </a:rPr>
              <a:t>Sim</a:t>
            </a:r>
          </a:p>
          <a:p>
            <a:pPr marL="342900" indent="-342900" algn="l">
              <a:buFont typeface="Arial" panose="020B0604020202020204" pitchFamily="34" charset="0"/>
              <a:buChar char="•"/>
            </a:pPr>
            <a:r>
              <a:rPr lang="pt-BR" sz="2600" b="1" u="sng" dirty="0">
                <a:solidFill>
                  <a:schemeClr val="tx1"/>
                </a:solidFill>
              </a:rPr>
              <a:t>Link</a:t>
            </a:r>
            <a:r>
              <a:rPr lang="pt-BR" sz="2400" b="1" dirty="0">
                <a:solidFill>
                  <a:schemeClr val="tx1"/>
                </a:solidFill>
              </a:rPr>
              <a:t>: https://www.kaggle.com/datasets/deepcontractor/smoke-detection-dataset</a:t>
            </a:r>
          </a:p>
          <a:p>
            <a:pPr marL="342900" indent="-342900" algn="l">
              <a:buFont typeface="Arial" panose="020B0604020202020204" pitchFamily="34" charset="0"/>
              <a:buChar char="•"/>
            </a:pPr>
            <a:r>
              <a:rPr lang="pt-BR" sz="2600" b="1" u="sng" dirty="0">
                <a:solidFill>
                  <a:schemeClr val="tx1"/>
                </a:solidFill>
                <a:effectLst>
                  <a:outerShdw blurRad="38100" dist="38100" dir="2700000" algn="tl">
                    <a:srgbClr val="000000">
                      <a:alpha val="43137"/>
                    </a:srgbClr>
                  </a:outerShdw>
                </a:effectLst>
              </a:rPr>
              <a:t>Tipo</a:t>
            </a:r>
            <a:r>
              <a:rPr lang="pt-BR" sz="2400" b="1" u="sng" dirty="0">
                <a:solidFill>
                  <a:schemeClr val="tx1"/>
                </a:solidFill>
                <a:effectLst>
                  <a:outerShdw blurRad="38100" dist="38100" dir="2700000" algn="tl">
                    <a:srgbClr val="000000">
                      <a:alpha val="43137"/>
                    </a:srgbClr>
                  </a:outerShdw>
                </a:effectLst>
              </a:rPr>
              <a:t>:</a:t>
            </a:r>
            <a:r>
              <a:rPr lang="pt-BR" sz="2400" b="1" dirty="0">
                <a:solidFill>
                  <a:schemeClr val="tx1"/>
                </a:solidFill>
                <a:effectLst>
                  <a:outerShdw blurRad="38100" dist="38100" dir="2700000" algn="tl">
                    <a:srgbClr val="000000">
                      <a:alpha val="43137"/>
                    </a:srgbClr>
                  </a:outerShdw>
                </a:effectLst>
              </a:rPr>
              <a:t> </a:t>
            </a:r>
            <a:r>
              <a:rPr lang="pt-BR" sz="2400" b="1" dirty="0">
                <a:solidFill>
                  <a:schemeClr val="tx1"/>
                </a:solidFill>
              </a:rPr>
              <a:t>Data mining - mineração de dados</a:t>
            </a:r>
          </a:p>
          <a:p>
            <a:pPr marL="342900" indent="-342900" algn="l">
              <a:buFont typeface="Arial" panose="020B0604020202020204" pitchFamily="34" charset="0"/>
              <a:buChar char="•"/>
            </a:pPr>
            <a:r>
              <a:rPr lang="pt-BR" sz="2600" b="1" u="sng" dirty="0">
                <a:solidFill>
                  <a:schemeClr val="tx1"/>
                </a:solidFill>
                <a:effectLst>
                  <a:outerShdw blurRad="38100" dist="38100" dir="2700000" algn="tl">
                    <a:srgbClr val="000000">
                      <a:alpha val="43137"/>
                    </a:srgbClr>
                  </a:outerShdw>
                </a:effectLst>
              </a:rPr>
              <a:t>Area de Atuação:</a:t>
            </a:r>
            <a:r>
              <a:rPr lang="pt-BR" sz="2600" b="1" dirty="0">
                <a:solidFill>
                  <a:schemeClr val="tx1"/>
                </a:solidFill>
                <a:effectLst>
                  <a:outerShdw blurRad="38100" dist="38100" dir="2700000" algn="tl">
                    <a:srgbClr val="000000">
                      <a:alpha val="43137"/>
                    </a:srgbClr>
                  </a:outerShdw>
                </a:effectLst>
              </a:rPr>
              <a:t> </a:t>
            </a:r>
            <a:r>
              <a:rPr lang="pt-BR" sz="2400" b="1" dirty="0">
                <a:solidFill>
                  <a:schemeClr val="tx1"/>
                </a:solidFill>
              </a:rPr>
              <a:t>Segurança</a:t>
            </a:r>
          </a:p>
          <a:p>
            <a:pPr marL="342900" indent="-342900" algn="l">
              <a:buFont typeface="Arial" panose="020B0604020202020204" pitchFamily="34" charset="0"/>
              <a:buChar char="•"/>
            </a:pPr>
            <a:r>
              <a:rPr lang="pt-BR" sz="2600" b="1" u="sng" dirty="0">
                <a:solidFill>
                  <a:schemeClr val="tx1"/>
                </a:solidFill>
                <a:effectLst>
                  <a:outerShdw blurRad="38100" dist="38100" dir="2700000" algn="tl">
                    <a:srgbClr val="000000">
                      <a:alpha val="43137"/>
                    </a:srgbClr>
                  </a:outerShdw>
                </a:effectLst>
              </a:rPr>
              <a:t>Empresa/Setor:</a:t>
            </a:r>
            <a:r>
              <a:rPr lang="pt-BR" sz="2600" b="1" dirty="0">
                <a:solidFill>
                  <a:schemeClr val="tx1"/>
                </a:solidFill>
                <a:effectLst>
                  <a:outerShdw blurRad="38100" dist="38100" dir="2700000" algn="tl">
                    <a:srgbClr val="000000">
                      <a:alpha val="43137"/>
                    </a:srgbClr>
                  </a:outerShdw>
                </a:effectLst>
              </a:rPr>
              <a:t> </a:t>
            </a:r>
            <a:r>
              <a:rPr lang="pt-BR" sz="2400" b="1" dirty="0">
                <a:solidFill>
                  <a:schemeClr val="tx1"/>
                </a:solidFill>
              </a:rPr>
              <a:t>Alarmes de Incêndio LTDA</a:t>
            </a:r>
          </a:p>
          <a:p>
            <a:pPr marL="342900" indent="-342900" algn="l">
              <a:buFont typeface="Arial" panose="020B0604020202020204" pitchFamily="34" charset="0"/>
              <a:buChar char="•"/>
            </a:pPr>
            <a:r>
              <a:rPr lang="pt-BR" sz="2600" b="1" u="sng" dirty="0">
                <a:solidFill>
                  <a:schemeClr val="tx1"/>
                </a:solidFill>
                <a:effectLst>
                  <a:outerShdw blurRad="38100" dist="38100" dir="2700000" algn="tl">
                    <a:srgbClr val="000000">
                      <a:alpha val="43137"/>
                    </a:srgbClr>
                  </a:outerShdw>
                </a:effectLst>
              </a:rPr>
              <a:t>Problema (Negócio):</a:t>
            </a:r>
            <a:r>
              <a:rPr lang="pt-BR" sz="2600" b="1" dirty="0">
                <a:solidFill>
                  <a:schemeClr val="tx1"/>
                </a:solidFill>
                <a:effectLst>
                  <a:outerShdw blurRad="38100" dist="38100" dir="2700000" algn="tl">
                    <a:srgbClr val="000000">
                      <a:alpha val="43137"/>
                    </a:srgbClr>
                  </a:outerShdw>
                </a:effectLst>
              </a:rPr>
              <a:t> </a:t>
            </a:r>
            <a:r>
              <a:rPr lang="pt-BR" sz="2400" b="1" dirty="0">
                <a:solidFill>
                  <a:schemeClr val="tx1"/>
                </a:solidFill>
              </a:rPr>
              <a:t>Reduzir redundâncias de alarmes falsos.</a:t>
            </a:r>
          </a:p>
          <a:p>
            <a:pPr marL="342900" indent="-342900" algn="l">
              <a:buFont typeface="Arial" panose="020B0604020202020204" pitchFamily="34" charset="0"/>
              <a:buChar char="•"/>
            </a:pPr>
            <a:r>
              <a:rPr lang="pt-BR" sz="2600" b="1" u="sng" dirty="0">
                <a:solidFill>
                  <a:schemeClr val="tx1"/>
                </a:solidFill>
                <a:effectLst>
                  <a:outerShdw blurRad="38100" dist="38100" dir="2700000" algn="tl">
                    <a:srgbClr val="000000">
                      <a:alpha val="43137"/>
                    </a:srgbClr>
                  </a:outerShdw>
                </a:effectLst>
              </a:rPr>
              <a:t>Tarefa</a:t>
            </a:r>
            <a:r>
              <a:rPr lang="pt-BR" sz="2600" b="1" dirty="0">
                <a:solidFill>
                  <a:schemeClr val="tx1"/>
                </a:solidFill>
              </a:rPr>
              <a:t>: </a:t>
            </a:r>
            <a:r>
              <a:rPr lang="pt-BR" sz="2400" b="1" dirty="0">
                <a:solidFill>
                  <a:schemeClr val="tx1"/>
                </a:solidFill>
              </a:rPr>
              <a:t>Regressão, classificação</a:t>
            </a:r>
          </a:p>
          <a:p>
            <a:pPr marL="342900" indent="-342900" algn="l">
              <a:buFont typeface="Arial" panose="020B0604020202020204" pitchFamily="34" charset="0"/>
              <a:buChar char="•"/>
            </a:pPr>
            <a:r>
              <a:rPr lang="pt-BR" sz="2600" b="1" u="sng" dirty="0">
                <a:solidFill>
                  <a:schemeClr val="tx1"/>
                </a:solidFill>
                <a:effectLst>
                  <a:outerShdw blurRad="38100" dist="38100" dir="2700000" algn="tl">
                    <a:srgbClr val="000000">
                      <a:alpha val="43137"/>
                    </a:srgbClr>
                  </a:outerShdw>
                </a:effectLst>
              </a:rPr>
              <a:t>Critérios de Sucesso:</a:t>
            </a:r>
            <a:r>
              <a:rPr lang="pt-BR" sz="2600" b="1" dirty="0">
                <a:solidFill>
                  <a:schemeClr val="tx1"/>
                </a:solidFill>
                <a:effectLst>
                  <a:outerShdw blurRad="38100" dist="38100" dir="2700000" algn="tl">
                    <a:srgbClr val="000000">
                      <a:alpha val="43137"/>
                    </a:srgbClr>
                  </a:outerShdw>
                </a:effectLst>
              </a:rPr>
              <a:t> </a:t>
            </a:r>
            <a:r>
              <a:rPr lang="pt-BR" sz="2400" b="1" dirty="0">
                <a:solidFill>
                  <a:schemeClr val="tx1"/>
                </a:solidFill>
              </a:rPr>
              <a:t>Criar um modelo capaz de identificar através da fumaça se há risco de incêndio ou não. Que chegue a 90% da métrica acurácia. </a:t>
            </a:r>
          </a:p>
        </p:txBody>
      </p:sp>
      <p:pic>
        <p:nvPicPr>
          <p:cNvPr id="12" name="Imagem 11" descr="Em preto e branco&#10;&#10;Descrição gerada automaticamente com confiança média">
            <a:extLst>
              <a:ext uri="{FF2B5EF4-FFF2-40B4-BE49-F238E27FC236}">
                <a16:creationId xmlns:a16="http://schemas.microsoft.com/office/drawing/2014/main" id="{80F0BC22-06A3-4735-AE3B-7D9DC36BB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8729" y="-443066"/>
            <a:ext cx="1828285" cy="1828284"/>
          </a:xfrm>
          <a:prstGeom prst="rect">
            <a:avLst/>
          </a:prstGeom>
        </p:spPr>
      </p:pic>
    </p:spTree>
    <p:extLst>
      <p:ext uri="{BB962C8B-B14F-4D97-AF65-F5344CB8AC3E}">
        <p14:creationId xmlns:p14="http://schemas.microsoft.com/office/powerpoint/2010/main" val="1069595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22943567-B598-4592-B8CC-1BE8CDD76D35}"/>
              </a:ext>
            </a:extLst>
          </p:cNvPr>
          <p:cNvSpPr>
            <a:spLocks noGrp="1"/>
          </p:cNvSpPr>
          <p:nvPr>
            <p:ph type="subTitle" idx="1"/>
          </p:nvPr>
        </p:nvSpPr>
        <p:spPr>
          <a:xfrm>
            <a:off x="221940" y="1256191"/>
            <a:ext cx="3080551" cy="1012794"/>
          </a:xfrm>
        </p:spPr>
        <p:txBody>
          <a:bodyPr anchor="ctr">
            <a:normAutofit fontScale="92500" lnSpcReduction="10000"/>
          </a:bodyPr>
          <a:lstStyle/>
          <a:p>
            <a:r>
              <a:rPr lang="pt-BR" sz="4000" dirty="0">
                <a:solidFill>
                  <a:srgbClr val="FFFFFF"/>
                </a:solidFill>
                <a:latin typeface="Google Sans"/>
              </a:rPr>
              <a:t>Descrição do problema</a:t>
            </a:r>
            <a:endParaRPr lang="pt-BR" sz="4000" b="0" i="0" dirty="0">
              <a:solidFill>
                <a:srgbClr val="FFFFFF"/>
              </a:solidFill>
              <a:effectLst/>
              <a:latin typeface="Google Sans"/>
            </a:endParaRPr>
          </a:p>
          <a:p>
            <a:endParaRPr lang="pt-BR" sz="2400" dirty="0">
              <a:solidFill>
                <a:schemeClr val="tx1">
                  <a:lumMod val="95000"/>
                </a:schemeClr>
              </a:solidFill>
            </a:endParaRPr>
          </a:p>
        </p:txBody>
      </p:sp>
      <p:sp>
        <p:nvSpPr>
          <p:cNvPr id="9" name="Subtítulo 2">
            <a:extLst>
              <a:ext uri="{FF2B5EF4-FFF2-40B4-BE49-F238E27FC236}">
                <a16:creationId xmlns:a16="http://schemas.microsoft.com/office/drawing/2014/main" id="{F72A52EF-B011-425E-8F7F-A97B3189E4FF}"/>
              </a:ext>
            </a:extLst>
          </p:cNvPr>
          <p:cNvSpPr txBox="1">
            <a:spLocks/>
          </p:cNvSpPr>
          <p:nvPr/>
        </p:nvSpPr>
        <p:spPr>
          <a:xfrm>
            <a:off x="941031" y="3428999"/>
            <a:ext cx="9126245" cy="1640151"/>
          </a:xfrm>
          <a:prstGeom prst="rect">
            <a:avLst/>
          </a:prstGeom>
        </p:spPr>
        <p:txBody>
          <a:bodyPr vert="horz" lIns="91440" tIns="45720" rIns="91440" bIns="45720" rtlCol="0" anchor="ctr">
            <a:normAutofit lnSpcReduction="10000"/>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2400" b="1" dirty="0">
                <a:solidFill>
                  <a:schemeClr val="tx1">
                    <a:lumMod val="95000"/>
                  </a:schemeClr>
                </a:solidFill>
              </a:rPr>
              <a:t>	Com um número crescente de detectores de fumaça, muitos sensores acabam fazendo detecções redundantes gerando então falsos alarmes, que por sua vez gera custos com acionamentos indevidos dos órgãos competentes, como, ambulâncias e bombeiros, e também evasão do local de forma indevida.</a:t>
            </a:r>
            <a:endParaRPr lang="pt-BR" sz="2400" dirty="0">
              <a:solidFill>
                <a:schemeClr val="tx1">
                  <a:lumMod val="95000"/>
                </a:schemeClr>
              </a:solidFill>
            </a:endParaRPr>
          </a:p>
        </p:txBody>
      </p:sp>
      <p:cxnSp>
        <p:nvCxnSpPr>
          <p:cNvPr id="8" name="Conector reto 7">
            <a:extLst>
              <a:ext uri="{FF2B5EF4-FFF2-40B4-BE49-F238E27FC236}">
                <a16:creationId xmlns:a16="http://schemas.microsoft.com/office/drawing/2014/main" id="{1039AF15-5EB7-498D-99AA-47FB71FA7197}"/>
              </a:ext>
            </a:extLst>
          </p:cNvPr>
          <p:cNvCxnSpPr>
            <a:cxnSpLocks/>
          </p:cNvCxnSpPr>
          <p:nvPr/>
        </p:nvCxnSpPr>
        <p:spPr>
          <a:xfrm flipH="1">
            <a:off x="754602" y="2121762"/>
            <a:ext cx="39061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Agrupar 1">
            <a:extLst>
              <a:ext uri="{FF2B5EF4-FFF2-40B4-BE49-F238E27FC236}">
                <a16:creationId xmlns:a16="http://schemas.microsoft.com/office/drawing/2014/main" id="{3C537AE6-B609-6062-EF64-7C61B6F22F8B}"/>
              </a:ext>
            </a:extLst>
          </p:cNvPr>
          <p:cNvGrpSpPr/>
          <p:nvPr/>
        </p:nvGrpSpPr>
        <p:grpSpPr>
          <a:xfrm>
            <a:off x="7789427" y="1158463"/>
            <a:ext cx="4072043" cy="5794065"/>
            <a:chOff x="7789427" y="1158463"/>
            <a:chExt cx="4072043" cy="5794065"/>
          </a:xfrm>
        </p:grpSpPr>
        <p:pic>
          <p:nvPicPr>
            <p:cNvPr id="4" name="Imagem 3" descr="Foto em preto e branco de fumaça no céu&#10;&#10;Descrição gerada automaticamente">
              <a:extLst>
                <a:ext uri="{FF2B5EF4-FFF2-40B4-BE49-F238E27FC236}">
                  <a16:creationId xmlns:a16="http://schemas.microsoft.com/office/drawing/2014/main" id="{144DC046-76AF-FEC2-B7FE-0F941B88B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177139" y="1770751"/>
              <a:ext cx="3099287" cy="1874712"/>
            </a:xfrm>
            <a:prstGeom prst="rect">
              <a:avLst/>
            </a:prstGeom>
          </p:spPr>
        </p:pic>
        <p:pic>
          <p:nvPicPr>
            <p:cNvPr id="7" name="Imagem 6">
              <a:extLst>
                <a:ext uri="{FF2B5EF4-FFF2-40B4-BE49-F238E27FC236}">
                  <a16:creationId xmlns:a16="http://schemas.microsoft.com/office/drawing/2014/main" id="{28626283-97B7-978D-7F7C-04898EE62C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111159" y="3318506"/>
              <a:ext cx="3750311" cy="3634022"/>
            </a:xfrm>
            <a:prstGeom prst="rect">
              <a:avLst/>
            </a:prstGeom>
          </p:spPr>
        </p:pic>
      </p:grpSp>
      <p:pic>
        <p:nvPicPr>
          <p:cNvPr id="11" name="Imagem 10" descr="Em preto e branco&#10;&#10;Descrição gerada automaticamente com confiança média">
            <a:extLst>
              <a:ext uri="{FF2B5EF4-FFF2-40B4-BE49-F238E27FC236}">
                <a16:creationId xmlns:a16="http://schemas.microsoft.com/office/drawing/2014/main" id="{8B0A1AEA-0AD6-44BA-8EBC-7B501AFA6E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8729" y="-443066"/>
            <a:ext cx="1828285" cy="1828284"/>
          </a:xfrm>
          <a:prstGeom prst="rect">
            <a:avLst/>
          </a:prstGeom>
        </p:spPr>
      </p:pic>
    </p:spTree>
    <p:extLst>
      <p:ext uri="{BB962C8B-B14F-4D97-AF65-F5344CB8AC3E}">
        <p14:creationId xmlns:p14="http://schemas.microsoft.com/office/powerpoint/2010/main" val="35354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22943567-B598-4592-B8CC-1BE8CDD76D35}"/>
              </a:ext>
            </a:extLst>
          </p:cNvPr>
          <p:cNvSpPr>
            <a:spLocks noGrp="1"/>
          </p:cNvSpPr>
          <p:nvPr>
            <p:ph type="subTitle" idx="1"/>
          </p:nvPr>
        </p:nvSpPr>
        <p:spPr>
          <a:xfrm>
            <a:off x="495072" y="1543745"/>
            <a:ext cx="3080551" cy="1012794"/>
          </a:xfrm>
        </p:spPr>
        <p:txBody>
          <a:bodyPr anchor="ctr">
            <a:normAutofit/>
          </a:bodyPr>
          <a:lstStyle/>
          <a:p>
            <a:r>
              <a:rPr lang="pt-BR" sz="4400" dirty="0">
                <a:solidFill>
                  <a:srgbClr val="FFFFFF"/>
                </a:solidFill>
                <a:latin typeface="Google Sans"/>
              </a:rPr>
              <a:t>Objetivo</a:t>
            </a:r>
            <a:endParaRPr lang="pt-BR" sz="4400" b="0" i="0" dirty="0">
              <a:solidFill>
                <a:srgbClr val="FFFFFF"/>
              </a:solidFill>
              <a:effectLst/>
              <a:latin typeface="Google Sans"/>
            </a:endParaRPr>
          </a:p>
          <a:p>
            <a:endParaRPr lang="pt-BR" sz="4400" b="1" dirty="0">
              <a:solidFill>
                <a:schemeClr val="tx1">
                  <a:lumMod val="95000"/>
                </a:schemeClr>
              </a:solidFill>
            </a:endParaRPr>
          </a:p>
        </p:txBody>
      </p:sp>
      <p:sp>
        <p:nvSpPr>
          <p:cNvPr id="9" name="Subtítulo 2">
            <a:extLst>
              <a:ext uri="{FF2B5EF4-FFF2-40B4-BE49-F238E27FC236}">
                <a16:creationId xmlns:a16="http://schemas.microsoft.com/office/drawing/2014/main" id="{F72A52EF-B011-425E-8F7F-A97B3189E4FF}"/>
              </a:ext>
            </a:extLst>
          </p:cNvPr>
          <p:cNvSpPr txBox="1">
            <a:spLocks/>
          </p:cNvSpPr>
          <p:nvPr/>
        </p:nvSpPr>
        <p:spPr>
          <a:xfrm>
            <a:off x="754602" y="2934044"/>
            <a:ext cx="9126245" cy="1640151"/>
          </a:xfrm>
          <a:prstGeom prst="rect">
            <a:avLst/>
          </a:prstGeom>
        </p:spPr>
        <p:txBody>
          <a:bodyPr vert="horz" lIns="91440" tIns="45720" rIns="91440" bIns="4572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2400" b="1" dirty="0">
                <a:solidFill>
                  <a:schemeClr val="tx1">
                    <a:lumMod val="95000"/>
                  </a:schemeClr>
                </a:solidFill>
              </a:rPr>
              <a:t>	Melhoria  na assertividade na detecção de incêndio</a:t>
            </a:r>
          </a:p>
        </p:txBody>
      </p:sp>
      <p:cxnSp>
        <p:nvCxnSpPr>
          <p:cNvPr id="8" name="Conector reto 7">
            <a:extLst>
              <a:ext uri="{FF2B5EF4-FFF2-40B4-BE49-F238E27FC236}">
                <a16:creationId xmlns:a16="http://schemas.microsoft.com/office/drawing/2014/main" id="{1039AF15-5EB7-498D-99AA-47FB71FA7197}"/>
              </a:ext>
            </a:extLst>
          </p:cNvPr>
          <p:cNvCxnSpPr>
            <a:cxnSpLocks/>
          </p:cNvCxnSpPr>
          <p:nvPr/>
        </p:nvCxnSpPr>
        <p:spPr>
          <a:xfrm flipH="1">
            <a:off x="754602" y="2121762"/>
            <a:ext cx="39061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Agrupar 1">
            <a:extLst>
              <a:ext uri="{FF2B5EF4-FFF2-40B4-BE49-F238E27FC236}">
                <a16:creationId xmlns:a16="http://schemas.microsoft.com/office/drawing/2014/main" id="{139894B4-5083-F487-B67C-29D471C552EB}"/>
              </a:ext>
            </a:extLst>
          </p:cNvPr>
          <p:cNvGrpSpPr/>
          <p:nvPr/>
        </p:nvGrpSpPr>
        <p:grpSpPr>
          <a:xfrm>
            <a:off x="7789427" y="1158463"/>
            <a:ext cx="4072043" cy="5794065"/>
            <a:chOff x="7789427" y="1158463"/>
            <a:chExt cx="4072043" cy="5794065"/>
          </a:xfrm>
        </p:grpSpPr>
        <p:pic>
          <p:nvPicPr>
            <p:cNvPr id="4" name="Imagem 3" descr="Foto em preto e branco de fumaça no céu&#10;&#10;Descrição gerada automaticamente">
              <a:extLst>
                <a:ext uri="{FF2B5EF4-FFF2-40B4-BE49-F238E27FC236}">
                  <a16:creationId xmlns:a16="http://schemas.microsoft.com/office/drawing/2014/main" id="{2285278F-4799-A63E-62C7-BD248B4566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177139" y="1770751"/>
              <a:ext cx="3099287" cy="1874712"/>
            </a:xfrm>
            <a:prstGeom prst="rect">
              <a:avLst/>
            </a:prstGeom>
          </p:spPr>
        </p:pic>
        <p:pic>
          <p:nvPicPr>
            <p:cNvPr id="7" name="Imagem 6">
              <a:extLst>
                <a:ext uri="{FF2B5EF4-FFF2-40B4-BE49-F238E27FC236}">
                  <a16:creationId xmlns:a16="http://schemas.microsoft.com/office/drawing/2014/main" id="{F9400FBB-1DAB-9753-B0D3-C129C134BD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111159" y="3318506"/>
              <a:ext cx="3750311" cy="3634022"/>
            </a:xfrm>
            <a:prstGeom prst="rect">
              <a:avLst/>
            </a:prstGeom>
          </p:spPr>
        </p:pic>
      </p:grpSp>
      <p:pic>
        <p:nvPicPr>
          <p:cNvPr id="11" name="Imagem 10" descr="Em preto e branco&#10;&#10;Descrição gerada automaticamente com confiança média">
            <a:extLst>
              <a:ext uri="{FF2B5EF4-FFF2-40B4-BE49-F238E27FC236}">
                <a16:creationId xmlns:a16="http://schemas.microsoft.com/office/drawing/2014/main" id="{AAD9621D-BC9F-4269-98C2-C47D0685F4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8729" y="-443066"/>
            <a:ext cx="1828285" cy="1828284"/>
          </a:xfrm>
          <a:prstGeom prst="rect">
            <a:avLst/>
          </a:prstGeom>
        </p:spPr>
      </p:pic>
    </p:spTree>
    <p:extLst>
      <p:ext uri="{BB962C8B-B14F-4D97-AF65-F5344CB8AC3E}">
        <p14:creationId xmlns:p14="http://schemas.microsoft.com/office/powerpoint/2010/main" val="3099404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22943567-B598-4592-B8CC-1BE8CDD76D35}"/>
              </a:ext>
            </a:extLst>
          </p:cNvPr>
          <p:cNvSpPr>
            <a:spLocks noGrp="1"/>
          </p:cNvSpPr>
          <p:nvPr>
            <p:ph type="subTitle" idx="1"/>
          </p:nvPr>
        </p:nvSpPr>
        <p:spPr>
          <a:xfrm>
            <a:off x="221940" y="1256191"/>
            <a:ext cx="3080551" cy="1012794"/>
          </a:xfrm>
        </p:spPr>
        <p:txBody>
          <a:bodyPr anchor="ctr">
            <a:normAutofit fontScale="92500" lnSpcReduction="10000"/>
          </a:bodyPr>
          <a:lstStyle/>
          <a:p>
            <a:r>
              <a:rPr lang="pt-BR" sz="4000" b="0" i="0" dirty="0">
                <a:solidFill>
                  <a:srgbClr val="FFFFFF"/>
                </a:solidFill>
                <a:effectLst/>
                <a:latin typeface="Google Sans"/>
              </a:rPr>
              <a:t>Propósito do trabalho</a:t>
            </a:r>
          </a:p>
          <a:p>
            <a:endParaRPr lang="pt-BR" sz="2400" dirty="0">
              <a:solidFill>
                <a:schemeClr val="tx1">
                  <a:lumMod val="95000"/>
                </a:schemeClr>
              </a:solidFill>
            </a:endParaRPr>
          </a:p>
        </p:txBody>
      </p:sp>
      <p:cxnSp>
        <p:nvCxnSpPr>
          <p:cNvPr id="8" name="Conector reto 7">
            <a:extLst>
              <a:ext uri="{FF2B5EF4-FFF2-40B4-BE49-F238E27FC236}">
                <a16:creationId xmlns:a16="http://schemas.microsoft.com/office/drawing/2014/main" id="{1039AF15-5EB7-498D-99AA-47FB71FA7197}"/>
              </a:ext>
            </a:extLst>
          </p:cNvPr>
          <p:cNvCxnSpPr>
            <a:cxnSpLocks/>
          </p:cNvCxnSpPr>
          <p:nvPr/>
        </p:nvCxnSpPr>
        <p:spPr>
          <a:xfrm flipH="1">
            <a:off x="754602" y="2121762"/>
            <a:ext cx="3906175"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ubtítulo 2">
            <a:extLst>
              <a:ext uri="{FF2B5EF4-FFF2-40B4-BE49-F238E27FC236}">
                <a16:creationId xmlns:a16="http://schemas.microsoft.com/office/drawing/2014/main" id="{89501756-3C96-49A7-AEA1-32617FFFEF43}"/>
              </a:ext>
            </a:extLst>
          </p:cNvPr>
          <p:cNvSpPr txBox="1">
            <a:spLocks/>
          </p:cNvSpPr>
          <p:nvPr/>
        </p:nvSpPr>
        <p:spPr>
          <a:xfrm>
            <a:off x="754602" y="3134556"/>
            <a:ext cx="9126245" cy="2172810"/>
          </a:xfrm>
          <a:prstGeom prst="rect">
            <a:avLst/>
          </a:prstGeom>
        </p:spPr>
        <p:txBody>
          <a:bodyPr vert="horz" lIns="91440" tIns="45720" rIns="91440" bIns="4572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2400" b="1" dirty="0">
                <a:solidFill>
                  <a:schemeClr val="tx1"/>
                </a:solidFill>
              </a:rPr>
              <a:t> 	O objetivo é desenvolver um modelo que consiga identificar através dos dados da composição de fumaça se há ou não incêndio, portanto o modelo irá favorecer o dispositivo detector de fumaça a identificar um verdadeiro alarme e reduzir redundâncias de falsos alarmes. </a:t>
            </a:r>
          </a:p>
        </p:txBody>
      </p:sp>
      <p:grpSp>
        <p:nvGrpSpPr>
          <p:cNvPr id="2" name="Agrupar 1">
            <a:extLst>
              <a:ext uri="{FF2B5EF4-FFF2-40B4-BE49-F238E27FC236}">
                <a16:creationId xmlns:a16="http://schemas.microsoft.com/office/drawing/2014/main" id="{4157EA0F-928E-C507-AB0A-3B71CC072004}"/>
              </a:ext>
            </a:extLst>
          </p:cNvPr>
          <p:cNvGrpSpPr/>
          <p:nvPr/>
        </p:nvGrpSpPr>
        <p:grpSpPr>
          <a:xfrm>
            <a:off x="7789427" y="1158463"/>
            <a:ext cx="4072043" cy="5794065"/>
            <a:chOff x="7789427" y="1158463"/>
            <a:chExt cx="4072043" cy="5794065"/>
          </a:xfrm>
        </p:grpSpPr>
        <p:pic>
          <p:nvPicPr>
            <p:cNvPr id="4" name="Imagem 3" descr="Foto em preto e branco de fumaça no céu&#10;&#10;Descrição gerada automaticamente">
              <a:extLst>
                <a:ext uri="{FF2B5EF4-FFF2-40B4-BE49-F238E27FC236}">
                  <a16:creationId xmlns:a16="http://schemas.microsoft.com/office/drawing/2014/main" id="{42769867-F559-C95A-33D8-45361C4C53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177139" y="1770751"/>
              <a:ext cx="3099287" cy="1874712"/>
            </a:xfrm>
            <a:prstGeom prst="rect">
              <a:avLst/>
            </a:prstGeom>
          </p:spPr>
        </p:pic>
        <p:pic>
          <p:nvPicPr>
            <p:cNvPr id="9" name="Imagem 8">
              <a:extLst>
                <a:ext uri="{FF2B5EF4-FFF2-40B4-BE49-F238E27FC236}">
                  <a16:creationId xmlns:a16="http://schemas.microsoft.com/office/drawing/2014/main" id="{79E3D9F2-C09B-47DE-E106-4F15594015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111159" y="3318506"/>
              <a:ext cx="3750311" cy="3634022"/>
            </a:xfrm>
            <a:prstGeom prst="rect">
              <a:avLst/>
            </a:prstGeom>
          </p:spPr>
        </p:pic>
      </p:grpSp>
      <p:pic>
        <p:nvPicPr>
          <p:cNvPr id="11" name="Imagem 10" descr="Em preto e branco&#10;&#10;Descrição gerada automaticamente com confiança média">
            <a:extLst>
              <a:ext uri="{FF2B5EF4-FFF2-40B4-BE49-F238E27FC236}">
                <a16:creationId xmlns:a16="http://schemas.microsoft.com/office/drawing/2014/main" id="{3D51AECF-CF1E-4C75-A75A-C8C4C97F3E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8729" y="-443066"/>
            <a:ext cx="1828285" cy="1828284"/>
          </a:xfrm>
          <a:prstGeom prst="rect">
            <a:avLst/>
          </a:prstGeom>
        </p:spPr>
      </p:pic>
    </p:spTree>
    <p:extLst>
      <p:ext uri="{BB962C8B-B14F-4D97-AF65-F5344CB8AC3E}">
        <p14:creationId xmlns:p14="http://schemas.microsoft.com/office/powerpoint/2010/main" val="872515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22943567-B598-4592-B8CC-1BE8CDD76D35}"/>
              </a:ext>
            </a:extLst>
          </p:cNvPr>
          <p:cNvSpPr>
            <a:spLocks noGrp="1"/>
          </p:cNvSpPr>
          <p:nvPr>
            <p:ph type="subTitle" idx="1"/>
          </p:nvPr>
        </p:nvSpPr>
        <p:spPr>
          <a:xfrm>
            <a:off x="630314" y="1295400"/>
            <a:ext cx="3755254" cy="1012794"/>
          </a:xfrm>
        </p:spPr>
        <p:txBody>
          <a:bodyPr anchor="ctr">
            <a:normAutofit fontScale="92500" lnSpcReduction="10000"/>
          </a:bodyPr>
          <a:lstStyle/>
          <a:p>
            <a:r>
              <a:rPr lang="pt-BR" sz="4000" dirty="0">
                <a:solidFill>
                  <a:srgbClr val="FFFFFF"/>
                </a:solidFill>
                <a:latin typeface="Google Sans"/>
              </a:rPr>
              <a:t>Entendimento do negocio: </a:t>
            </a:r>
            <a:endParaRPr lang="pt-BR" sz="4000" b="0" i="0" dirty="0">
              <a:solidFill>
                <a:srgbClr val="FFFFFF"/>
              </a:solidFill>
              <a:effectLst/>
              <a:latin typeface="Google Sans"/>
            </a:endParaRPr>
          </a:p>
          <a:p>
            <a:endParaRPr lang="pt-BR" sz="2400" dirty="0">
              <a:solidFill>
                <a:schemeClr val="tx1">
                  <a:lumMod val="95000"/>
                </a:schemeClr>
              </a:solidFill>
            </a:endParaRPr>
          </a:p>
        </p:txBody>
      </p:sp>
      <p:sp>
        <p:nvSpPr>
          <p:cNvPr id="9" name="Subtítulo 2">
            <a:extLst>
              <a:ext uri="{FF2B5EF4-FFF2-40B4-BE49-F238E27FC236}">
                <a16:creationId xmlns:a16="http://schemas.microsoft.com/office/drawing/2014/main" id="{F72A52EF-B011-425E-8F7F-A97B3189E4FF}"/>
              </a:ext>
            </a:extLst>
          </p:cNvPr>
          <p:cNvSpPr txBox="1">
            <a:spLocks/>
          </p:cNvSpPr>
          <p:nvPr/>
        </p:nvSpPr>
        <p:spPr>
          <a:xfrm>
            <a:off x="948780" y="2940375"/>
            <a:ext cx="9126245" cy="2779768"/>
          </a:xfrm>
          <a:prstGeom prst="rect">
            <a:avLst/>
          </a:prstGeom>
          <a:noFill/>
          <a:ln>
            <a:noFill/>
          </a:ln>
          <a:effectLst>
            <a:outerShdw blurRad="76200" dist="12700" dir="2700000" sy="-23000" kx="-8004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2400" dirty="0">
                <a:solidFill>
                  <a:schemeClr val="tx1">
                    <a:lumMod val="95000"/>
                  </a:schemeClr>
                </a:solidFill>
              </a:rPr>
              <a:t>	</a:t>
            </a:r>
            <a:r>
              <a:rPr lang="pt-BR" sz="2400" b="1" dirty="0">
                <a:solidFill>
                  <a:schemeClr val="tx1">
                    <a:lumMod val="95000"/>
                  </a:schemeClr>
                </a:solidFill>
              </a:rPr>
              <a:t>Este projeto apresenta um sistema baseado em sensores de fumaça.</a:t>
            </a:r>
          </a:p>
          <a:p>
            <a:pPr algn="l"/>
            <a:r>
              <a:rPr lang="pt-BR" sz="2400" b="1" dirty="0">
                <a:solidFill>
                  <a:schemeClr val="tx1">
                    <a:lumMod val="95000"/>
                  </a:schemeClr>
                </a:solidFill>
              </a:rPr>
              <a:t>	Com um número crescente de detectores de fumaça, alarmes falsos se tornaram um problema e com isso os sensores se tornaram redundante para garantir o funcionamento, portanto o objetivo é analisar e entender o número de acerto e erros da base escolhida.</a:t>
            </a:r>
          </a:p>
        </p:txBody>
      </p:sp>
      <p:cxnSp>
        <p:nvCxnSpPr>
          <p:cNvPr id="8" name="Conector reto 7">
            <a:extLst>
              <a:ext uri="{FF2B5EF4-FFF2-40B4-BE49-F238E27FC236}">
                <a16:creationId xmlns:a16="http://schemas.microsoft.com/office/drawing/2014/main" id="{1039AF15-5EB7-498D-99AA-47FB71FA7197}"/>
              </a:ext>
            </a:extLst>
          </p:cNvPr>
          <p:cNvCxnSpPr>
            <a:cxnSpLocks/>
          </p:cNvCxnSpPr>
          <p:nvPr/>
        </p:nvCxnSpPr>
        <p:spPr>
          <a:xfrm flipH="1">
            <a:off x="754602" y="2121762"/>
            <a:ext cx="39061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Agrupar 1">
            <a:extLst>
              <a:ext uri="{FF2B5EF4-FFF2-40B4-BE49-F238E27FC236}">
                <a16:creationId xmlns:a16="http://schemas.microsoft.com/office/drawing/2014/main" id="{96186CC3-2693-7607-D129-9CDE5314618F}"/>
              </a:ext>
            </a:extLst>
          </p:cNvPr>
          <p:cNvGrpSpPr/>
          <p:nvPr/>
        </p:nvGrpSpPr>
        <p:grpSpPr>
          <a:xfrm>
            <a:off x="7789427" y="1158463"/>
            <a:ext cx="4072043" cy="5794065"/>
            <a:chOff x="7789427" y="1158463"/>
            <a:chExt cx="4072043" cy="5794065"/>
          </a:xfrm>
        </p:grpSpPr>
        <p:pic>
          <p:nvPicPr>
            <p:cNvPr id="4" name="Imagem 3" descr="Foto em preto e branco de fumaça no céu&#10;&#10;Descrição gerada automaticamente">
              <a:extLst>
                <a:ext uri="{FF2B5EF4-FFF2-40B4-BE49-F238E27FC236}">
                  <a16:creationId xmlns:a16="http://schemas.microsoft.com/office/drawing/2014/main" id="{1C1AE6C0-3B0D-83DB-A830-CE58DB6C34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177139" y="1770751"/>
              <a:ext cx="3099287" cy="1874712"/>
            </a:xfrm>
            <a:prstGeom prst="rect">
              <a:avLst/>
            </a:prstGeom>
          </p:spPr>
        </p:pic>
        <p:pic>
          <p:nvPicPr>
            <p:cNvPr id="5" name="Imagem 4">
              <a:extLst>
                <a:ext uri="{FF2B5EF4-FFF2-40B4-BE49-F238E27FC236}">
                  <a16:creationId xmlns:a16="http://schemas.microsoft.com/office/drawing/2014/main" id="{88441682-D21B-C95D-7CBC-597B04BF3E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111159" y="3318506"/>
              <a:ext cx="3750311" cy="3634022"/>
            </a:xfrm>
            <a:prstGeom prst="rect">
              <a:avLst/>
            </a:prstGeom>
          </p:spPr>
        </p:pic>
      </p:grpSp>
      <p:pic>
        <p:nvPicPr>
          <p:cNvPr id="11" name="Imagem 10" descr="Em preto e branco&#10;&#10;Descrição gerada automaticamente com confiança média">
            <a:extLst>
              <a:ext uri="{FF2B5EF4-FFF2-40B4-BE49-F238E27FC236}">
                <a16:creationId xmlns:a16="http://schemas.microsoft.com/office/drawing/2014/main" id="{AC5DB927-03EE-44EC-AB14-5290E147DE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8729" y="-443066"/>
            <a:ext cx="1828285" cy="1828284"/>
          </a:xfrm>
          <a:prstGeom prst="rect">
            <a:avLst/>
          </a:prstGeom>
        </p:spPr>
      </p:pic>
    </p:spTree>
    <p:extLst>
      <p:ext uri="{BB962C8B-B14F-4D97-AF65-F5344CB8AC3E}">
        <p14:creationId xmlns:p14="http://schemas.microsoft.com/office/powerpoint/2010/main" val="419367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3F7C6651-9583-F08E-82B1-7691521AA896}"/>
              </a:ext>
            </a:extLst>
          </p:cNvPr>
          <p:cNvGrpSpPr/>
          <p:nvPr/>
        </p:nvGrpSpPr>
        <p:grpSpPr>
          <a:xfrm>
            <a:off x="7789427" y="1158463"/>
            <a:ext cx="4072043" cy="5794065"/>
            <a:chOff x="7789427" y="1158463"/>
            <a:chExt cx="4072043" cy="5794065"/>
          </a:xfrm>
        </p:grpSpPr>
        <p:pic>
          <p:nvPicPr>
            <p:cNvPr id="5" name="Imagem 4" descr="Foto em preto e branco de fumaça no céu&#10;&#10;Descrição gerada automaticamente">
              <a:extLst>
                <a:ext uri="{FF2B5EF4-FFF2-40B4-BE49-F238E27FC236}">
                  <a16:creationId xmlns:a16="http://schemas.microsoft.com/office/drawing/2014/main" id="{C3F61CE4-B1BC-9725-B93A-DB007E884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177139" y="1770751"/>
              <a:ext cx="3099287" cy="1874712"/>
            </a:xfrm>
            <a:prstGeom prst="rect">
              <a:avLst/>
            </a:prstGeom>
          </p:spPr>
        </p:pic>
        <p:pic>
          <p:nvPicPr>
            <p:cNvPr id="10" name="Imagem 9">
              <a:extLst>
                <a:ext uri="{FF2B5EF4-FFF2-40B4-BE49-F238E27FC236}">
                  <a16:creationId xmlns:a16="http://schemas.microsoft.com/office/drawing/2014/main" id="{9FCFDA9B-DCD0-3DBE-F698-5B1DAE907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111159" y="3318506"/>
              <a:ext cx="3750311" cy="3634022"/>
            </a:xfrm>
            <a:prstGeom prst="rect">
              <a:avLst/>
            </a:prstGeom>
          </p:spPr>
        </p:pic>
      </p:grpSp>
      <p:sp>
        <p:nvSpPr>
          <p:cNvPr id="3" name="Subtítulo 2">
            <a:extLst>
              <a:ext uri="{FF2B5EF4-FFF2-40B4-BE49-F238E27FC236}">
                <a16:creationId xmlns:a16="http://schemas.microsoft.com/office/drawing/2014/main" id="{22943567-B598-4592-B8CC-1BE8CDD76D35}"/>
              </a:ext>
            </a:extLst>
          </p:cNvPr>
          <p:cNvSpPr>
            <a:spLocks noGrp="1"/>
          </p:cNvSpPr>
          <p:nvPr>
            <p:ph type="subTitle" idx="1"/>
          </p:nvPr>
        </p:nvSpPr>
        <p:spPr>
          <a:xfrm>
            <a:off x="630314" y="1295400"/>
            <a:ext cx="3755254" cy="1012794"/>
          </a:xfrm>
        </p:spPr>
        <p:txBody>
          <a:bodyPr anchor="ctr">
            <a:normAutofit fontScale="92500" lnSpcReduction="10000"/>
          </a:bodyPr>
          <a:lstStyle/>
          <a:p>
            <a:r>
              <a:rPr lang="pt-BR" sz="4000" dirty="0">
                <a:solidFill>
                  <a:srgbClr val="FFFFFF"/>
                </a:solidFill>
                <a:latin typeface="Google Sans"/>
              </a:rPr>
              <a:t>Compreensão dos dados</a:t>
            </a:r>
            <a:endParaRPr lang="pt-BR" sz="4000" b="0" i="0" dirty="0">
              <a:solidFill>
                <a:srgbClr val="FFFFFF"/>
              </a:solidFill>
              <a:effectLst/>
              <a:latin typeface="Google Sans"/>
            </a:endParaRPr>
          </a:p>
          <a:p>
            <a:endParaRPr lang="pt-BR" sz="2400" dirty="0">
              <a:solidFill>
                <a:schemeClr val="tx1">
                  <a:lumMod val="95000"/>
                </a:schemeClr>
              </a:solidFill>
            </a:endParaRPr>
          </a:p>
        </p:txBody>
      </p:sp>
      <p:sp>
        <p:nvSpPr>
          <p:cNvPr id="9" name="Subtítulo 2">
            <a:extLst>
              <a:ext uri="{FF2B5EF4-FFF2-40B4-BE49-F238E27FC236}">
                <a16:creationId xmlns:a16="http://schemas.microsoft.com/office/drawing/2014/main" id="{F72A52EF-B011-425E-8F7F-A97B3189E4FF}"/>
              </a:ext>
            </a:extLst>
          </p:cNvPr>
          <p:cNvSpPr txBox="1">
            <a:spLocks/>
          </p:cNvSpPr>
          <p:nvPr/>
        </p:nvSpPr>
        <p:spPr>
          <a:xfrm>
            <a:off x="948780" y="2940375"/>
            <a:ext cx="9126245" cy="2779768"/>
          </a:xfrm>
          <a:prstGeom prst="rect">
            <a:avLst/>
          </a:prstGeom>
          <a:noFill/>
          <a:ln>
            <a:noFill/>
          </a:ln>
          <a:effectLst>
            <a:outerShdw blurRad="76200" dist="12700" dir="2700000" sy="-23000" kx="-8004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2400" dirty="0">
                <a:solidFill>
                  <a:schemeClr val="tx1">
                    <a:lumMod val="95000"/>
                  </a:schemeClr>
                </a:solidFill>
              </a:rPr>
              <a:t>	</a:t>
            </a:r>
            <a:endParaRPr lang="pt-BR" sz="2400" b="1" dirty="0">
              <a:solidFill>
                <a:schemeClr val="tx1">
                  <a:lumMod val="95000"/>
                </a:schemeClr>
              </a:solidFill>
            </a:endParaRPr>
          </a:p>
        </p:txBody>
      </p:sp>
      <p:cxnSp>
        <p:nvCxnSpPr>
          <p:cNvPr id="8" name="Conector reto 7">
            <a:extLst>
              <a:ext uri="{FF2B5EF4-FFF2-40B4-BE49-F238E27FC236}">
                <a16:creationId xmlns:a16="http://schemas.microsoft.com/office/drawing/2014/main" id="{1039AF15-5EB7-498D-99AA-47FB71FA7197}"/>
              </a:ext>
            </a:extLst>
          </p:cNvPr>
          <p:cNvCxnSpPr>
            <a:cxnSpLocks/>
          </p:cNvCxnSpPr>
          <p:nvPr/>
        </p:nvCxnSpPr>
        <p:spPr>
          <a:xfrm flipH="1">
            <a:off x="754602" y="2121762"/>
            <a:ext cx="3906175"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Imagem 3">
            <a:extLst>
              <a:ext uri="{FF2B5EF4-FFF2-40B4-BE49-F238E27FC236}">
                <a16:creationId xmlns:a16="http://schemas.microsoft.com/office/drawing/2014/main" id="{4CAF6A66-8E1C-4636-8598-23C7C1E18D35}"/>
              </a:ext>
            </a:extLst>
          </p:cNvPr>
          <p:cNvPicPr>
            <a:picLocks noChangeAspect="1"/>
          </p:cNvPicPr>
          <p:nvPr/>
        </p:nvPicPr>
        <p:blipFill>
          <a:blip r:embed="rId4"/>
          <a:stretch>
            <a:fillRect/>
          </a:stretch>
        </p:blipFill>
        <p:spPr>
          <a:xfrm>
            <a:off x="1638345" y="2514279"/>
            <a:ext cx="8304645" cy="3986230"/>
          </a:xfrm>
          <a:prstGeom prst="rect">
            <a:avLst/>
          </a:prstGeom>
        </p:spPr>
      </p:pic>
      <p:pic>
        <p:nvPicPr>
          <p:cNvPr id="12" name="Imagem 11" descr="Em preto e branco&#10;&#10;Descrição gerada automaticamente com confiança média">
            <a:extLst>
              <a:ext uri="{FF2B5EF4-FFF2-40B4-BE49-F238E27FC236}">
                <a16:creationId xmlns:a16="http://schemas.microsoft.com/office/drawing/2014/main" id="{3F4F9785-B192-4DB1-9B2C-937B7596E2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8729" y="-443066"/>
            <a:ext cx="1828285" cy="1828284"/>
          </a:xfrm>
          <a:prstGeom prst="rect">
            <a:avLst/>
          </a:prstGeom>
        </p:spPr>
      </p:pic>
    </p:spTree>
    <p:extLst>
      <p:ext uri="{BB962C8B-B14F-4D97-AF65-F5344CB8AC3E}">
        <p14:creationId xmlns:p14="http://schemas.microsoft.com/office/powerpoint/2010/main" val="1094813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22943567-B598-4592-B8CC-1BE8CDD76D35}"/>
              </a:ext>
            </a:extLst>
          </p:cNvPr>
          <p:cNvSpPr>
            <a:spLocks noGrp="1"/>
          </p:cNvSpPr>
          <p:nvPr>
            <p:ph type="subTitle" idx="1"/>
          </p:nvPr>
        </p:nvSpPr>
        <p:spPr>
          <a:xfrm>
            <a:off x="630314" y="1295400"/>
            <a:ext cx="3755254" cy="1012794"/>
          </a:xfrm>
        </p:spPr>
        <p:txBody>
          <a:bodyPr anchor="ctr">
            <a:normAutofit fontScale="92500" lnSpcReduction="10000"/>
          </a:bodyPr>
          <a:lstStyle/>
          <a:p>
            <a:r>
              <a:rPr lang="pt-BR" sz="4000" dirty="0">
                <a:solidFill>
                  <a:srgbClr val="FFFFFF"/>
                </a:solidFill>
                <a:latin typeface="Google Sans"/>
              </a:rPr>
              <a:t>Compreensão dos dados</a:t>
            </a:r>
            <a:endParaRPr lang="pt-BR" sz="4000" b="0" i="0" dirty="0">
              <a:solidFill>
                <a:srgbClr val="FFFFFF"/>
              </a:solidFill>
              <a:effectLst/>
              <a:latin typeface="Google Sans"/>
            </a:endParaRPr>
          </a:p>
          <a:p>
            <a:endParaRPr lang="pt-BR" sz="2400" dirty="0">
              <a:solidFill>
                <a:schemeClr val="tx1">
                  <a:lumMod val="95000"/>
                </a:schemeClr>
              </a:solidFill>
            </a:endParaRPr>
          </a:p>
        </p:txBody>
      </p:sp>
      <p:sp>
        <p:nvSpPr>
          <p:cNvPr id="9" name="Subtítulo 2">
            <a:extLst>
              <a:ext uri="{FF2B5EF4-FFF2-40B4-BE49-F238E27FC236}">
                <a16:creationId xmlns:a16="http://schemas.microsoft.com/office/drawing/2014/main" id="{F72A52EF-B011-425E-8F7F-A97B3189E4FF}"/>
              </a:ext>
            </a:extLst>
          </p:cNvPr>
          <p:cNvSpPr txBox="1">
            <a:spLocks/>
          </p:cNvSpPr>
          <p:nvPr/>
        </p:nvSpPr>
        <p:spPr>
          <a:xfrm>
            <a:off x="2507464" y="2517878"/>
            <a:ext cx="6559665" cy="3666475"/>
          </a:xfrm>
          <a:prstGeom prst="rect">
            <a:avLst/>
          </a:prstGeom>
          <a:noFill/>
          <a:ln>
            <a:noFill/>
          </a:ln>
          <a:effectLst>
            <a:outerShdw blurRad="76200" dist="12700" dir="2700000" sy="-23000" kx="-8004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pt-BR" sz="2000" b="1" dirty="0">
                <a:solidFill>
                  <a:schemeClr val="tx1"/>
                </a:solidFill>
              </a:rPr>
              <a:t>Quantos registros existem? ✅ </a:t>
            </a:r>
          </a:p>
          <a:p>
            <a:pPr algn="l"/>
            <a:r>
              <a:rPr lang="pt-BR" sz="2000" b="1" dirty="0">
                <a:solidFill>
                  <a:schemeClr val="tx1"/>
                </a:solidFill>
              </a:rPr>
              <a:t>	São 62630 linhas e 16 colunas. </a:t>
            </a:r>
          </a:p>
          <a:p>
            <a:pPr marL="285750" indent="-285750" algn="l">
              <a:buFont typeface="Arial" panose="020B0604020202020204" pitchFamily="34" charset="0"/>
              <a:buChar char="•"/>
            </a:pPr>
            <a:r>
              <a:rPr lang="pt-BR" sz="2000" b="1" dirty="0">
                <a:solidFill>
                  <a:schemeClr val="tx1"/>
                </a:solidFill>
              </a:rPr>
              <a:t> Qual campo é um candidato a alvo? </a:t>
            </a:r>
          </a:p>
          <a:p>
            <a:pPr algn="l"/>
            <a:r>
              <a:rPr lang="pt-BR" sz="2000" b="1" dirty="0">
                <a:solidFill>
                  <a:schemeClr val="tx1"/>
                </a:solidFill>
              </a:rPr>
              <a:t>	ALARME DE INCENDIO </a:t>
            </a:r>
          </a:p>
          <a:p>
            <a:pPr marL="285750" indent="-285750" algn="l">
              <a:buFont typeface="Arial" panose="020B0604020202020204" pitchFamily="34" charset="0"/>
              <a:buChar char="•"/>
            </a:pPr>
            <a:r>
              <a:rPr lang="pt-BR" sz="2000" b="1" dirty="0">
                <a:solidFill>
                  <a:schemeClr val="tx1"/>
                </a:solidFill>
              </a:rPr>
              <a:t>Quantos vazios existem em cada atributo? </a:t>
            </a:r>
          </a:p>
          <a:p>
            <a:pPr algn="l"/>
            <a:r>
              <a:rPr lang="pt-BR" sz="2000" b="1" dirty="0">
                <a:solidFill>
                  <a:schemeClr val="tx1"/>
                </a:solidFill>
              </a:rPr>
              <a:t>	Não existem vazios. </a:t>
            </a:r>
          </a:p>
          <a:p>
            <a:pPr marL="285750" indent="-285750" algn="l">
              <a:buFont typeface="Arial" panose="020B0604020202020204" pitchFamily="34" charset="0"/>
              <a:buChar char="•"/>
            </a:pPr>
            <a:r>
              <a:rPr lang="pt-BR" sz="2000" b="1" dirty="0">
                <a:solidFill>
                  <a:schemeClr val="tx1"/>
                </a:solidFill>
              </a:rPr>
              <a:t>Qual a distribuição de (DETECÇÃO FUMAÇA:? </a:t>
            </a:r>
          </a:p>
          <a:p>
            <a:pPr algn="l"/>
            <a:r>
              <a:rPr lang="pt-BR" sz="2000" b="1" dirty="0">
                <a:solidFill>
                  <a:schemeClr val="tx1"/>
                </a:solidFill>
              </a:rPr>
              <a:t>	#Sem risco de </a:t>
            </a:r>
            <a:r>
              <a:rPr lang="pt-BR" sz="2000" b="1" dirty="0" err="1">
                <a:solidFill>
                  <a:schemeClr val="tx1"/>
                </a:solidFill>
              </a:rPr>
              <a:t>incendio</a:t>
            </a:r>
            <a:r>
              <a:rPr lang="pt-BR" sz="2000" b="1" dirty="0">
                <a:solidFill>
                  <a:schemeClr val="tx1"/>
                </a:solidFill>
              </a:rPr>
              <a:t> 0 = 17873 </a:t>
            </a:r>
          </a:p>
          <a:p>
            <a:pPr algn="l"/>
            <a:r>
              <a:rPr lang="pt-BR" sz="2000" b="1" dirty="0">
                <a:solidFill>
                  <a:schemeClr val="tx1"/>
                </a:solidFill>
              </a:rPr>
              <a:t>	#Com risco de </a:t>
            </a:r>
            <a:r>
              <a:rPr lang="pt-BR" sz="2000" b="1" dirty="0" err="1">
                <a:solidFill>
                  <a:schemeClr val="tx1"/>
                </a:solidFill>
              </a:rPr>
              <a:t>incendio</a:t>
            </a:r>
            <a:r>
              <a:rPr lang="pt-BR" sz="2000" b="1" dirty="0">
                <a:solidFill>
                  <a:schemeClr val="tx1"/>
                </a:solidFill>
              </a:rPr>
              <a:t> 1 = 44757</a:t>
            </a:r>
          </a:p>
        </p:txBody>
      </p:sp>
      <p:cxnSp>
        <p:nvCxnSpPr>
          <p:cNvPr id="8" name="Conector reto 7">
            <a:extLst>
              <a:ext uri="{FF2B5EF4-FFF2-40B4-BE49-F238E27FC236}">
                <a16:creationId xmlns:a16="http://schemas.microsoft.com/office/drawing/2014/main" id="{1039AF15-5EB7-498D-99AA-47FB71FA7197}"/>
              </a:ext>
            </a:extLst>
          </p:cNvPr>
          <p:cNvCxnSpPr>
            <a:cxnSpLocks/>
          </p:cNvCxnSpPr>
          <p:nvPr/>
        </p:nvCxnSpPr>
        <p:spPr>
          <a:xfrm flipH="1">
            <a:off x="754602" y="2121762"/>
            <a:ext cx="39061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Agrupar 1">
            <a:extLst>
              <a:ext uri="{FF2B5EF4-FFF2-40B4-BE49-F238E27FC236}">
                <a16:creationId xmlns:a16="http://schemas.microsoft.com/office/drawing/2014/main" id="{EA0AC6A2-C5A9-0DDF-FB60-6CEF4ADBEE08}"/>
              </a:ext>
            </a:extLst>
          </p:cNvPr>
          <p:cNvGrpSpPr/>
          <p:nvPr/>
        </p:nvGrpSpPr>
        <p:grpSpPr>
          <a:xfrm>
            <a:off x="7789427" y="1158463"/>
            <a:ext cx="4072043" cy="5794065"/>
            <a:chOff x="7789427" y="1158463"/>
            <a:chExt cx="4072043" cy="5794065"/>
          </a:xfrm>
        </p:grpSpPr>
        <p:pic>
          <p:nvPicPr>
            <p:cNvPr id="4" name="Imagem 3" descr="Foto em preto e branco de fumaça no céu&#10;&#10;Descrição gerada automaticamente">
              <a:extLst>
                <a:ext uri="{FF2B5EF4-FFF2-40B4-BE49-F238E27FC236}">
                  <a16:creationId xmlns:a16="http://schemas.microsoft.com/office/drawing/2014/main" id="{7B7A1950-874E-8177-5A6C-4D6B8A4348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177139" y="1770751"/>
              <a:ext cx="3099287" cy="1874712"/>
            </a:xfrm>
            <a:prstGeom prst="rect">
              <a:avLst/>
            </a:prstGeom>
          </p:spPr>
        </p:pic>
        <p:pic>
          <p:nvPicPr>
            <p:cNvPr id="5" name="Imagem 4">
              <a:extLst>
                <a:ext uri="{FF2B5EF4-FFF2-40B4-BE49-F238E27FC236}">
                  <a16:creationId xmlns:a16="http://schemas.microsoft.com/office/drawing/2014/main" id="{0890C25D-9BE7-DB29-1D3E-E3ECB28404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111159" y="3318506"/>
              <a:ext cx="3750311" cy="3634022"/>
            </a:xfrm>
            <a:prstGeom prst="rect">
              <a:avLst/>
            </a:prstGeom>
          </p:spPr>
        </p:pic>
      </p:grpSp>
      <p:pic>
        <p:nvPicPr>
          <p:cNvPr id="11" name="Imagem 10" descr="Em preto e branco&#10;&#10;Descrição gerada automaticamente com confiança média">
            <a:extLst>
              <a:ext uri="{FF2B5EF4-FFF2-40B4-BE49-F238E27FC236}">
                <a16:creationId xmlns:a16="http://schemas.microsoft.com/office/drawing/2014/main" id="{92CA0C5A-CBB2-43FA-8FA9-0116BC20AC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8729" y="-443066"/>
            <a:ext cx="1828285" cy="1828284"/>
          </a:xfrm>
          <a:prstGeom prst="rect">
            <a:avLst/>
          </a:prstGeom>
        </p:spPr>
      </p:pic>
    </p:spTree>
    <p:extLst>
      <p:ext uri="{BB962C8B-B14F-4D97-AF65-F5344CB8AC3E}">
        <p14:creationId xmlns:p14="http://schemas.microsoft.com/office/powerpoint/2010/main" val="2981559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Agrupar 8">
            <a:extLst>
              <a:ext uri="{FF2B5EF4-FFF2-40B4-BE49-F238E27FC236}">
                <a16:creationId xmlns:a16="http://schemas.microsoft.com/office/drawing/2014/main" id="{3D72431F-5A77-7089-4A8D-16E48D1B7117}"/>
              </a:ext>
            </a:extLst>
          </p:cNvPr>
          <p:cNvGrpSpPr/>
          <p:nvPr/>
        </p:nvGrpSpPr>
        <p:grpSpPr>
          <a:xfrm>
            <a:off x="7789427" y="1158463"/>
            <a:ext cx="4072043" cy="5794065"/>
            <a:chOff x="7789427" y="1158463"/>
            <a:chExt cx="4072043" cy="5794065"/>
          </a:xfrm>
        </p:grpSpPr>
        <p:pic>
          <p:nvPicPr>
            <p:cNvPr id="12" name="Imagem 11" descr="Foto em preto e branco de fumaça no céu&#10;&#10;Descrição gerada automaticamente">
              <a:extLst>
                <a:ext uri="{FF2B5EF4-FFF2-40B4-BE49-F238E27FC236}">
                  <a16:creationId xmlns:a16="http://schemas.microsoft.com/office/drawing/2014/main" id="{3ED246E8-1E39-8303-5798-FD09172CC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177139" y="1770751"/>
              <a:ext cx="3099287" cy="1874712"/>
            </a:xfrm>
            <a:prstGeom prst="rect">
              <a:avLst/>
            </a:prstGeom>
          </p:spPr>
        </p:pic>
        <p:pic>
          <p:nvPicPr>
            <p:cNvPr id="13" name="Imagem 12">
              <a:extLst>
                <a:ext uri="{FF2B5EF4-FFF2-40B4-BE49-F238E27FC236}">
                  <a16:creationId xmlns:a16="http://schemas.microsoft.com/office/drawing/2014/main" id="{F8DA64F6-6D2B-0D52-A1D5-D6C06215B1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111159" y="3318506"/>
              <a:ext cx="3750311" cy="3634022"/>
            </a:xfrm>
            <a:prstGeom prst="rect">
              <a:avLst/>
            </a:prstGeom>
          </p:spPr>
        </p:pic>
      </p:grpSp>
      <p:sp>
        <p:nvSpPr>
          <p:cNvPr id="3" name="Subtítulo 2">
            <a:extLst>
              <a:ext uri="{FF2B5EF4-FFF2-40B4-BE49-F238E27FC236}">
                <a16:creationId xmlns:a16="http://schemas.microsoft.com/office/drawing/2014/main" id="{22943567-B598-4592-B8CC-1BE8CDD76D35}"/>
              </a:ext>
            </a:extLst>
          </p:cNvPr>
          <p:cNvSpPr>
            <a:spLocks noGrp="1"/>
          </p:cNvSpPr>
          <p:nvPr>
            <p:ph type="subTitle" idx="1"/>
          </p:nvPr>
        </p:nvSpPr>
        <p:spPr>
          <a:xfrm>
            <a:off x="168197" y="1321735"/>
            <a:ext cx="2760955" cy="1012794"/>
          </a:xfrm>
        </p:spPr>
        <p:txBody>
          <a:bodyPr anchor="ctr">
            <a:normAutofit/>
          </a:bodyPr>
          <a:lstStyle/>
          <a:p>
            <a:r>
              <a:rPr lang="pt-BR" sz="4000" dirty="0">
                <a:solidFill>
                  <a:srgbClr val="FFFFFF"/>
                </a:solidFill>
                <a:latin typeface="Google Sans"/>
              </a:rPr>
              <a:t>Código:</a:t>
            </a:r>
            <a:endParaRPr lang="pt-BR" sz="4000" b="0" i="0" dirty="0">
              <a:solidFill>
                <a:srgbClr val="FFFFFF"/>
              </a:solidFill>
              <a:effectLst/>
              <a:latin typeface="Google Sans"/>
            </a:endParaRPr>
          </a:p>
          <a:p>
            <a:endParaRPr lang="pt-BR" sz="2400" dirty="0">
              <a:solidFill>
                <a:schemeClr val="tx1">
                  <a:lumMod val="95000"/>
                </a:schemeClr>
              </a:solidFill>
            </a:endParaRPr>
          </a:p>
        </p:txBody>
      </p:sp>
      <p:cxnSp>
        <p:nvCxnSpPr>
          <p:cNvPr id="8" name="Conector reto 7">
            <a:extLst>
              <a:ext uri="{FF2B5EF4-FFF2-40B4-BE49-F238E27FC236}">
                <a16:creationId xmlns:a16="http://schemas.microsoft.com/office/drawing/2014/main" id="{1039AF15-5EB7-498D-99AA-47FB71FA7197}"/>
              </a:ext>
            </a:extLst>
          </p:cNvPr>
          <p:cNvCxnSpPr>
            <a:cxnSpLocks/>
          </p:cNvCxnSpPr>
          <p:nvPr/>
        </p:nvCxnSpPr>
        <p:spPr>
          <a:xfrm flipH="1">
            <a:off x="754602" y="2121762"/>
            <a:ext cx="390617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Subtítulo 2">
            <a:extLst>
              <a:ext uri="{FF2B5EF4-FFF2-40B4-BE49-F238E27FC236}">
                <a16:creationId xmlns:a16="http://schemas.microsoft.com/office/drawing/2014/main" id="{1B6B61CB-2CDD-420A-86AC-DCF2A905ADF0}"/>
              </a:ext>
            </a:extLst>
          </p:cNvPr>
          <p:cNvSpPr txBox="1">
            <a:spLocks/>
          </p:cNvSpPr>
          <p:nvPr/>
        </p:nvSpPr>
        <p:spPr>
          <a:xfrm>
            <a:off x="1047565" y="2210539"/>
            <a:ext cx="5285999" cy="711251"/>
          </a:xfrm>
          <a:prstGeom prst="rect">
            <a:avLst/>
          </a:prstGeom>
          <a:noFill/>
          <a:ln>
            <a:noFill/>
          </a:ln>
          <a:effectLst>
            <a:outerShdw blurRad="76200" dist="12700" dir="2700000" sy="-23000" kx="-8004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pt-BR" sz="2000" b="1" dirty="0">
                <a:solidFill>
                  <a:schemeClr val="tx1"/>
                </a:solidFill>
              </a:rPr>
              <a:t>Etapa de separação e importação da base</a:t>
            </a:r>
          </a:p>
        </p:txBody>
      </p:sp>
      <p:pic>
        <p:nvPicPr>
          <p:cNvPr id="14" name="Imagem 13" descr="Em preto e branco&#10;&#10;Descrição gerada automaticamente com confiança média">
            <a:extLst>
              <a:ext uri="{FF2B5EF4-FFF2-40B4-BE49-F238E27FC236}">
                <a16:creationId xmlns:a16="http://schemas.microsoft.com/office/drawing/2014/main" id="{E95887CD-F2CB-4594-8BB2-DB7E8B7460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8729" y="-443066"/>
            <a:ext cx="1828285" cy="1828284"/>
          </a:xfrm>
          <a:prstGeom prst="rect">
            <a:avLst/>
          </a:prstGeom>
        </p:spPr>
      </p:pic>
      <p:pic>
        <p:nvPicPr>
          <p:cNvPr id="4" name="Imagem 3">
            <a:extLst>
              <a:ext uri="{FF2B5EF4-FFF2-40B4-BE49-F238E27FC236}">
                <a16:creationId xmlns:a16="http://schemas.microsoft.com/office/drawing/2014/main" id="{A884B85B-4D94-49FF-8B13-1DF7595FC47D}"/>
              </a:ext>
            </a:extLst>
          </p:cNvPr>
          <p:cNvPicPr>
            <a:picLocks noChangeAspect="1"/>
          </p:cNvPicPr>
          <p:nvPr/>
        </p:nvPicPr>
        <p:blipFill rotWithShape="1">
          <a:blip r:embed="rId5"/>
          <a:srcRect t="6760"/>
          <a:stretch/>
        </p:blipFill>
        <p:spPr>
          <a:xfrm>
            <a:off x="1336313" y="2848640"/>
            <a:ext cx="5725182" cy="3533543"/>
          </a:xfrm>
          <a:prstGeom prst="rect">
            <a:avLst/>
          </a:prstGeom>
        </p:spPr>
      </p:pic>
    </p:spTree>
    <p:extLst>
      <p:ext uri="{BB962C8B-B14F-4D97-AF65-F5344CB8AC3E}">
        <p14:creationId xmlns:p14="http://schemas.microsoft.com/office/powerpoint/2010/main" val="2890697795"/>
      </p:ext>
    </p:extLst>
  </p:cSld>
  <p:clrMapOvr>
    <a:masterClrMapping/>
  </p:clrMapOvr>
</p:sld>
</file>

<file path=ppt/theme/theme1.xml><?xml version="1.0" encoding="utf-8"?>
<a:theme xmlns:a="http://schemas.openxmlformats.org/drawingml/2006/main" name="Profundidade">
  <a:themeElements>
    <a:clrScheme name="Profundidade">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e">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TM04033923[[fn=Profundidade]]</Template>
  <TotalTime>405</TotalTime>
  <Words>457</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15</vt:i4>
      </vt:variant>
    </vt:vector>
  </HeadingPairs>
  <TitlesOfParts>
    <vt:vector size="19" baseType="lpstr">
      <vt:lpstr>Arial</vt:lpstr>
      <vt:lpstr>Corbel</vt:lpstr>
      <vt:lpstr>Google Sans</vt:lpstr>
      <vt:lpstr>Profundidade</vt:lpstr>
      <vt:lpstr>Detecção de Fumaça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Obrigada!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COBRANÇA</dc:title>
  <dc:creator>Liliane Ramalho de Souza</dc:creator>
  <cp:lastModifiedBy>Liliane Ramalho de Souza</cp:lastModifiedBy>
  <cp:revision>30</cp:revision>
  <dcterms:created xsi:type="dcterms:W3CDTF">2022-09-21T00:57:41Z</dcterms:created>
  <dcterms:modified xsi:type="dcterms:W3CDTF">2022-11-06T00:32:49Z</dcterms:modified>
</cp:coreProperties>
</file>