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30"/>
  </p:notesMasterIdLst>
  <p:handoutMasterIdLst>
    <p:handoutMasterId r:id="rId31"/>
  </p:handoutMasterIdLst>
  <p:sldIdLst>
    <p:sldId id="256" r:id="rId5"/>
    <p:sldId id="262" r:id="rId6"/>
    <p:sldId id="274" r:id="rId7"/>
    <p:sldId id="275" r:id="rId8"/>
    <p:sldId id="261" r:id="rId9"/>
    <p:sldId id="279" r:id="rId10"/>
    <p:sldId id="268" r:id="rId11"/>
    <p:sldId id="280" r:id="rId12"/>
    <p:sldId id="281" r:id="rId13"/>
    <p:sldId id="272" r:id="rId14"/>
    <p:sldId id="282" r:id="rId15"/>
    <p:sldId id="269" r:id="rId16"/>
    <p:sldId id="283" r:id="rId17"/>
    <p:sldId id="271" r:id="rId18"/>
    <p:sldId id="284" r:id="rId19"/>
    <p:sldId id="287" r:id="rId20"/>
    <p:sldId id="288" r:id="rId21"/>
    <p:sldId id="285" r:id="rId22"/>
    <p:sldId id="286" r:id="rId23"/>
    <p:sldId id="265" r:id="rId24"/>
    <p:sldId id="270" r:id="rId25"/>
    <p:sldId id="266" r:id="rId26"/>
    <p:sldId id="273" r:id="rId27"/>
    <p:sldId id="258" r:id="rId28"/>
    <p:sldId id="260" r:id="rId29"/>
  </p:sldIdLst>
  <p:sldSz cx="12192000" cy="6858000"/>
  <p:notesSz cx="6858000" cy="9144000"/>
  <p:defaultTextStyle>
    <a:defPPr rtl="0">
      <a:defRPr lang="pt-b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48" autoAdjust="0"/>
  </p:normalViewPr>
  <p:slideViewPr>
    <p:cSldViewPr snapToGrid="0">
      <p:cViewPr varScale="1">
        <p:scale>
          <a:sx n="69" d="100"/>
          <a:sy n="69" d="100"/>
        </p:scale>
        <p:origin x="726" y="60"/>
      </p:cViewPr>
      <p:guideLst/>
    </p:cSldViewPr>
  </p:slideViewPr>
  <p:notesTextViewPr>
    <p:cViewPr>
      <p:scale>
        <a:sx n="1" d="1"/>
        <a:sy n="1" d="1"/>
      </p:scale>
      <p:origin x="0" y="0"/>
    </p:cViewPr>
  </p:notesTextViewPr>
  <p:notesViewPr>
    <p:cSldViewPr snapToGrid="0">
      <p:cViewPr varScale="1">
        <p:scale>
          <a:sx n="88" d="100"/>
          <a:sy n="88" d="100"/>
        </p:scale>
        <p:origin x="302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49F1BE22-BD3B-4BA8-95EA-7296A8AA5B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D1B770D1-9BE8-4AC6-9AD5-C0F8842DA9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BDF94E-9595-4903-9DDC-FDADCBF39DEC}" type="datetimeFigureOut">
              <a:rPr lang="pt-BR" smtClean="0"/>
              <a:t>20/11/2022</a:t>
            </a:fld>
            <a:endParaRPr lang="pt-BR"/>
          </a:p>
        </p:txBody>
      </p:sp>
      <p:sp>
        <p:nvSpPr>
          <p:cNvPr id="4" name="Espaço Reservado para Rodapé 3">
            <a:extLst>
              <a:ext uri="{FF2B5EF4-FFF2-40B4-BE49-F238E27FC236}">
                <a16:creationId xmlns:a16="http://schemas.microsoft.com/office/drawing/2014/main" id="{B3564C92-A1B1-4C40-AB8E-3EF83F26339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3FAC9FD2-4C64-4A97-8ED4-C91CF8701F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C040FA-3B2C-4E13-BFFD-C11A22D11A5A}" type="slidenum">
              <a:rPr lang="pt-BR" smtClean="0"/>
              <a:t>‹nº›</a:t>
            </a:fld>
            <a:endParaRPr lang="pt-BR"/>
          </a:p>
        </p:txBody>
      </p:sp>
    </p:spTree>
    <p:extLst>
      <p:ext uri="{BB962C8B-B14F-4D97-AF65-F5344CB8AC3E}">
        <p14:creationId xmlns:p14="http://schemas.microsoft.com/office/powerpoint/2010/main" val="38060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82EF54-A1F6-4E34-830B-86C7368B97CA}" type="datetimeFigureOut">
              <a:rPr lang="pt-BR" noProof="0" smtClean="0"/>
              <a:t>20/11/2022</a:t>
            </a:fld>
            <a:endParaRPr lang="pt-BR" noProof="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noProof="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noProof="0"/>
              <a:t>Editar estilos de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noProof="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B4D1C2-4E59-41B0-9C33-711FA5262530}" type="slidenum">
              <a:rPr lang="pt-BR" noProof="0" smtClean="0"/>
              <a:t>‹nº›</a:t>
            </a:fld>
            <a:endParaRPr lang="pt-BR" noProof="0"/>
          </a:p>
        </p:txBody>
      </p:sp>
    </p:spTree>
    <p:extLst>
      <p:ext uri="{BB962C8B-B14F-4D97-AF65-F5344CB8AC3E}">
        <p14:creationId xmlns:p14="http://schemas.microsoft.com/office/powerpoint/2010/main" val="1084557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CB4D1C2-4E59-41B0-9C33-711FA5262530}" type="slidenum">
              <a:rPr lang="pt-BR" noProof="0" smtClean="0"/>
              <a:t>1</a:t>
            </a:fld>
            <a:endParaRPr lang="pt-BR" noProof="0"/>
          </a:p>
        </p:txBody>
      </p:sp>
    </p:spTree>
    <p:extLst>
      <p:ext uri="{BB962C8B-B14F-4D97-AF65-F5344CB8AC3E}">
        <p14:creationId xmlns:p14="http://schemas.microsoft.com/office/powerpoint/2010/main" val="3832244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CB4D1C2-4E59-41B0-9C33-711FA5262530}" type="slidenum">
              <a:rPr lang="pt-BR" noProof="0" smtClean="0"/>
              <a:t>10</a:t>
            </a:fld>
            <a:endParaRPr lang="pt-BR" noProof="0"/>
          </a:p>
        </p:txBody>
      </p:sp>
    </p:spTree>
    <p:extLst>
      <p:ext uri="{BB962C8B-B14F-4D97-AF65-F5344CB8AC3E}">
        <p14:creationId xmlns:p14="http://schemas.microsoft.com/office/powerpoint/2010/main" val="3820837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CB4D1C2-4E59-41B0-9C33-711FA5262530}" type="slidenum">
              <a:rPr lang="pt-BR" noProof="0" smtClean="0"/>
              <a:t>11</a:t>
            </a:fld>
            <a:endParaRPr lang="pt-BR" noProof="0"/>
          </a:p>
        </p:txBody>
      </p:sp>
    </p:spTree>
    <p:extLst>
      <p:ext uri="{BB962C8B-B14F-4D97-AF65-F5344CB8AC3E}">
        <p14:creationId xmlns:p14="http://schemas.microsoft.com/office/powerpoint/2010/main" val="2846047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CB4D1C2-4E59-41B0-9C33-711FA5262530}" type="slidenum">
              <a:rPr lang="pt-BR" noProof="0" smtClean="0"/>
              <a:t>12</a:t>
            </a:fld>
            <a:endParaRPr lang="pt-BR" noProof="0"/>
          </a:p>
        </p:txBody>
      </p:sp>
    </p:spTree>
    <p:extLst>
      <p:ext uri="{BB962C8B-B14F-4D97-AF65-F5344CB8AC3E}">
        <p14:creationId xmlns:p14="http://schemas.microsoft.com/office/powerpoint/2010/main" val="3151930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CB4D1C2-4E59-41B0-9C33-711FA5262530}" type="slidenum">
              <a:rPr lang="pt-BR" noProof="0" smtClean="0"/>
              <a:t>13</a:t>
            </a:fld>
            <a:endParaRPr lang="pt-BR" noProof="0"/>
          </a:p>
        </p:txBody>
      </p:sp>
    </p:spTree>
    <p:extLst>
      <p:ext uri="{BB962C8B-B14F-4D97-AF65-F5344CB8AC3E}">
        <p14:creationId xmlns:p14="http://schemas.microsoft.com/office/powerpoint/2010/main" val="2243054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CB4D1C2-4E59-41B0-9C33-711FA5262530}" type="slidenum">
              <a:rPr lang="pt-BR" noProof="0" smtClean="0"/>
              <a:t>14</a:t>
            </a:fld>
            <a:endParaRPr lang="pt-BR" noProof="0"/>
          </a:p>
        </p:txBody>
      </p:sp>
    </p:spTree>
    <p:extLst>
      <p:ext uri="{BB962C8B-B14F-4D97-AF65-F5344CB8AC3E}">
        <p14:creationId xmlns:p14="http://schemas.microsoft.com/office/powerpoint/2010/main" val="3355254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CB4D1C2-4E59-41B0-9C33-711FA5262530}" type="slidenum">
              <a:rPr lang="pt-BR" noProof="0" smtClean="0"/>
              <a:t>15</a:t>
            </a:fld>
            <a:endParaRPr lang="pt-BR" noProof="0"/>
          </a:p>
        </p:txBody>
      </p:sp>
    </p:spTree>
    <p:extLst>
      <p:ext uri="{BB962C8B-B14F-4D97-AF65-F5344CB8AC3E}">
        <p14:creationId xmlns:p14="http://schemas.microsoft.com/office/powerpoint/2010/main" val="1924393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CB4D1C2-4E59-41B0-9C33-711FA5262530}" type="slidenum">
              <a:rPr lang="pt-BR" noProof="0" smtClean="0"/>
              <a:t>16</a:t>
            </a:fld>
            <a:endParaRPr lang="pt-BR" noProof="0"/>
          </a:p>
        </p:txBody>
      </p:sp>
    </p:spTree>
    <p:extLst>
      <p:ext uri="{BB962C8B-B14F-4D97-AF65-F5344CB8AC3E}">
        <p14:creationId xmlns:p14="http://schemas.microsoft.com/office/powerpoint/2010/main" val="3101382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CB4D1C2-4E59-41B0-9C33-711FA5262530}" type="slidenum">
              <a:rPr lang="pt-BR" noProof="0" smtClean="0"/>
              <a:t>17</a:t>
            </a:fld>
            <a:endParaRPr lang="pt-BR" noProof="0"/>
          </a:p>
        </p:txBody>
      </p:sp>
    </p:spTree>
    <p:extLst>
      <p:ext uri="{BB962C8B-B14F-4D97-AF65-F5344CB8AC3E}">
        <p14:creationId xmlns:p14="http://schemas.microsoft.com/office/powerpoint/2010/main" val="4128047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CB4D1C2-4E59-41B0-9C33-711FA5262530}" type="slidenum">
              <a:rPr lang="pt-BR" noProof="0" smtClean="0"/>
              <a:t>18</a:t>
            </a:fld>
            <a:endParaRPr lang="pt-BR" noProof="0"/>
          </a:p>
        </p:txBody>
      </p:sp>
    </p:spTree>
    <p:extLst>
      <p:ext uri="{BB962C8B-B14F-4D97-AF65-F5344CB8AC3E}">
        <p14:creationId xmlns:p14="http://schemas.microsoft.com/office/powerpoint/2010/main" val="38229571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CB4D1C2-4E59-41B0-9C33-711FA5262530}" type="slidenum">
              <a:rPr lang="pt-BR" noProof="0" smtClean="0"/>
              <a:t>19</a:t>
            </a:fld>
            <a:endParaRPr lang="pt-BR" noProof="0"/>
          </a:p>
        </p:txBody>
      </p:sp>
    </p:spTree>
    <p:extLst>
      <p:ext uri="{BB962C8B-B14F-4D97-AF65-F5344CB8AC3E}">
        <p14:creationId xmlns:p14="http://schemas.microsoft.com/office/powerpoint/2010/main" val="1822963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CB4D1C2-4E59-41B0-9C33-711FA5262530}" type="slidenum">
              <a:rPr lang="pt-BR" noProof="0" smtClean="0"/>
              <a:t>2</a:t>
            </a:fld>
            <a:endParaRPr lang="pt-BR" noProof="0"/>
          </a:p>
        </p:txBody>
      </p:sp>
    </p:spTree>
    <p:extLst>
      <p:ext uri="{BB962C8B-B14F-4D97-AF65-F5344CB8AC3E}">
        <p14:creationId xmlns:p14="http://schemas.microsoft.com/office/powerpoint/2010/main" val="1276540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CB4D1C2-4E59-41B0-9C33-711FA5262530}" type="slidenum">
              <a:rPr lang="pt-BR" noProof="0" smtClean="0"/>
              <a:t>20</a:t>
            </a:fld>
            <a:endParaRPr lang="pt-BR" noProof="0"/>
          </a:p>
        </p:txBody>
      </p:sp>
    </p:spTree>
    <p:extLst>
      <p:ext uri="{BB962C8B-B14F-4D97-AF65-F5344CB8AC3E}">
        <p14:creationId xmlns:p14="http://schemas.microsoft.com/office/powerpoint/2010/main" val="2164444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CB4D1C2-4E59-41B0-9C33-711FA5262530}" type="slidenum">
              <a:rPr lang="pt-BR" noProof="0" smtClean="0"/>
              <a:t>21</a:t>
            </a:fld>
            <a:endParaRPr lang="pt-BR" noProof="0"/>
          </a:p>
        </p:txBody>
      </p:sp>
    </p:spTree>
    <p:extLst>
      <p:ext uri="{BB962C8B-B14F-4D97-AF65-F5344CB8AC3E}">
        <p14:creationId xmlns:p14="http://schemas.microsoft.com/office/powerpoint/2010/main" val="26729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CB4D1C2-4E59-41B0-9C33-711FA5262530}" type="slidenum">
              <a:rPr lang="pt-BR" noProof="0" smtClean="0"/>
              <a:t>22</a:t>
            </a:fld>
            <a:endParaRPr lang="pt-BR" noProof="0"/>
          </a:p>
        </p:txBody>
      </p:sp>
    </p:spTree>
    <p:extLst>
      <p:ext uri="{BB962C8B-B14F-4D97-AF65-F5344CB8AC3E}">
        <p14:creationId xmlns:p14="http://schemas.microsoft.com/office/powerpoint/2010/main" val="1087450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CB4D1C2-4E59-41B0-9C33-711FA5262530}" type="slidenum">
              <a:rPr lang="pt-BR" noProof="0" smtClean="0"/>
              <a:t>23</a:t>
            </a:fld>
            <a:endParaRPr lang="pt-BR" noProof="0"/>
          </a:p>
        </p:txBody>
      </p:sp>
    </p:spTree>
    <p:extLst>
      <p:ext uri="{BB962C8B-B14F-4D97-AF65-F5344CB8AC3E}">
        <p14:creationId xmlns:p14="http://schemas.microsoft.com/office/powerpoint/2010/main" val="41278838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CB4D1C2-4E59-41B0-9C33-711FA5262530}" type="slidenum">
              <a:rPr lang="pt-BR" noProof="0" smtClean="0"/>
              <a:t>24</a:t>
            </a:fld>
            <a:endParaRPr lang="pt-BR" noProof="0"/>
          </a:p>
        </p:txBody>
      </p:sp>
    </p:spTree>
    <p:extLst>
      <p:ext uri="{BB962C8B-B14F-4D97-AF65-F5344CB8AC3E}">
        <p14:creationId xmlns:p14="http://schemas.microsoft.com/office/powerpoint/2010/main" val="1571497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CB4D1C2-4E59-41B0-9C33-711FA5262530}" type="slidenum">
              <a:rPr lang="pt-BR" noProof="0" smtClean="0"/>
              <a:t>25</a:t>
            </a:fld>
            <a:endParaRPr lang="pt-BR" noProof="0"/>
          </a:p>
        </p:txBody>
      </p:sp>
    </p:spTree>
    <p:extLst>
      <p:ext uri="{BB962C8B-B14F-4D97-AF65-F5344CB8AC3E}">
        <p14:creationId xmlns:p14="http://schemas.microsoft.com/office/powerpoint/2010/main" val="1920059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CB4D1C2-4E59-41B0-9C33-711FA5262530}" type="slidenum">
              <a:rPr lang="pt-BR" noProof="0" smtClean="0"/>
              <a:t>3</a:t>
            </a:fld>
            <a:endParaRPr lang="pt-BR" noProof="0"/>
          </a:p>
        </p:txBody>
      </p:sp>
    </p:spTree>
    <p:extLst>
      <p:ext uri="{BB962C8B-B14F-4D97-AF65-F5344CB8AC3E}">
        <p14:creationId xmlns:p14="http://schemas.microsoft.com/office/powerpoint/2010/main" val="453712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CB4D1C2-4E59-41B0-9C33-711FA5262530}" type="slidenum">
              <a:rPr lang="pt-BR" noProof="0" smtClean="0"/>
              <a:t>4</a:t>
            </a:fld>
            <a:endParaRPr lang="pt-BR" noProof="0"/>
          </a:p>
        </p:txBody>
      </p:sp>
    </p:spTree>
    <p:extLst>
      <p:ext uri="{BB962C8B-B14F-4D97-AF65-F5344CB8AC3E}">
        <p14:creationId xmlns:p14="http://schemas.microsoft.com/office/powerpoint/2010/main" val="1570951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CB4D1C2-4E59-41B0-9C33-711FA5262530}" type="slidenum">
              <a:rPr lang="pt-BR" noProof="0" smtClean="0"/>
              <a:t>5</a:t>
            </a:fld>
            <a:endParaRPr lang="pt-BR" noProof="0"/>
          </a:p>
        </p:txBody>
      </p:sp>
    </p:spTree>
    <p:extLst>
      <p:ext uri="{BB962C8B-B14F-4D97-AF65-F5344CB8AC3E}">
        <p14:creationId xmlns:p14="http://schemas.microsoft.com/office/powerpoint/2010/main" val="2976806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CB4D1C2-4E59-41B0-9C33-711FA5262530}" type="slidenum">
              <a:rPr lang="pt-BR" noProof="0" smtClean="0"/>
              <a:t>6</a:t>
            </a:fld>
            <a:endParaRPr lang="pt-BR" noProof="0"/>
          </a:p>
        </p:txBody>
      </p:sp>
    </p:spTree>
    <p:extLst>
      <p:ext uri="{BB962C8B-B14F-4D97-AF65-F5344CB8AC3E}">
        <p14:creationId xmlns:p14="http://schemas.microsoft.com/office/powerpoint/2010/main" val="1398383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CB4D1C2-4E59-41B0-9C33-711FA5262530}" type="slidenum">
              <a:rPr lang="pt-BR" noProof="0" smtClean="0"/>
              <a:t>7</a:t>
            </a:fld>
            <a:endParaRPr lang="pt-BR" noProof="0"/>
          </a:p>
        </p:txBody>
      </p:sp>
    </p:spTree>
    <p:extLst>
      <p:ext uri="{BB962C8B-B14F-4D97-AF65-F5344CB8AC3E}">
        <p14:creationId xmlns:p14="http://schemas.microsoft.com/office/powerpoint/2010/main" val="59879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CB4D1C2-4E59-41B0-9C33-711FA5262530}" type="slidenum">
              <a:rPr lang="pt-BR" noProof="0" smtClean="0"/>
              <a:t>8</a:t>
            </a:fld>
            <a:endParaRPr lang="pt-BR" noProof="0"/>
          </a:p>
        </p:txBody>
      </p:sp>
    </p:spTree>
    <p:extLst>
      <p:ext uri="{BB962C8B-B14F-4D97-AF65-F5344CB8AC3E}">
        <p14:creationId xmlns:p14="http://schemas.microsoft.com/office/powerpoint/2010/main" val="1781384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CB4D1C2-4E59-41B0-9C33-711FA5262530}" type="slidenum">
              <a:rPr lang="pt-BR" noProof="0" smtClean="0"/>
              <a:t>9</a:t>
            </a:fld>
            <a:endParaRPr lang="pt-BR" noProof="0"/>
          </a:p>
        </p:txBody>
      </p:sp>
    </p:spTree>
    <p:extLst>
      <p:ext uri="{BB962C8B-B14F-4D97-AF65-F5344CB8AC3E}">
        <p14:creationId xmlns:p14="http://schemas.microsoft.com/office/powerpoint/2010/main" val="1493900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tâ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hasCustomPrompt="1"/>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pt-BR" noProof="0"/>
              <a:t>Clique para editar o estilo de título Mestre</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BR" noProof="0"/>
              <a:t>Clique para editar o estilo de subtítulo Mestre</a:t>
            </a:r>
          </a:p>
        </p:txBody>
      </p:sp>
      <p:sp>
        <p:nvSpPr>
          <p:cNvPr id="4" name="Espaço Reservado para Dat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09234CA2-9F5E-48FA-843C-0B2031554A67}" type="datetime1">
              <a:rPr lang="pt-BR" noProof="0" smtClean="0"/>
              <a:t>20/11/2022</a:t>
            </a:fld>
            <a:endParaRPr lang="pt-BR" noProof="0"/>
          </a:p>
        </p:txBody>
      </p:sp>
      <p:sp>
        <p:nvSpPr>
          <p:cNvPr id="5" name="Espaço Reservado para Rodapé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pt-BR" noProof="0"/>
          </a:p>
        </p:txBody>
      </p:sp>
      <p:sp>
        <p:nvSpPr>
          <p:cNvPr id="6" name="Espaço Reservado para Número de Slide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8" name="Retâ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hasCustomPrompt="1"/>
          </p:nvPr>
        </p:nvSpPr>
        <p:spPr>
          <a:xfrm>
            <a:off x="581192" y="702156"/>
            <a:ext cx="11029616" cy="1013800"/>
          </a:xfrm>
        </p:spPr>
        <p:txBody>
          <a:bodyPr rtlCol="0"/>
          <a:lstStyle/>
          <a:p>
            <a:pPr rtl="0"/>
            <a:r>
              <a:rPr lang="pt-BR" noProof="0"/>
              <a:t>Clique para editar o estilo de título Mestre</a:t>
            </a:r>
          </a:p>
        </p:txBody>
      </p:sp>
      <p:sp>
        <p:nvSpPr>
          <p:cNvPr id="3" name="Espaço Reservado para Texto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10"/>
          </p:nvPr>
        </p:nvSpPr>
        <p:spPr/>
        <p:txBody>
          <a:bodyPr rtlCol="0"/>
          <a:lstStyle/>
          <a:p>
            <a:pPr rtl="0"/>
            <a:fld id="{631BE170-2D6A-4F23-959F-F3FDD7EE17C8}" type="datetime1">
              <a:rPr lang="pt-BR" noProof="0" smtClean="0"/>
              <a:t>20/11/2022</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6" name="Espaço reservado para o número do slide 5"/>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7" name="Retâ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839201" y="675726"/>
            <a:ext cx="2004164" cy="5183073"/>
          </a:xfrm>
        </p:spPr>
        <p:txBody>
          <a:bodyPr vert="eaVert" rtlCol="0"/>
          <a:lstStyle/>
          <a:p>
            <a:pPr rtl="0"/>
            <a:r>
              <a:rPr lang="pt-BR" noProof="0"/>
              <a:t>Clique para editar o título Mestre</a:t>
            </a:r>
          </a:p>
        </p:txBody>
      </p:sp>
      <p:sp>
        <p:nvSpPr>
          <p:cNvPr id="3" name="Espaço Reservado para Texto Vertical 2"/>
          <p:cNvSpPr>
            <a:spLocks noGrp="1"/>
          </p:cNvSpPr>
          <p:nvPr>
            <p:ph type="body" orient="vert" idx="1"/>
          </p:nvPr>
        </p:nvSpPr>
        <p:spPr>
          <a:xfrm>
            <a:off x="774923" y="675726"/>
            <a:ext cx="7896279" cy="5183073"/>
          </a:xfrm>
        </p:spPr>
        <p:txBody>
          <a:bodyPr vert="eaVert" rtlCol="0" anchor="t"/>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CCF2502B-DA48-44EE-974F-4401E37897C2}" type="datetime1">
              <a:rPr lang="pt-BR" noProof="0" smtClean="0"/>
              <a:t>20/11/2022</a:t>
            </a:fld>
            <a:endParaRPr lang="pt-BR" noProof="0"/>
          </a:p>
        </p:txBody>
      </p:sp>
      <p:sp>
        <p:nvSpPr>
          <p:cNvPr id="5" name="Espaço Reservado para Rodapé 4"/>
          <p:cNvSpPr>
            <a:spLocks noGrp="1"/>
          </p:cNvSpPr>
          <p:nvPr>
            <p:ph type="ftr" sz="quarter" idx="11"/>
          </p:nvPr>
        </p:nvSpPr>
        <p:spPr>
          <a:xfrm>
            <a:off x="774923" y="5951811"/>
            <a:ext cx="7896279" cy="365125"/>
          </a:xfrm>
        </p:spPr>
        <p:txBody>
          <a:bodyPr rtlCol="0"/>
          <a:lstStyle/>
          <a:p>
            <a:pPr rtl="0"/>
            <a:endParaRPr lang="pt-BR" noProof="0"/>
          </a:p>
        </p:txBody>
      </p:sp>
      <p:sp>
        <p:nvSpPr>
          <p:cNvPr id="6" name="Espaço Reservado para Número de Slide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7" name="Retâ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581192" y="702156"/>
            <a:ext cx="11029616" cy="1013800"/>
          </a:xfrm>
        </p:spPr>
        <p:txBody>
          <a:bodyPr rtlCol="0"/>
          <a:lstStyle/>
          <a:p>
            <a:pPr rtl="0"/>
            <a:r>
              <a:rPr lang="pt-BR" noProof="0"/>
              <a:t>Clique para editar o estilo de título Mestre</a:t>
            </a:r>
          </a:p>
        </p:txBody>
      </p:sp>
      <p:sp>
        <p:nvSpPr>
          <p:cNvPr id="3" name="Espaço reservado para conteúdo 2"/>
          <p:cNvSpPr>
            <a:spLocks noGrp="1"/>
          </p:cNvSpPr>
          <p:nvPr>
            <p:ph idx="1"/>
          </p:nvPr>
        </p:nvSpPr>
        <p:spPr>
          <a:xfrm>
            <a:off x="581192" y="2180496"/>
            <a:ext cx="11029615" cy="3678303"/>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10"/>
          </p:nvPr>
        </p:nvSpPr>
        <p:spPr/>
        <p:txBody>
          <a:bodyPr rtlCol="0"/>
          <a:lstStyle/>
          <a:p>
            <a:pPr rtl="0"/>
            <a:fld id="{A7B1F27E-7DAF-45D3-90B3-991C8DB57655}" type="datetime1">
              <a:rPr lang="pt-BR" noProof="0" smtClean="0"/>
              <a:t>20/11/2022</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6" name="Espaço reservado para o número do slide 5"/>
          <p:cNvSpPr>
            <a:spLocks noGrp="1"/>
          </p:cNvSpPr>
          <p:nvPr>
            <p:ph type="sldNum" sz="quarter" idx="12"/>
          </p:nvPr>
        </p:nvSpPr>
        <p:spPr>
          <a:xfrm>
            <a:off x="10558300" y="5956137"/>
            <a:ext cx="1052508" cy="365125"/>
          </a:xfrm>
        </p:spPr>
        <p:txBody>
          <a:bodyPr rtlCol="0"/>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8" name="Retâ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pt-BR" noProof="0"/>
              <a:t>Clique para editar o estilo de título Mestre</a:t>
            </a:r>
          </a:p>
        </p:txBody>
      </p:sp>
      <p:sp>
        <p:nvSpPr>
          <p:cNvPr id="3" name="Espaço Reservado para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noProof="0"/>
              <a:t>Editar o texto Mestre</a:t>
            </a:r>
          </a:p>
        </p:txBody>
      </p:sp>
      <p:sp>
        <p:nvSpPr>
          <p:cNvPr id="4" name="Espaço Reservado para Data 3"/>
          <p:cNvSpPr>
            <a:spLocks noGrp="1"/>
          </p:cNvSpPr>
          <p:nvPr>
            <p:ph type="dt" sz="half" idx="10"/>
          </p:nvPr>
        </p:nvSpPr>
        <p:spPr/>
        <p:txBody>
          <a:bodyPr rtlCol="0"/>
          <a:lstStyle>
            <a:lvl1pPr>
              <a:defRPr>
                <a:solidFill>
                  <a:schemeClr val="accent1">
                    <a:lumMod val="75000"/>
                    <a:lumOff val="25000"/>
                  </a:schemeClr>
                </a:solidFill>
              </a:defRPr>
            </a:lvl1pPr>
          </a:lstStyle>
          <a:p>
            <a:pPr rtl="0"/>
            <a:fld id="{9C84BDBB-7383-475F-BEA4-6DEA016CA495}" type="datetime1">
              <a:rPr lang="pt-BR" noProof="0" smtClean="0"/>
              <a:t>20/11/2022</a:t>
            </a:fld>
            <a:endParaRPr lang="pt-BR" noProof="0"/>
          </a:p>
        </p:txBody>
      </p:sp>
      <p:sp>
        <p:nvSpPr>
          <p:cNvPr id="5" name="Espaço Reservado para Rodapé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pt-BR" noProof="0"/>
          </a:p>
        </p:txBody>
      </p:sp>
      <p:sp>
        <p:nvSpPr>
          <p:cNvPr id="6" name="Espaço reservado para o número do slid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8" name="Retâ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581193" y="729658"/>
            <a:ext cx="11029616" cy="988332"/>
          </a:xfrm>
        </p:spPr>
        <p:txBody>
          <a:bodyPr rtlCol="0"/>
          <a:lstStyle/>
          <a:p>
            <a:pPr rtl="0"/>
            <a:r>
              <a:rPr lang="pt-BR" noProof="0"/>
              <a:t>Clique para editar o estilo de título Mestre</a:t>
            </a:r>
          </a:p>
        </p:txBody>
      </p:sp>
      <p:sp>
        <p:nvSpPr>
          <p:cNvPr id="3" name="Espaço reservado para conteúdo 2"/>
          <p:cNvSpPr>
            <a:spLocks noGrp="1"/>
          </p:cNvSpPr>
          <p:nvPr>
            <p:ph sz="half" idx="1"/>
          </p:nvPr>
        </p:nvSpPr>
        <p:spPr>
          <a:xfrm>
            <a:off x="581193" y="2228003"/>
            <a:ext cx="5422390" cy="3633047"/>
          </a:xfrm>
        </p:spPr>
        <p:txBody>
          <a:bodyPr rtlCol="0">
            <a:normAutofit/>
          </a:body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conteúdo 3"/>
          <p:cNvSpPr>
            <a:spLocks noGrp="1"/>
          </p:cNvSpPr>
          <p:nvPr>
            <p:ph sz="half" idx="2"/>
          </p:nvPr>
        </p:nvSpPr>
        <p:spPr>
          <a:xfrm>
            <a:off x="6188417" y="2228003"/>
            <a:ext cx="5422392" cy="3633047"/>
          </a:xfrm>
        </p:spPr>
        <p:txBody>
          <a:bodyPr rtlCol="0">
            <a:normAutofit/>
          </a:body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Data 4"/>
          <p:cNvSpPr>
            <a:spLocks noGrp="1"/>
          </p:cNvSpPr>
          <p:nvPr>
            <p:ph type="dt" sz="half" idx="10"/>
          </p:nvPr>
        </p:nvSpPr>
        <p:spPr/>
        <p:txBody>
          <a:bodyPr rtlCol="0"/>
          <a:lstStyle/>
          <a:p>
            <a:pPr rtl="0"/>
            <a:fld id="{F0F057F5-8FF5-4D8D-8D1D-AB2EA718C0A8}" type="datetime1">
              <a:rPr lang="pt-BR" noProof="0" smtClean="0"/>
              <a:t>20/11/2022</a:t>
            </a:fld>
            <a:endParaRPr lang="pt-BR" noProof="0"/>
          </a:p>
        </p:txBody>
      </p:sp>
      <p:sp>
        <p:nvSpPr>
          <p:cNvPr id="6" name="Espaço Reservado para Rodapé 5"/>
          <p:cNvSpPr>
            <a:spLocks noGrp="1"/>
          </p:cNvSpPr>
          <p:nvPr>
            <p:ph type="ftr" sz="quarter" idx="11"/>
          </p:nvPr>
        </p:nvSpPr>
        <p:spPr/>
        <p:txBody>
          <a:bodyPr rtlCol="0"/>
          <a:lstStyle/>
          <a:p>
            <a:pPr rtl="0"/>
            <a:endParaRPr lang="pt-BR" noProof="0"/>
          </a:p>
        </p:txBody>
      </p:sp>
      <p:sp>
        <p:nvSpPr>
          <p:cNvPr id="7" name="Espaço reservado para o número do slide 6"/>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1" name="Retâ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hasCustomPrompt="1"/>
          </p:nvPr>
        </p:nvSpPr>
        <p:spPr>
          <a:xfrm>
            <a:off x="581193" y="729658"/>
            <a:ext cx="11029616" cy="988332"/>
          </a:xfrm>
        </p:spPr>
        <p:txBody>
          <a:bodyPr rtlCol="0"/>
          <a:lstStyle/>
          <a:p>
            <a:pPr rtl="0"/>
            <a:r>
              <a:rPr lang="pt-BR" noProof="0"/>
              <a:t>Clique para editar o estilo de título Mestre</a:t>
            </a:r>
          </a:p>
        </p:txBody>
      </p:sp>
      <p:sp>
        <p:nvSpPr>
          <p:cNvPr id="3" name="Espaço Reservado para Texto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4" name="Espaço reservado para conteúdo 3"/>
          <p:cNvSpPr>
            <a:spLocks noGrp="1"/>
          </p:cNvSpPr>
          <p:nvPr>
            <p:ph sz="half" idx="2"/>
          </p:nvPr>
        </p:nvSpPr>
        <p:spPr>
          <a:xfrm>
            <a:off x="581194" y="2926052"/>
            <a:ext cx="5393100" cy="2934999"/>
          </a:xfrm>
        </p:spPr>
        <p:txBody>
          <a:bodyPr rtlCol="0" anchor="t">
            <a:normAutofit/>
          </a:body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texto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6" name="Espaço reservado para conteúdo 5"/>
          <p:cNvSpPr>
            <a:spLocks noGrp="1"/>
          </p:cNvSpPr>
          <p:nvPr>
            <p:ph sz="quarter" idx="4"/>
          </p:nvPr>
        </p:nvSpPr>
        <p:spPr>
          <a:xfrm>
            <a:off x="6217709" y="2926052"/>
            <a:ext cx="5393100" cy="2934999"/>
          </a:xfrm>
        </p:spPr>
        <p:txBody>
          <a:bodyPr rtlCol="0" anchor="t">
            <a:normAutofit/>
          </a:body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7" name="Espaço Reservado para Data 6"/>
          <p:cNvSpPr>
            <a:spLocks noGrp="1"/>
          </p:cNvSpPr>
          <p:nvPr>
            <p:ph type="dt" sz="half" idx="10"/>
          </p:nvPr>
        </p:nvSpPr>
        <p:spPr/>
        <p:txBody>
          <a:bodyPr rtlCol="0"/>
          <a:lstStyle/>
          <a:p>
            <a:pPr rtl="0"/>
            <a:fld id="{7A6DEE47-7D13-43F4-ABED-3A5080F68646}" type="datetime1">
              <a:rPr lang="pt-BR" noProof="0" smtClean="0"/>
              <a:t>20/11/2022</a:t>
            </a:fld>
            <a:endParaRPr lang="pt-BR" noProof="0"/>
          </a:p>
        </p:txBody>
      </p:sp>
      <p:sp>
        <p:nvSpPr>
          <p:cNvPr id="8" name="Espaço Reservado para Rodapé 7"/>
          <p:cNvSpPr>
            <a:spLocks noGrp="1"/>
          </p:cNvSpPr>
          <p:nvPr>
            <p:ph type="ftr" sz="quarter" idx="11"/>
          </p:nvPr>
        </p:nvSpPr>
        <p:spPr/>
        <p:txBody>
          <a:bodyPr rtlCol="0"/>
          <a:lstStyle/>
          <a:p>
            <a:pPr rtl="0"/>
            <a:endParaRPr lang="pt-BR" noProof="0"/>
          </a:p>
        </p:txBody>
      </p:sp>
      <p:sp>
        <p:nvSpPr>
          <p:cNvPr id="9" name="Espaço reservado para o número do slide 8"/>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rtlCol="0"/>
          <a:lstStyle/>
          <a:p>
            <a:pPr rtl="0"/>
            <a:fld id="{BE973E3D-DBBF-4A29-999A-7303C12DCD81}" type="datetime1">
              <a:rPr lang="pt-BR" noProof="0" smtClean="0"/>
              <a:t>20/11/2022</a:t>
            </a:fld>
            <a:endParaRPr lang="pt-BR" noProof="0"/>
          </a:p>
        </p:txBody>
      </p:sp>
      <p:sp>
        <p:nvSpPr>
          <p:cNvPr id="4" name="Espaço Reservado para Rodapé 3"/>
          <p:cNvSpPr>
            <a:spLocks noGrp="1"/>
          </p:cNvSpPr>
          <p:nvPr>
            <p:ph type="ftr" sz="quarter" idx="11"/>
          </p:nvPr>
        </p:nvSpPr>
        <p:spPr/>
        <p:txBody>
          <a:bodyPr rtlCol="0"/>
          <a:lstStyle/>
          <a:p>
            <a:pPr rtl="0"/>
            <a:endParaRPr lang="pt-BR" noProof="0"/>
          </a:p>
        </p:txBody>
      </p:sp>
      <p:sp>
        <p:nvSpPr>
          <p:cNvPr id="5" name="Espaço reservado para o número do slide 4"/>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
        <p:nvSpPr>
          <p:cNvPr id="7" name="Retâ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pt-BR" noProof="0"/>
              <a:t>Clique para editar o título Mestre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fld id="{174E23CD-D9DA-4A76-9BB0-7BEF6E78EC36}" type="datetime1">
              <a:rPr lang="pt-BR" noProof="0" smtClean="0"/>
              <a:t>20/11/2022</a:t>
            </a:fld>
            <a:endParaRPr lang="pt-BR" noProof="0"/>
          </a:p>
        </p:txBody>
      </p:sp>
      <p:sp>
        <p:nvSpPr>
          <p:cNvPr id="3" name="Espaço Reservado para Rodapé 2"/>
          <p:cNvSpPr>
            <a:spLocks noGrp="1"/>
          </p:cNvSpPr>
          <p:nvPr>
            <p:ph type="ftr" sz="quarter" idx="11"/>
          </p:nvPr>
        </p:nvSpPr>
        <p:spPr/>
        <p:txBody>
          <a:bodyPr rtlCol="0"/>
          <a:lstStyle/>
          <a:p>
            <a:pPr rtl="0"/>
            <a:endParaRPr lang="pt-BR" noProof="0"/>
          </a:p>
        </p:txBody>
      </p:sp>
      <p:sp>
        <p:nvSpPr>
          <p:cNvPr id="4" name="Espaço reservado para o número do slide 3"/>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tâ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pt-BR" noProof="0"/>
              <a:t>Clique para editar o estilo de título Mestre</a:t>
            </a:r>
          </a:p>
        </p:txBody>
      </p:sp>
      <p:sp>
        <p:nvSpPr>
          <p:cNvPr id="3" name="Espaço reservado para conteúdo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texto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lvl1pPr>
              <a:defRPr>
                <a:solidFill>
                  <a:schemeClr val="accent1">
                    <a:lumMod val="75000"/>
                    <a:lumOff val="25000"/>
                  </a:schemeClr>
                </a:solidFill>
              </a:defRPr>
            </a:lvl1pPr>
          </a:lstStyle>
          <a:p>
            <a:pPr rtl="0"/>
            <a:fld id="{E782A511-DCA3-4DB1-B232-6DE9BF3E093E}" type="datetime1">
              <a:rPr lang="pt-BR" noProof="0" smtClean="0"/>
              <a:t>20/11/2022</a:t>
            </a:fld>
            <a:endParaRPr lang="pt-BR" noProof="0"/>
          </a:p>
        </p:txBody>
      </p:sp>
      <p:sp>
        <p:nvSpPr>
          <p:cNvPr id="6" name="Espaço Reservado para Rodapé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pt-BR" noProof="0"/>
          </a:p>
        </p:txBody>
      </p:sp>
      <p:sp>
        <p:nvSpPr>
          <p:cNvPr id="7" name="Espaço reservado para o número do slide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581193" y="4693389"/>
            <a:ext cx="11029616" cy="566738"/>
          </a:xfrm>
        </p:spPr>
        <p:txBody>
          <a:bodyPr rtlCol="0" anchor="b">
            <a:normAutofit/>
          </a:bodyPr>
          <a:lstStyle>
            <a:lvl1pPr algn="l">
              <a:defRPr sz="2400" b="0">
                <a:solidFill>
                  <a:schemeClr val="accent1"/>
                </a:solidFill>
              </a:defRPr>
            </a:lvl1pPr>
          </a:lstStyle>
          <a:p>
            <a:pPr rtl="0"/>
            <a:r>
              <a:rPr lang="pt-BR" noProof="0"/>
              <a:t>Clique para editar o estilo de título Mestre</a:t>
            </a:r>
          </a:p>
        </p:txBody>
      </p:sp>
      <p:sp>
        <p:nvSpPr>
          <p:cNvPr id="3" name="Espaço Reservado para Imagem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noProof="0"/>
              <a:t>Clique no ícone para adicionar uma imagem</a:t>
            </a:r>
          </a:p>
        </p:txBody>
      </p:sp>
      <p:sp>
        <p:nvSpPr>
          <p:cNvPr id="4" name="Espaço reservado para texto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p>
            <a:pPr rtl="0"/>
            <a:fld id="{01A46BD8-7B90-4F0C-B77B-34482E71BE4B}" type="datetime1">
              <a:rPr lang="pt-BR" noProof="0" smtClean="0"/>
              <a:t>20/11/2022</a:t>
            </a:fld>
            <a:endParaRPr lang="pt-BR" noProof="0"/>
          </a:p>
        </p:txBody>
      </p:sp>
      <p:sp>
        <p:nvSpPr>
          <p:cNvPr id="6" name="Espaço Reservado para Rodapé 5"/>
          <p:cNvSpPr>
            <a:spLocks noGrp="1"/>
          </p:cNvSpPr>
          <p:nvPr>
            <p:ph type="ftr" sz="quarter" idx="11"/>
          </p:nvPr>
        </p:nvSpPr>
        <p:spPr/>
        <p:txBody>
          <a:bodyPr rtlCol="0"/>
          <a:lstStyle/>
          <a:p>
            <a:pPr rtl="0"/>
            <a:endParaRPr lang="pt-BR" noProof="0"/>
          </a:p>
        </p:txBody>
      </p:sp>
      <p:sp>
        <p:nvSpPr>
          <p:cNvPr id="7" name="Espaço reservado para o número do slide 6"/>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t-BR" noProof="0"/>
              <a:t>Clique para editar o estilo de título Mestre</a:t>
            </a:r>
          </a:p>
        </p:txBody>
      </p:sp>
      <p:sp>
        <p:nvSpPr>
          <p:cNvPr id="3" name="Espaço Reservado para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0D110607-227D-4A11-B3D0-0B2B6E648C32}" type="datetime1">
              <a:rPr lang="pt-BR" noProof="0" smtClean="0"/>
              <a:t>20/11/2022</a:t>
            </a:fld>
            <a:endParaRPr lang="pt-BR" noProof="0"/>
          </a:p>
        </p:txBody>
      </p:sp>
      <p:sp>
        <p:nvSpPr>
          <p:cNvPr id="5" name="Espaço Reservado para Rodapé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pt-BR" noProof="0"/>
          </a:p>
        </p:txBody>
      </p:sp>
      <p:sp>
        <p:nvSpPr>
          <p:cNvPr id="6" name="Espaço Reservado para Número de Slide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pt-BR" noProof="0" smtClean="0"/>
              <a:pPr rtl="0"/>
              <a:t>‹nº›</a:t>
            </a:fld>
            <a:endParaRPr lang="pt-BR" noProof="0"/>
          </a:p>
        </p:txBody>
      </p:sp>
      <p:sp>
        <p:nvSpPr>
          <p:cNvPr id="9" name="Retâ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tâ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deepcontractor/smoke-detection-datase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tâ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pic>
        <p:nvPicPr>
          <p:cNvPr id="7" name="Imagem 6" descr="Conexões Digitai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tâ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tâ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tâ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tâ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482601" y="4463924"/>
            <a:ext cx="10993549" cy="785591"/>
          </a:xfrm>
        </p:spPr>
        <p:txBody>
          <a:bodyPr rtlCol="0">
            <a:noAutofit/>
          </a:bodyPr>
          <a:lstStyle/>
          <a:p>
            <a:pPr rtl="0"/>
            <a:r>
              <a:rPr lang="pt-BR" sz="4000" dirty="0">
                <a:solidFill>
                  <a:schemeClr val="bg1"/>
                </a:solidFill>
              </a:rPr>
              <a:t>DATA SCIENCE</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pt-BR" dirty="0">
                <a:solidFill>
                  <a:srgbClr val="7CEBFF"/>
                </a:solidFill>
              </a:rPr>
              <a:t>Prof. Fernando Sequeira Sousa</a:t>
            </a:r>
          </a:p>
        </p:txBody>
      </p:sp>
      <p:sp>
        <p:nvSpPr>
          <p:cNvPr id="4" name="Retângulo 3">
            <a:extLst>
              <a:ext uri="{FF2B5EF4-FFF2-40B4-BE49-F238E27FC236}">
                <a16:creationId xmlns:a16="http://schemas.microsoft.com/office/drawing/2014/main" id="{E40A4D84-E3A8-44B1-B08C-EC853B9630AE}"/>
              </a:ext>
            </a:extLst>
          </p:cNvPr>
          <p:cNvSpPr/>
          <p:nvPr/>
        </p:nvSpPr>
        <p:spPr>
          <a:xfrm>
            <a:off x="7945150" y="5084618"/>
            <a:ext cx="3663462" cy="954107"/>
          </a:xfrm>
          <a:prstGeom prst="rect">
            <a:avLst/>
          </a:prstGeom>
        </p:spPr>
        <p:txBody>
          <a:bodyPr wrap="square">
            <a:spAutoFit/>
          </a:bodyPr>
          <a:lstStyle/>
          <a:p>
            <a:pPr algn="r"/>
            <a:r>
              <a:rPr lang="pt-BR" sz="1400" dirty="0">
                <a:solidFill>
                  <a:schemeClr val="bg1"/>
                </a:solidFill>
              </a:rPr>
              <a:t>CAMILA LIMA -  2100218</a:t>
            </a:r>
          </a:p>
          <a:p>
            <a:pPr algn="r"/>
            <a:r>
              <a:rPr lang="pt-BR" sz="1400" dirty="0">
                <a:solidFill>
                  <a:schemeClr val="bg1"/>
                </a:solidFill>
              </a:rPr>
              <a:t>DANIELA  ALEXANDRA – 2100282</a:t>
            </a:r>
          </a:p>
          <a:p>
            <a:pPr algn="r"/>
            <a:r>
              <a:rPr lang="pt-BR" sz="1400" dirty="0">
                <a:solidFill>
                  <a:schemeClr val="bg1"/>
                </a:solidFill>
              </a:rPr>
              <a:t>JULIA CAMILA - 2100236</a:t>
            </a:r>
          </a:p>
          <a:p>
            <a:pPr algn="r"/>
            <a:r>
              <a:rPr lang="pt-BR" sz="1400" dirty="0">
                <a:solidFill>
                  <a:schemeClr val="bg1"/>
                </a:solidFill>
              </a:rPr>
              <a:t>GUILHERME  MONTEIRO - 2100299</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tângulo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4" name="Retângulo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78438" y="5551095"/>
            <a:ext cx="11029616" cy="718870"/>
          </a:xfrm>
        </p:spPr>
        <p:txBody>
          <a:bodyPr rtlCol="0">
            <a:normAutofit/>
          </a:bodyPr>
          <a:lstStyle/>
          <a:p>
            <a:r>
              <a:rPr lang="pt-BR" dirty="0">
                <a:solidFill>
                  <a:srgbClr val="FFFEFF"/>
                </a:solidFill>
              </a:rPr>
              <a:t>Preparação dos dados</a:t>
            </a:r>
          </a:p>
        </p:txBody>
      </p:sp>
      <p:pic>
        <p:nvPicPr>
          <p:cNvPr id="4" name="Imagem 3">
            <a:extLst>
              <a:ext uri="{FF2B5EF4-FFF2-40B4-BE49-F238E27FC236}">
                <a16:creationId xmlns:a16="http://schemas.microsoft.com/office/drawing/2014/main" id="{0C9C6DBA-C374-B045-6900-0DEBD3AC2AFC}"/>
              </a:ext>
            </a:extLst>
          </p:cNvPr>
          <p:cNvPicPr>
            <a:picLocks noChangeAspect="1"/>
          </p:cNvPicPr>
          <p:nvPr/>
        </p:nvPicPr>
        <p:blipFill>
          <a:blip r:embed="rId3"/>
          <a:stretch>
            <a:fillRect/>
          </a:stretch>
        </p:blipFill>
        <p:spPr>
          <a:xfrm>
            <a:off x="447817" y="634935"/>
            <a:ext cx="11290860" cy="4408816"/>
          </a:xfrm>
          <a:prstGeom prst="rect">
            <a:avLst/>
          </a:prstGeom>
        </p:spPr>
      </p:pic>
    </p:spTree>
    <p:extLst>
      <p:ext uri="{BB962C8B-B14F-4D97-AF65-F5344CB8AC3E}">
        <p14:creationId xmlns:p14="http://schemas.microsoft.com/office/powerpoint/2010/main" val="1886884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tângulo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4" name="Retângulo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78438" y="5551095"/>
            <a:ext cx="11029616" cy="718870"/>
          </a:xfrm>
        </p:spPr>
        <p:txBody>
          <a:bodyPr rtlCol="0">
            <a:normAutofit/>
          </a:bodyPr>
          <a:lstStyle/>
          <a:p>
            <a:r>
              <a:rPr lang="pt-BR" dirty="0">
                <a:solidFill>
                  <a:srgbClr val="FFFEFF"/>
                </a:solidFill>
              </a:rPr>
              <a:t>Preparação dos dados</a:t>
            </a:r>
          </a:p>
        </p:txBody>
      </p:sp>
      <p:pic>
        <p:nvPicPr>
          <p:cNvPr id="5" name="Imagem 4">
            <a:extLst>
              <a:ext uri="{FF2B5EF4-FFF2-40B4-BE49-F238E27FC236}">
                <a16:creationId xmlns:a16="http://schemas.microsoft.com/office/drawing/2014/main" id="{049FF581-22F7-E92C-AD69-9BE6DB0900A3}"/>
              </a:ext>
            </a:extLst>
          </p:cNvPr>
          <p:cNvPicPr>
            <a:picLocks noChangeAspect="1"/>
          </p:cNvPicPr>
          <p:nvPr/>
        </p:nvPicPr>
        <p:blipFill>
          <a:blip r:embed="rId3"/>
          <a:stretch>
            <a:fillRect/>
          </a:stretch>
        </p:blipFill>
        <p:spPr>
          <a:xfrm>
            <a:off x="578438" y="724498"/>
            <a:ext cx="10964805" cy="4229690"/>
          </a:xfrm>
          <a:prstGeom prst="rect">
            <a:avLst/>
          </a:prstGeom>
        </p:spPr>
      </p:pic>
    </p:spTree>
    <p:extLst>
      <p:ext uri="{BB962C8B-B14F-4D97-AF65-F5344CB8AC3E}">
        <p14:creationId xmlns:p14="http://schemas.microsoft.com/office/powerpoint/2010/main" val="2156078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tângulo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4" name="Retângulo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78438" y="5551095"/>
            <a:ext cx="11029616" cy="718870"/>
          </a:xfrm>
        </p:spPr>
        <p:txBody>
          <a:bodyPr rtlCol="0">
            <a:normAutofit/>
          </a:bodyPr>
          <a:lstStyle/>
          <a:p>
            <a:r>
              <a:rPr lang="pt-BR" dirty="0">
                <a:solidFill>
                  <a:srgbClr val="FFFEFF"/>
                </a:solidFill>
              </a:rPr>
              <a:t>modelagem</a:t>
            </a:r>
          </a:p>
        </p:txBody>
      </p:sp>
      <p:sp>
        <p:nvSpPr>
          <p:cNvPr id="5" name="Espaço Reservado para Conteúdo 4">
            <a:extLst>
              <a:ext uri="{FF2B5EF4-FFF2-40B4-BE49-F238E27FC236}">
                <a16:creationId xmlns:a16="http://schemas.microsoft.com/office/drawing/2014/main" id="{D8C004EC-4D62-4E2A-A301-C88A1C004669}"/>
              </a:ext>
            </a:extLst>
          </p:cNvPr>
          <p:cNvSpPr>
            <a:spLocks noGrp="1"/>
          </p:cNvSpPr>
          <p:nvPr>
            <p:ph idx="1"/>
          </p:nvPr>
        </p:nvSpPr>
        <p:spPr>
          <a:xfrm>
            <a:off x="447817" y="671945"/>
            <a:ext cx="5648183" cy="2757055"/>
          </a:xfrm>
        </p:spPr>
        <p:txBody>
          <a:bodyPr/>
          <a:lstStyle/>
          <a:p>
            <a:r>
              <a:rPr lang="pt-BR" dirty="0"/>
              <a:t>MODELO REDES NEURAIS : Multi – Layer Perceptron</a:t>
            </a:r>
          </a:p>
          <a:p>
            <a:pPr lvl="1">
              <a:buFont typeface="Wingdings" panose="05000000000000000000" pitchFamily="2" charset="2"/>
              <a:buChar char="v"/>
            </a:pPr>
            <a:r>
              <a:rPr lang="pt-BR" dirty="0"/>
              <a:t>TREINO: 10%</a:t>
            </a:r>
          </a:p>
          <a:p>
            <a:pPr lvl="1">
              <a:buFont typeface="Wingdings" panose="05000000000000000000" pitchFamily="2" charset="2"/>
              <a:buChar char="v"/>
            </a:pPr>
            <a:r>
              <a:rPr lang="pt-BR" dirty="0"/>
              <a:t>VALIDAÇÃO: 20%</a:t>
            </a:r>
          </a:p>
          <a:p>
            <a:pPr lvl="1">
              <a:buFont typeface="Wingdings" panose="05000000000000000000" pitchFamily="2" charset="2"/>
              <a:buChar char="v"/>
            </a:pPr>
            <a:r>
              <a:rPr lang="pt-BR" dirty="0"/>
              <a:t>TESTE: 70%</a:t>
            </a:r>
          </a:p>
          <a:p>
            <a:endParaRPr lang="pt-BR" dirty="0"/>
          </a:p>
          <a:p>
            <a:pPr marL="0" indent="0">
              <a:buNone/>
            </a:pPr>
            <a:endParaRPr lang="pt-BR" dirty="0"/>
          </a:p>
          <a:p>
            <a:endParaRPr lang="pt-BR" dirty="0"/>
          </a:p>
        </p:txBody>
      </p:sp>
      <p:pic>
        <p:nvPicPr>
          <p:cNvPr id="4" name="Imagem 3">
            <a:extLst>
              <a:ext uri="{FF2B5EF4-FFF2-40B4-BE49-F238E27FC236}">
                <a16:creationId xmlns:a16="http://schemas.microsoft.com/office/drawing/2014/main" id="{1DB1F35F-FB50-3499-42C5-6C0622A7F7AC}"/>
              </a:ext>
            </a:extLst>
          </p:cNvPr>
          <p:cNvPicPr>
            <a:picLocks noChangeAspect="1"/>
          </p:cNvPicPr>
          <p:nvPr/>
        </p:nvPicPr>
        <p:blipFill>
          <a:blip r:embed="rId3"/>
          <a:stretch>
            <a:fillRect/>
          </a:stretch>
        </p:blipFill>
        <p:spPr>
          <a:xfrm>
            <a:off x="744212" y="2947920"/>
            <a:ext cx="10698068" cy="962159"/>
          </a:xfrm>
          <a:prstGeom prst="rect">
            <a:avLst/>
          </a:prstGeom>
        </p:spPr>
      </p:pic>
    </p:spTree>
    <p:extLst>
      <p:ext uri="{BB962C8B-B14F-4D97-AF65-F5344CB8AC3E}">
        <p14:creationId xmlns:p14="http://schemas.microsoft.com/office/powerpoint/2010/main" val="3921092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tângulo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4" name="Retângulo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78438" y="5551095"/>
            <a:ext cx="11029616" cy="718870"/>
          </a:xfrm>
        </p:spPr>
        <p:txBody>
          <a:bodyPr rtlCol="0">
            <a:normAutofit/>
          </a:bodyPr>
          <a:lstStyle/>
          <a:p>
            <a:r>
              <a:rPr lang="pt-BR" dirty="0">
                <a:solidFill>
                  <a:srgbClr val="FFFEFF"/>
                </a:solidFill>
              </a:rPr>
              <a:t>modelagem</a:t>
            </a:r>
          </a:p>
        </p:txBody>
      </p:sp>
      <p:sp>
        <p:nvSpPr>
          <p:cNvPr id="5" name="Espaço Reservado para Conteúdo 4">
            <a:extLst>
              <a:ext uri="{FF2B5EF4-FFF2-40B4-BE49-F238E27FC236}">
                <a16:creationId xmlns:a16="http://schemas.microsoft.com/office/drawing/2014/main" id="{D8C004EC-4D62-4E2A-A301-C88A1C004669}"/>
              </a:ext>
            </a:extLst>
          </p:cNvPr>
          <p:cNvSpPr>
            <a:spLocks noGrp="1"/>
          </p:cNvSpPr>
          <p:nvPr>
            <p:ph idx="1"/>
          </p:nvPr>
        </p:nvSpPr>
        <p:spPr>
          <a:xfrm>
            <a:off x="447817" y="671945"/>
            <a:ext cx="6105383" cy="1459211"/>
          </a:xfrm>
        </p:spPr>
        <p:txBody>
          <a:bodyPr/>
          <a:lstStyle/>
          <a:p>
            <a:r>
              <a:rPr lang="pt-BR" dirty="0"/>
              <a:t>Utilizamos Oversampling para igualar as classes preditoras e evitar sobreajuste das mesmas.</a:t>
            </a:r>
          </a:p>
          <a:p>
            <a:pPr marL="0" indent="0">
              <a:buNone/>
            </a:pPr>
            <a:endParaRPr lang="pt-BR" dirty="0"/>
          </a:p>
          <a:p>
            <a:endParaRPr lang="pt-BR" dirty="0"/>
          </a:p>
        </p:txBody>
      </p:sp>
      <p:pic>
        <p:nvPicPr>
          <p:cNvPr id="6" name="Imagem 5">
            <a:extLst>
              <a:ext uri="{FF2B5EF4-FFF2-40B4-BE49-F238E27FC236}">
                <a16:creationId xmlns:a16="http://schemas.microsoft.com/office/drawing/2014/main" id="{F34DB666-AF58-667B-F817-700D25C38347}"/>
              </a:ext>
            </a:extLst>
          </p:cNvPr>
          <p:cNvPicPr>
            <a:picLocks noChangeAspect="1"/>
          </p:cNvPicPr>
          <p:nvPr/>
        </p:nvPicPr>
        <p:blipFill>
          <a:blip r:embed="rId3"/>
          <a:stretch>
            <a:fillRect/>
          </a:stretch>
        </p:blipFill>
        <p:spPr>
          <a:xfrm>
            <a:off x="733387" y="1935630"/>
            <a:ext cx="6735115" cy="2791215"/>
          </a:xfrm>
          <a:prstGeom prst="rect">
            <a:avLst/>
          </a:prstGeom>
        </p:spPr>
      </p:pic>
    </p:spTree>
    <p:extLst>
      <p:ext uri="{BB962C8B-B14F-4D97-AF65-F5344CB8AC3E}">
        <p14:creationId xmlns:p14="http://schemas.microsoft.com/office/powerpoint/2010/main" val="3932083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tângulo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4" name="Retângulo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78438" y="5551095"/>
            <a:ext cx="11029616" cy="718870"/>
          </a:xfrm>
        </p:spPr>
        <p:txBody>
          <a:bodyPr rtlCol="0">
            <a:normAutofit/>
          </a:bodyPr>
          <a:lstStyle/>
          <a:p>
            <a:r>
              <a:rPr lang="pt-BR" dirty="0">
                <a:solidFill>
                  <a:srgbClr val="FFFEFF"/>
                </a:solidFill>
              </a:rPr>
              <a:t>modelagem</a:t>
            </a:r>
          </a:p>
        </p:txBody>
      </p:sp>
      <p:pic>
        <p:nvPicPr>
          <p:cNvPr id="5" name="Imagem 4">
            <a:extLst>
              <a:ext uri="{FF2B5EF4-FFF2-40B4-BE49-F238E27FC236}">
                <a16:creationId xmlns:a16="http://schemas.microsoft.com/office/drawing/2014/main" id="{9E97D38E-0C1F-75AA-F323-B769EB8B0FBD}"/>
              </a:ext>
            </a:extLst>
          </p:cNvPr>
          <p:cNvPicPr>
            <a:picLocks noChangeAspect="1"/>
          </p:cNvPicPr>
          <p:nvPr/>
        </p:nvPicPr>
        <p:blipFill>
          <a:blip r:embed="rId3"/>
          <a:stretch>
            <a:fillRect/>
          </a:stretch>
        </p:blipFill>
        <p:spPr>
          <a:xfrm>
            <a:off x="882573" y="630036"/>
            <a:ext cx="9231245" cy="4418614"/>
          </a:xfrm>
          <a:prstGeom prst="rect">
            <a:avLst/>
          </a:prstGeom>
        </p:spPr>
      </p:pic>
    </p:spTree>
    <p:extLst>
      <p:ext uri="{BB962C8B-B14F-4D97-AF65-F5344CB8AC3E}">
        <p14:creationId xmlns:p14="http://schemas.microsoft.com/office/powerpoint/2010/main" val="1985564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tângulo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4" name="Retângulo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78438" y="5551095"/>
            <a:ext cx="11029616" cy="718870"/>
          </a:xfrm>
        </p:spPr>
        <p:txBody>
          <a:bodyPr rtlCol="0">
            <a:normAutofit/>
          </a:bodyPr>
          <a:lstStyle/>
          <a:p>
            <a:r>
              <a:rPr lang="pt-BR" dirty="0">
                <a:solidFill>
                  <a:srgbClr val="FFFEFF"/>
                </a:solidFill>
              </a:rPr>
              <a:t>modelagem</a:t>
            </a:r>
          </a:p>
        </p:txBody>
      </p:sp>
      <p:pic>
        <p:nvPicPr>
          <p:cNvPr id="7" name="Imagem 6">
            <a:extLst>
              <a:ext uri="{FF2B5EF4-FFF2-40B4-BE49-F238E27FC236}">
                <a16:creationId xmlns:a16="http://schemas.microsoft.com/office/drawing/2014/main" id="{309FA6DC-BC11-CCB1-CB1F-7FF6C4BFBA19}"/>
              </a:ext>
            </a:extLst>
          </p:cNvPr>
          <p:cNvPicPr>
            <a:picLocks noChangeAspect="1"/>
          </p:cNvPicPr>
          <p:nvPr/>
        </p:nvPicPr>
        <p:blipFill>
          <a:blip r:embed="rId3"/>
          <a:stretch>
            <a:fillRect/>
          </a:stretch>
        </p:blipFill>
        <p:spPr>
          <a:xfrm>
            <a:off x="1527531" y="1145934"/>
            <a:ext cx="5229955" cy="3791479"/>
          </a:xfrm>
          <a:prstGeom prst="rect">
            <a:avLst/>
          </a:prstGeom>
        </p:spPr>
      </p:pic>
    </p:spTree>
    <p:extLst>
      <p:ext uri="{BB962C8B-B14F-4D97-AF65-F5344CB8AC3E}">
        <p14:creationId xmlns:p14="http://schemas.microsoft.com/office/powerpoint/2010/main" val="2958246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tângulo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4" name="Retângulo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78438" y="5551095"/>
            <a:ext cx="11029616" cy="718870"/>
          </a:xfrm>
        </p:spPr>
        <p:txBody>
          <a:bodyPr rtlCol="0">
            <a:normAutofit/>
          </a:bodyPr>
          <a:lstStyle/>
          <a:p>
            <a:r>
              <a:rPr lang="pt-BR" dirty="0">
                <a:solidFill>
                  <a:srgbClr val="FFFEFF"/>
                </a:solidFill>
              </a:rPr>
              <a:t>treinamento</a:t>
            </a:r>
          </a:p>
        </p:txBody>
      </p:sp>
      <p:sp>
        <p:nvSpPr>
          <p:cNvPr id="3" name="CaixaDeTexto 2">
            <a:extLst>
              <a:ext uri="{FF2B5EF4-FFF2-40B4-BE49-F238E27FC236}">
                <a16:creationId xmlns:a16="http://schemas.microsoft.com/office/drawing/2014/main" id="{28B93FE8-D0C0-0252-5711-D56B3880969B}"/>
              </a:ext>
            </a:extLst>
          </p:cNvPr>
          <p:cNvSpPr txBox="1"/>
          <p:nvPr/>
        </p:nvSpPr>
        <p:spPr>
          <a:xfrm>
            <a:off x="447817" y="703552"/>
            <a:ext cx="5129635" cy="646331"/>
          </a:xfrm>
          <a:prstGeom prst="rect">
            <a:avLst/>
          </a:prstGeom>
          <a:noFill/>
        </p:spPr>
        <p:txBody>
          <a:bodyPr wrap="square" rtlCol="0">
            <a:spAutoFit/>
          </a:bodyPr>
          <a:lstStyle/>
          <a:p>
            <a:pPr marL="285750" indent="-285750">
              <a:buClr>
                <a:srgbClr val="0070C0"/>
              </a:buClr>
              <a:buFont typeface="Wingdings" panose="05000000000000000000" pitchFamily="2" charset="2"/>
              <a:buChar char="§"/>
            </a:pPr>
            <a:r>
              <a:rPr lang="pt-BR" dirty="0">
                <a:solidFill>
                  <a:schemeClr val="tx2"/>
                </a:solidFill>
              </a:rPr>
              <a:t>Definindo os hiper parâmetros para teste </a:t>
            </a:r>
            <a:r>
              <a:rPr lang="pt-BR" dirty="0"/>
              <a:t>:</a:t>
            </a:r>
          </a:p>
          <a:p>
            <a:pPr marL="742950" lvl="1" indent="-285750">
              <a:buClr>
                <a:srgbClr val="0070C0"/>
              </a:buClr>
              <a:buFont typeface="Wingdings" panose="05000000000000000000" pitchFamily="2" charset="2"/>
              <a:buChar char="v"/>
            </a:pPr>
            <a:r>
              <a:rPr lang="pt-BR" dirty="0">
                <a:solidFill>
                  <a:schemeClr val="tx2"/>
                </a:solidFill>
              </a:rPr>
              <a:t>Teste 1</a:t>
            </a:r>
          </a:p>
        </p:txBody>
      </p:sp>
      <p:sp>
        <p:nvSpPr>
          <p:cNvPr id="10" name="CaixaDeTexto 9">
            <a:extLst>
              <a:ext uri="{FF2B5EF4-FFF2-40B4-BE49-F238E27FC236}">
                <a16:creationId xmlns:a16="http://schemas.microsoft.com/office/drawing/2014/main" id="{2C604696-8756-D02A-C94B-1BBE40AA02D2}"/>
              </a:ext>
            </a:extLst>
          </p:cNvPr>
          <p:cNvSpPr txBox="1"/>
          <p:nvPr/>
        </p:nvSpPr>
        <p:spPr>
          <a:xfrm>
            <a:off x="447817" y="2818397"/>
            <a:ext cx="6096000" cy="646331"/>
          </a:xfrm>
          <a:prstGeom prst="rect">
            <a:avLst/>
          </a:prstGeom>
          <a:noFill/>
        </p:spPr>
        <p:txBody>
          <a:bodyPr wrap="square">
            <a:spAutoFit/>
          </a:bodyPr>
          <a:lstStyle/>
          <a:p>
            <a:pPr marL="285750" indent="-285750">
              <a:buClr>
                <a:srgbClr val="0070C0"/>
              </a:buClr>
              <a:buFont typeface="Wingdings" panose="05000000000000000000" pitchFamily="2" charset="2"/>
              <a:buChar char="§"/>
            </a:pPr>
            <a:r>
              <a:rPr lang="pt-BR" dirty="0">
                <a:solidFill>
                  <a:schemeClr val="tx2"/>
                </a:solidFill>
              </a:rPr>
              <a:t>Definindo os hiper parâmetros para teste </a:t>
            </a:r>
            <a:r>
              <a:rPr lang="pt-BR" dirty="0"/>
              <a:t>:</a:t>
            </a:r>
          </a:p>
          <a:p>
            <a:pPr marL="742950" lvl="1" indent="-285750">
              <a:buClr>
                <a:srgbClr val="0070C0"/>
              </a:buClr>
              <a:buFont typeface="Wingdings" panose="05000000000000000000" pitchFamily="2" charset="2"/>
              <a:buChar char="v"/>
            </a:pPr>
            <a:r>
              <a:rPr lang="pt-BR" dirty="0">
                <a:solidFill>
                  <a:schemeClr val="tx2"/>
                </a:solidFill>
              </a:rPr>
              <a:t>Teste 2</a:t>
            </a:r>
          </a:p>
        </p:txBody>
      </p:sp>
      <p:pic>
        <p:nvPicPr>
          <p:cNvPr id="12" name="Imagem 11">
            <a:extLst>
              <a:ext uri="{FF2B5EF4-FFF2-40B4-BE49-F238E27FC236}">
                <a16:creationId xmlns:a16="http://schemas.microsoft.com/office/drawing/2014/main" id="{EEFEC5D3-0A42-8BFC-898F-A7EB48763233}"/>
              </a:ext>
            </a:extLst>
          </p:cNvPr>
          <p:cNvPicPr>
            <a:picLocks noChangeAspect="1"/>
          </p:cNvPicPr>
          <p:nvPr/>
        </p:nvPicPr>
        <p:blipFill>
          <a:blip r:embed="rId3"/>
          <a:stretch>
            <a:fillRect/>
          </a:stretch>
        </p:blipFill>
        <p:spPr>
          <a:xfrm>
            <a:off x="697287" y="1388718"/>
            <a:ext cx="9107171" cy="1390844"/>
          </a:xfrm>
          <a:prstGeom prst="rect">
            <a:avLst/>
          </a:prstGeom>
        </p:spPr>
      </p:pic>
    </p:spTree>
    <p:extLst>
      <p:ext uri="{BB962C8B-B14F-4D97-AF65-F5344CB8AC3E}">
        <p14:creationId xmlns:p14="http://schemas.microsoft.com/office/powerpoint/2010/main" val="966666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tângulo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4" name="Retângulo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78438" y="5551095"/>
            <a:ext cx="11029616" cy="718870"/>
          </a:xfrm>
        </p:spPr>
        <p:txBody>
          <a:bodyPr rtlCol="0">
            <a:normAutofit/>
          </a:bodyPr>
          <a:lstStyle/>
          <a:p>
            <a:r>
              <a:rPr lang="pt-BR" dirty="0">
                <a:solidFill>
                  <a:srgbClr val="FFFEFF"/>
                </a:solidFill>
              </a:rPr>
              <a:t>treinamento</a:t>
            </a:r>
          </a:p>
        </p:txBody>
      </p:sp>
      <p:sp>
        <p:nvSpPr>
          <p:cNvPr id="3" name="CaixaDeTexto 2">
            <a:extLst>
              <a:ext uri="{FF2B5EF4-FFF2-40B4-BE49-F238E27FC236}">
                <a16:creationId xmlns:a16="http://schemas.microsoft.com/office/drawing/2014/main" id="{28B93FE8-D0C0-0252-5711-D56B3880969B}"/>
              </a:ext>
            </a:extLst>
          </p:cNvPr>
          <p:cNvSpPr txBox="1"/>
          <p:nvPr/>
        </p:nvSpPr>
        <p:spPr>
          <a:xfrm>
            <a:off x="273637" y="1177637"/>
            <a:ext cx="5129635" cy="369332"/>
          </a:xfrm>
          <a:prstGeom prst="rect">
            <a:avLst/>
          </a:prstGeom>
          <a:noFill/>
        </p:spPr>
        <p:txBody>
          <a:bodyPr wrap="square" rtlCol="0">
            <a:spAutoFit/>
          </a:bodyPr>
          <a:lstStyle/>
          <a:p>
            <a:pPr marL="285750" indent="-285750">
              <a:buClr>
                <a:srgbClr val="0070C0"/>
              </a:buClr>
              <a:buFont typeface="Wingdings" panose="05000000000000000000" pitchFamily="2" charset="2"/>
              <a:buChar char="§"/>
            </a:pPr>
            <a:r>
              <a:rPr lang="pt-BR" dirty="0">
                <a:solidFill>
                  <a:schemeClr val="tx2"/>
                </a:solidFill>
              </a:rPr>
              <a:t>Resultados obtidos </a:t>
            </a:r>
            <a:r>
              <a:rPr lang="pt-BR" dirty="0"/>
              <a:t>:</a:t>
            </a:r>
          </a:p>
        </p:txBody>
      </p:sp>
      <p:pic>
        <p:nvPicPr>
          <p:cNvPr id="5" name="Imagem 4">
            <a:extLst>
              <a:ext uri="{FF2B5EF4-FFF2-40B4-BE49-F238E27FC236}">
                <a16:creationId xmlns:a16="http://schemas.microsoft.com/office/drawing/2014/main" id="{30F67016-CB24-B564-6C31-1CF03C512246}"/>
              </a:ext>
            </a:extLst>
          </p:cNvPr>
          <p:cNvPicPr>
            <a:picLocks noChangeAspect="1"/>
          </p:cNvPicPr>
          <p:nvPr/>
        </p:nvPicPr>
        <p:blipFill>
          <a:blip r:embed="rId3"/>
          <a:stretch>
            <a:fillRect/>
          </a:stretch>
        </p:blipFill>
        <p:spPr>
          <a:xfrm>
            <a:off x="447817" y="1886943"/>
            <a:ext cx="4020111" cy="1457528"/>
          </a:xfrm>
          <a:prstGeom prst="rect">
            <a:avLst/>
          </a:prstGeom>
        </p:spPr>
      </p:pic>
      <p:sp>
        <p:nvSpPr>
          <p:cNvPr id="6" name="CaixaDeTexto 5">
            <a:extLst>
              <a:ext uri="{FF2B5EF4-FFF2-40B4-BE49-F238E27FC236}">
                <a16:creationId xmlns:a16="http://schemas.microsoft.com/office/drawing/2014/main" id="{2A473C03-B113-336D-8F2A-0890134310F5}"/>
              </a:ext>
            </a:extLst>
          </p:cNvPr>
          <p:cNvSpPr txBox="1"/>
          <p:nvPr/>
        </p:nvSpPr>
        <p:spPr>
          <a:xfrm>
            <a:off x="578438" y="1538211"/>
            <a:ext cx="2220181" cy="369332"/>
          </a:xfrm>
          <a:prstGeom prst="rect">
            <a:avLst/>
          </a:prstGeom>
          <a:noFill/>
        </p:spPr>
        <p:txBody>
          <a:bodyPr wrap="square" rtlCol="0">
            <a:spAutoFit/>
          </a:bodyPr>
          <a:lstStyle/>
          <a:p>
            <a:pPr marL="285750" indent="-285750">
              <a:buClr>
                <a:srgbClr val="0070C0"/>
              </a:buClr>
              <a:buFont typeface="Wingdings" panose="05000000000000000000" pitchFamily="2" charset="2"/>
              <a:buChar char="§"/>
            </a:pPr>
            <a:r>
              <a:rPr lang="pt-BR" dirty="0">
                <a:solidFill>
                  <a:schemeClr val="tx2"/>
                </a:solidFill>
              </a:rPr>
              <a:t>Teste 1 </a:t>
            </a:r>
            <a:r>
              <a:rPr lang="pt-BR" dirty="0"/>
              <a:t>:</a:t>
            </a:r>
          </a:p>
        </p:txBody>
      </p:sp>
      <p:sp>
        <p:nvSpPr>
          <p:cNvPr id="8" name="CaixaDeTexto 7">
            <a:extLst>
              <a:ext uri="{FF2B5EF4-FFF2-40B4-BE49-F238E27FC236}">
                <a16:creationId xmlns:a16="http://schemas.microsoft.com/office/drawing/2014/main" id="{17267960-C420-3093-CC5F-F4BC855C33C0}"/>
              </a:ext>
            </a:extLst>
          </p:cNvPr>
          <p:cNvSpPr txBox="1"/>
          <p:nvPr/>
        </p:nvSpPr>
        <p:spPr>
          <a:xfrm>
            <a:off x="273637" y="3588328"/>
            <a:ext cx="6096000" cy="369332"/>
          </a:xfrm>
          <a:prstGeom prst="rect">
            <a:avLst/>
          </a:prstGeom>
          <a:noFill/>
        </p:spPr>
        <p:txBody>
          <a:bodyPr wrap="square">
            <a:spAutoFit/>
          </a:bodyPr>
          <a:lstStyle/>
          <a:p>
            <a:pPr marL="742950" lvl="1" indent="-285750">
              <a:buClr>
                <a:srgbClr val="0070C0"/>
              </a:buClr>
              <a:buFont typeface="Wingdings" panose="05000000000000000000" pitchFamily="2" charset="2"/>
              <a:buChar char="§"/>
            </a:pPr>
            <a:r>
              <a:rPr lang="pt-BR">
                <a:solidFill>
                  <a:schemeClr val="tx2"/>
                </a:solidFill>
              </a:rPr>
              <a:t>Teste 2:</a:t>
            </a:r>
            <a:endParaRPr lang="pt-BR" dirty="0">
              <a:solidFill>
                <a:schemeClr val="tx2"/>
              </a:solidFill>
            </a:endParaRPr>
          </a:p>
        </p:txBody>
      </p:sp>
    </p:spTree>
    <p:extLst>
      <p:ext uri="{BB962C8B-B14F-4D97-AF65-F5344CB8AC3E}">
        <p14:creationId xmlns:p14="http://schemas.microsoft.com/office/powerpoint/2010/main" val="1834353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tângulo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4" name="Retângulo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78438" y="5551095"/>
            <a:ext cx="11029616" cy="718870"/>
          </a:xfrm>
        </p:spPr>
        <p:txBody>
          <a:bodyPr rtlCol="0">
            <a:normAutofit/>
          </a:bodyPr>
          <a:lstStyle/>
          <a:p>
            <a:r>
              <a:rPr lang="pt-BR" dirty="0">
                <a:solidFill>
                  <a:srgbClr val="FFFEFF"/>
                </a:solidFill>
              </a:rPr>
              <a:t>treinamento</a:t>
            </a:r>
          </a:p>
        </p:txBody>
      </p:sp>
      <p:pic>
        <p:nvPicPr>
          <p:cNvPr id="6" name="Imagem 5">
            <a:extLst>
              <a:ext uri="{FF2B5EF4-FFF2-40B4-BE49-F238E27FC236}">
                <a16:creationId xmlns:a16="http://schemas.microsoft.com/office/drawing/2014/main" id="{49FE63A8-296F-273B-8CDE-090DFB253C4E}"/>
              </a:ext>
            </a:extLst>
          </p:cNvPr>
          <p:cNvPicPr>
            <a:picLocks noChangeAspect="1"/>
          </p:cNvPicPr>
          <p:nvPr/>
        </p:nvPicPr>
        <p:blipFill>
          <a:blip r:embed="rId3"/>
          <a:stretch>
            <a:fillRect/>
          </a:stretch>
        </p:blipFill>
        <p:spPr>
          <a:xfrm>
            <a:off x="186578" y="755354"/>
            <a:ext cx="6554115" cy="4182059"/>
          </a:xfrm>
          <a:prstGeom prst="rect">
            <a:avLst/>
          </a:prstGeom>
        </p:spPr>
      </p:pic>
    </p:spTree>
    <p:extLst>
      <p:ext uri="{BB962C8B-B14F-4D97-AF65-F5344CB8AC3E}">
        <p14:creationId xmlns:p14="http://schemas.microsoft.com/office/powerpoint/2010/main" val="683583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tângulo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4" name="Retângulo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78438" y="5551095"/>
            <a:ext cx="11029616" cy="718870"/>
          </a:xfrm>
        </p:spPr>
        <p:txBody>
          <a:bodyPr rtlCol="0">
            <a:normAutofit/>
          </a:bodyPr>
          <a:lstStyle/>
          <a:p>
            <a:r>
              <a:rPr lang="pt-BR" dirty="0">
                <a:solidFill>
                  <a:srgbClr val="FFFEFF"/>
                </a:solidFill>
              </a:rPr>
              <a:t>treinamento</a:t>
            </a:r>
          </a:p>
        </p:txBody>
      </p:sp>
      <p:pic>
        <p:nvPicPr>
          <p:cNvPr id="4" name="Imagem 3">
            <a:extLst>
              <a:ext uri="{FF2B5EF4-FFF2-40B4-BE49-F238E27FC236}">
                <a16:creationId xmlns:a16="http://schemas.microsoft.com/office/drawing/2014/main" id="{149F0F48-99AC-57B3-44A1-A55B1FC16487}"/>
              </a:ext>
            </a:extLst>
          </p:cNvPr>
          <p:cNvPicPr>
            <a:picLocks noChangeAspect="1"/>
          </p:cNvPicPr>
          <p:nvPr/>
        </p:nvPicPr>
        <p:blipFill>
          <a:blip r:embed="rId3"/>
          <a:stretch>
            <a:fillRect/>
          </a:stretch>
        </p:blipFill>
        <p:spPr>
          <a:xfrm>
            <a:off x="1268388" y="614945"/>
            <a:ext cx="8602275" cy="4448796"/>
          </a:xfrm>
          <a:prstGeom prst="rect">
            <a:avLst/>
          </a:prstGeom>
        </p:spPr>
      </p:pic>
      <p:pic>
        <p:nvPicPr>
          <p:cNvPr id="7" name="Imagem 6">
            <a:extLst>
              <a:ext uri="{FF2B5EF4-FFF2-40B4-BE49-F238E27FC236}">
                <a16:creationId xmlns:a16="http://schemas.microsoft.com/office/drawing/2014/main" id="{0EC55C93-4121-2283-D138-E91692914D72}"/>
              </a:ext>
            </a:extLst>
          </p:cNvPr>
          <p:cNvPicPr>
            <a:picLocks noChangeAspect="1"/>
          </p:cNvPicPr>
          <p:nvPr/>
        </p:nvPicPr>
        <p:blipFill>
          <a:blip r:embed="rId4"/>
          <a:stretch>
            <a:fillRect/>
          </a:stretch>
        </p:blipFill>
        <p:spPr>
          <a:xfrm>
            <a:off x="5680361" y="1072912"/>
            <a:ext cx="6345384" cy="2849082"/>
          </a:xfrm>
          <a:prstGeom prst="rect">
            <a:avLst/>
          </a:prstGeom>
        </p:spPr>
      </p:pic>
    </p:spTree>
    <p:extLst>
      <p:ext uri="{BB962C8B-B14F-4D97-AF65-F5344CB8AC3E}">
        <p14:creationId xmlns:p14="http://schemas.microsoft.com/office/powerpoint/2010/main" val="3333218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tângulo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4" name="Retângulo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pt-BR" dirty="0">
                <a:solidFill>
                  <a:srgbClr val="FFFEFF"/>
                </a:solidFill>
              </a:rPr>
              <a:t>Entendimento do negócio</a:t>
            </a:r>
          </a:p>
        </p:txBody>
      </p:sp>
      <p:sp>
        <p:nvSpPr>
          <p:cNvPr id="5" name="Espaço Reservado para Conteúdo 4">
            <a:extLst>
              <a:ext uri="{FF2B5EF4-FFF2-40B4-BE49-F238E27FC236}">
                <a16:creationId xmlns:a16="http://schemas.microsoft.com/office/drawing/2014/main" id="{D8C004EC-4D62-4E2A-A301-C88A1C004669}"/>
              </a:ext>
            </a:extLst>
          </p:cNvPr>
          <p:cNvSpPr>
            <a:spLocks noGrp="1"/>
          </p:cNvSpPr>
          <p:nvPr>
            <p:ph idx="1"/>
          </p:nvPr>
        </p:nvSpPr>
        <p:spPr>
          <a:xfrm>
            <a:off x="578439" y="770386"/>
            <a:ext cx="11029615" cy="4310331"/>
          </a:xfrm>
        </p:spPr>
        <p:txBody>
          <a:bodyPr>
            <a:normAutofit/>
          </a:bodyPr>
          <a:lstStyle/>
          <a:p>
            <a:r>
              <a:rPr lang="pt-BR" dirty="0"/>
              <a:t>Empresa/Setor: Alarmes de Incêndio Ltda.</a:t>
            </a:r>
          </a:p>
          <a:p>
            <a:r>
              <a:rPr lang="pt-BR" dirty="0"/>
              <a:t>Area de Atuação: Segurança.</a:t>
            </a:r>
          </a:p>
          <a:p>
            <a:r>
              <a:rPr lang="pt-BR" dirty="0"/>
              <a:t>Tema: Conjunto de dados de detecção de fumaça.</a:t>
            </a:r>
          </a:p>
          <a:p>
            <a:r>
              <a:rPr lang="pt-BR" dirty="0"/>
              <a:t>Base:  </a:t>
            </a:r>
            <a:r>
              <a:rPr lang="pt-BR" b="1" dirty="0">
                <a:hlinkClick r:id="rId3"/>
              </a:rPr>
              <a:t>https://www.kaggle.com/datasets/deepcontractor/smoke-detection-dataset</a:t>
            </a:r>
            <a:endParaRPr lang="pt-BR" b="1" dirty="0"/>
          </a:p>
          <a:p>
            <a:r>
              <a:rPr lang="pt-BR" dirty="0"/>
              <a:t>Tipo: Data mining - mineração de dados, Métodos preditores.</a:t>
            </a:r>
          </a:p>
          <a:p>
            <a:r>
              <a:rPr lang="pt-BR" dirty="0"/>
              <a:t>Problema (Negócio): Reduzir redundâncias de alarmes falsos.</a:t>
            </a:r>
          </a:p>
          <a:p>
            <a:r>
              <a:rPr lang="pt-BR" dirty="0"/>
              <a:t>Tarefa: Redes Neurais, MLP.</a:t>
            </a:r>
          </a:p>
        </p:txBody>
      </p:sp>
    </p:spTree>
    <p:extLst>
      <p:ext uri="{BB962C8B-B14F-4D97-AF65-F5344CB8AC3E}">
        <p14:creationId xmlns:p14="http://schemas.microsoft.com/office/powerpoint/2010/main" val="3259097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tângulo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4" name="Retângulo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pt-BR" dirty="0">
                <a:solidFill>
                  <a:srgbClr val="FFFEFF"/>
                </a:solidFill>
              </a:rPr>
              <a:t>Avaliação de desempenho</a:t>
            </a:r>
          </a:p>
        </p:txBody>
      </p:sp>
      <p:sp>
        <p:nvSpPr>
          <p:cNvPr id="5" name="Espaço Reservado para Conteúdo 4">
            <a:extLst>
              <a:ext uri="{FF2B5EF4-FFF2-40B4-BE49-F238E27FC236}">
                <a16:creationId xmlns:a16="http://schemas.microsoft.com/office/drawing/2014/main" id="{D8C004EC-4D62-4E2A-A301-C88A1C004669}"/>
              </a:ext>
            </a:extLst>
          </p:cNvPr>
          <p:cNvSpPr>
            <a:spLocks noGrp="1"/>
          </p:cNvSpPr>
          <p:nvPr>
            <p:ph idx="1"/>
          </p:nvPr>
        </p:nvSpPr>
        <p:spPr>
          <a:xfrm>
            <a:off x="447817" y="1198454"/>
            <a:ext cx="10440081" cy="1035143"/>
          </a:xfrm>
        </p:spPr>
        <p:txBody>
          <a:bodyPr/>
          <a:lstStyle/>
          <a:p>
            <a:r>
              <a:rPr lang="pt-BR" dirty="0"/>
              <a:t>APÓS O MODELO TREINADO UTILIZAMOS A MÉTRICA DE ACURÁCIA E ERRO PARA AVALIAÇÃO.</a:t>
            </a:r>
          </a:p>
        </p:txBody>
      </p:sp>
      <p:pic>
        <p:nvPicPr>
          <p:cNvPr id="4" name="Imagem 3">
            <a:extLst>
              <a:ext uri="{FF2B5EF4-FFF2-40B4-BE49-F238E27FC236}">
                <a16:creationId xmlns:a16="http://schemas.microsoft.com/office/drawing/2014/main" id="{BC5EB9F1-819B-45EF-96DD-9E5A891EA3F0}"/>
              </a:ext>
            </a:extLst>
          </p:cNvPr>
          <p:cNvPicPr>
            <a:picLocks noChangeAspect="1"/>
          </p:cNvPicPr>
          <p:nvPr/>
        </p:nvPicPr>
        <p:blipFill>
          <a:blip r:embed="rId3"/>
          <a:stretch>
            <a:fillRect/>
          </a:stretch>
        </p:blipFill>
        <p:spPr>
          <a:xfrm>
            <a:off x="581192" y="2398979"/>
            <a:ext cx="11157485" cy="1868221"/>
          </a:xfrm>
          <a:prstGeom prst="rect">
            <a:avLst/>
          </a:prstGeom>
        </p:spPr>
      </p:pic>
    </p:spTree>
    <p:extLst>
      <p:ext uri="{BB962C8B-B14F-4D97-AF65-F5344CB8AC3E}">
        <p14:creationId xmlns:p14="http://schemas.microsoft.com/office/powerpoint/2010/main" val="1248139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tângulo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4" name="Retângulo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pt-BR" dirty="0">
                <a:solidFill>
                  <a:srgbClr val="FFFEFF"/>
                </a:solidFill>
              </a:rPr>
              <a:t>Distribuição - </a:t>
            </a:r>
            <a:r>
              <a:rPr lang="pt-BR" sz="2400" dirty="0">
                <a:solidFill>
                  <a:srgbClr val="FFFEFF"/>
                </a:solidFill>
              </a:rPr>
              <a:t>implantação</a:t>
            </a:r>
            <a:endParaRPr lang="pt-BR" dirty="0">
              <a:solidFill>
                <a:srgbClr val="FFFEFF"/>
              </a:solidFill>
            </a:endParaRPr>
          </a:p>
        </p:txBody>
      </p:sp>
      <p:sp>
        <p:nvSpPr>
          <p:cNvPr id="11" name="CaixaDeTexto 10">
            <a:extLst>
              <a:ext uri="{FF2B5EF4-FFF2-40B4-BE49-F238E27FC236}">
                <a16:creationId xmlns:a16="http://schemas.microsoft.com/office/drawing/2014/main" id="{35F0D2C2-69EE-4952-AAF6-A6FE526625FE}"/>
              </a:ext>
            </a:extLst>
          </p:cNvPr>
          <p:cNvSpPr txBox="1"/>
          <p:nvPr/>
        </p:nvSpPr>
        <p:spPr>
          <a:xfrm rot="10800000">
            <a:off x="1038509" y="2354580"/>
            <a:ext cx="430887" cy="1349200"/>
          </a:xfrm>
          <a:prstGeom prst="rect">
            <a:avLst/>
          </a:prstGeom>
          <a:noFill/>
        </p:spPr>
        <p:txBody>
          <a:bodyPr vert="eaVert" wrap="square" rtlCol="0">
            <a:spAutoFit/>
          </a:bodyPr>
          <a:lstStyle/>
          <a:p>
            <a:pPr algn="ctr"/>
            <a:r>
              <a:rPr lang="pt-BR" sz="1600" dirty="0"/>
              <a:t>VALOR</a:t>
            </a:r>
          </a:p>
        </p:txBody>
      </p:sp>
      <p:sp>
        <p:nvSpPr>
          <p:cNvPr id="5" name="CaixaDeTexto 4">
            <a:extLst>
              <a:ext uri="{FF2B5EF4-FFF2-40B4-BE49-F238E27FC236}">
                <a16:creationId xmlns:a16="http://schemas.microsoft.com/office/drawing/2014/main" id="{821B530E-F468-479C-B876-93D796B1B6EE}"/>
              </a:ext>
            </a:extLst>
          </p:cNvPr>
          <p:cNvSpPr txBox="1"/>
          <p:nvPr/>
        </p:nvSpPr>
        <p:spPr>
          <a:xfrm rot="16200000">
            <a:off x="3125227" y="-75554"/>
            <a:ext cx="738664" cy="3038802"/>
          </a:xfrm>
          <a:prstGeom prst="rect">
            <a:avLst/>
          </a:prstGeom>
          <a:noFill/>
        </p:spPr>
        <p:txBody>
          <a:bodyPr vert="eaVert" wrap="square" rtlCol="0">
            <a:spAutoFit/>
          </a:bodyPr>
          <a:lstStyle/>
          <a:p>
            <a:r>
              <a:rPr lang="pt-BR" dirty="0"/>
              <a:t>FORMATO COBRANADA POR VALOR DA DIVIDIDA</a:t>
            </a:r>
          </a:p>
        </p:txBody>
      </p:sp>
      <p:pic>
        <p:nvPicPr>
          <p:cNvPr id="10" name="Imagem 9">
            <a:extLst>
              <a:ext uri="{FF2B5EF4-FFF2-40B4-BE49-F238E27FC236}">
                <a16:creationId xmlns:a16="http://schemas.microsoft.com/office/drawing/2014/main" id="{41CCE4CA-DF3D-4295-992F-BA2C6B90282E}"/>
              </a:ext>
            </a:extLst>
          </p:cNvPr>
          <p:cNvPicPr>
            <a:picLocks noChangeAspect="1"/>
          </p:cNvPicPr>
          <p:nvPr/>
        </p:nvPicPr>
        <p:blipFill>
          <a:blip r:embed="rId3"/>
          <a:stretch>
            <a:fillRect/>
          </a:stretch>
        </p:blipFill>
        <p:spPr>
          <a:xfrm>
            <a:off x="1811860" y="2217205"/>
            <a:ext cx="8568279" cy="1892380"/>
          </a:xfrm>
          <a:prstGeom prst="rect">
            <a:avLst/>
          </a:prstGeom>
        </p:spPr>
      </p:pic>
    </p:spTree>
    <p:extLst>
      <p:ext uri="{BB962C8B-B14F-4D97-AF65-F5344CB8AC3E}">
        <p14:creationId xmlns:p14="http://schemas.microsoft.com/office/powerpoint/2010/main" val="3262290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tângulo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4" name="Retângulo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pt-BR" dirty="0">
                <a:solidFill>
                  <a:srgbClr val="FFFEFF"/>
                </a:solidFill>
              </a:rPr>
              <a:t>Distribuição - </a:t>
            </a:r>
            <a:r>
              <a:rPr lang="pt-BR" sz="2400" dirty="0">
                <a:solidFill>
                  <a:srgbClr val="FFFEFF"/>
                </a:solidFill>
              </a:rPr>
              <a:t>implantação</a:t>
            </a:r>
            <a:endParaRPr lang="pt-BR" dirty="0">
              <a:solidFill>
                <a:srgbClr val="FFFEFF"/>
              </a:solidFill>
            </a:endParaRPr>
          </a:p>
        </p:txBody>
      </p:sp>
      <p:pic>
        <p:nvPicPr>
          <p:cNvPr id="6" name="Espaço Reservado para Conteúdo 5">
            <a:extLst>
              <a:ext uri="{FF2B5EF4-FFF2-40B4-BE49-F238E27FC236}">
                <a16:creationId xmlns:a16="http://schemas.microsoft.com/office/drawing/2014/main" id="{BE2DEC48-DBAD-428F-91D3-43865E2C24DD}"/>
              </a:ext>
            </a:extLst>
          </p:cNvPr>
          <p:cNvPicPr>
            <a:picLocks noGrp="1" noChangeAspect="1"/>
          </p:cNvPicPr>
          <p:nvPr>
            <p:ph idx="1"/>
          </p:nvPr>
        </p:nvPicPr>
        <p:blipFill rotWithShape="1">
          <a:blip r:embed="rId3"/>
          <a:srcRect l="359" t="3779"/>
          <a:stretch/>
        </p:blipFill>
        <p:spPr>
          <a:xfrm>
            <a:off x="1531620" y="1203960"/>
            <a:ext cx="5980078" cy="1358643"/>
          </a:xfrm>
          <a:prstGeom prst="rect">
            <a:avLst/>
          </a:prstGeom>
        </p:spPr>
      </p:pic>
      <p:pic>
        <p:nvPicPr>
          <p:cNvPr id="7" name="Imagem 6">
            <a:extLst>
              <a:ext uri="{FF2B5EF4-FFF2-40B4-BE49-F238E27FC236}">
                <a16:creationId xmlns:a16="http://schemas.microsoft.com/office/drawing/2014/main" id="{437AE8C9-0979-4916-8420-3488A3592DFB}"/>
              </a:ext>
            </a:extLst>
          </p:cNvPr>
          <p:cNvPicPr>
            <a:picLocks noChangeAspect="1"/>
          </p:cNvPicPr>
          <p:nvPr/>
        </p:nvPicPr>
        <p:blipFill rotWithShape="1">
          <a:blip r:embed="rId4"/>
          <a:srcRect l="2136" t="1235"/>
          <a:stretch/>
        </p:blipFill>
        <p:spPr>
          <a:xfrm>
            <a:off x="1638300" y="3086100"/>
            <a:ext cx="5873398" cy="1760944"/>
          </a:xfrm>
          <a:prstGeom prst="rect">
            <a:avLst/>
          </a:prstGeom>
        </p:spPr>
      </p:pic>
      <p:sp>
        <p:nvSpPr>
          <p:cNvPr id="8" name="CaixaDeTexto 7">
            <a:extLst>
              <a:ext uri="{FF2B5EF4-FFF2-40B4-BE49-F238E27FC236}">
                <a16:creationId xmlns:a16="http://schemas.microsoft.com/office/drawing/2014/main" id="{CADC9D11-99ED-4624-97BA-72095569CAB7}"/>
              </a:ext>
            </a:extLst>
          </p:cNvPr>
          <p:cNvSpPr txBox="1"/>
          <p:nvPr/>
        </p:nvSpPr>
        <p:spPr>
          <a:xfrm rot="10800000">
            <a:off x="662295" y="1550669"/>
            <a:ext cx="738664" cy="1011934"/>
          </a:xfrm>
          <a:prstGeom prst="rect">
            <a:avLst/>
          </a:prstGeom>
          <a:noFill/>
        </p:spPr>
        <p:txBody>
          <a:bodyPr vert="eaVert" wrap="square" rtlCol="0">
            <a:spAutoFit/>
          </a:bodyPr>
          <a:lstStyle/>
          <a:p>
            <a:r>
              <a:rPr lang="pt-BR" dirty="0"/>
              <a:t>REDES NEURAIS</a:t>
            </a:r>
          </a:p>
        </p:txBody>
      </p:sp>
      <p:sp>
        <p:nvSpPr>
          <p:cNvPr id="11" name="CaixaDeTexto 10">
            <a:extLst>
              <a:ext uri="{FF2B5EF4-FFF2-40B4-BE49-F238E27FC236}">
                <a16:creationId xmlns:a16="http://schemas.microsoft.com/office/drawing/2014/main" id="{35F0D2C2-69EE-4952-AAF6-A6FE526625FE}"/>
              </a:ext>
            </a:extLst>
          </p:cNvPr>
          <p:cNvSpPr txBox="1"/>
          <p:nvPr/>
        </p:nvSpPr>
        <p:spPr>
          <a:xfrm rot="10800000">
            <a:off x="723851" y="3235060"/>
            <a:ext cx="677108" cy="1258829"/>
          </a:xfrm>
          <a:prstGeom prst="rect">
            <a:avLst/>
          </a:prstGeom>
          <a:noFill/>
        </p:spPr>
        <p:txBody>
          <a:bodyPr vert="eaVert" wrap="square" rtlCol="0">
            <a:spAutoFit/>
          </a:bodyPr>
          <a:lstStyle/>
          <a:p>
            <a:r>
              <a:rPr lang="pt-BR" sz="1600" dirty="0"/>
              <a:t>REGRESSÃO LOGISTICA</a:t>
            </a:r>
          </a:p>
        </p:txBody>
      </p:sp>
    </p:spTree>
    <p:extLst>
      <p:ext uri="{BB962C8B-B14F-4D97-AF65-F5344CB8AC3E}">
        <p14:creationId xmlns:p14="http://schemas.microsoft.com/office/powerpoint/2010/main" val="474874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tângulo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4" name="Retângulo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pt-BR" dirty="0">
                <a:solidFill>
                  <a:srgbClr val="FFFEFF"/>
                </a:solidFill>
              </a:rPr>
              <a:t>Distribuição - </a:t>
            </a:r>
            <a:r>
              <a:rPr lang="pt-BR" sz="2400" dirty="0">
                <a:solidFill>
                  <a:srgbClr val="FFFEFF"/>
                </a:solidFill>
              </a:rPr>
              <a:t>implantação</a:t>
            </a:r>
            <a:endParaRPr lang="pt-BR" dirty="0">
              <a:solidFill>
                <a:srgbClr val="FFFEFF"/>
              </a:solidFill>
            </a:endParaRPr>
          </a:p>
        </p:txBody>
      </p:sp>
      <p:sp>
        <p:nvSpPr>
          <p:cNvPr id="11" name="CaixaDeTexto 10">
            <a:extLst>
              <a:ext uri="{FF2B5EF4-FFF2-40B4-BE49-F238E27FC236}">
                <a16:creationId xmlns:a16="http://schemas.microsoft.com/office/drawing/2014/main" id="{35F0D2C2-69EE-4952-AAF6-A6FE526625FE}"/>
              </a:ext>
            </a:extLst>
          </p:cNvPr>
          <p:cNvSpPr txBox="1"/>
          <p:nvPr/>
        </p:nvSpPr>
        <p:spPr>
          <a:xfrm rot="16200000">
            <a:off x="2276958" y="1411409"/>
            <a:ext cx="1169551" cy="2639152"/>
          </a:xfrm>
          <a:prstGeom prst="rect">
            <a:avLst/>
          </a:prstGeom>
          <a:noFill/>
        </p:spPr>
        <p:txBody>
          <a:bodyPr vert="eaVert" wrap="square" rtlCol="0">
            <a:spAutoFit/>
          </a:bodyPr>
          <a:lstStyle/>
          <a:p>
            <a:pPr marL="285750" indent="-285750">
              <a:buFont typeface="Wingdings" panose="05000000000000000000" pitchFamily="2" charset="2"/>
              <a:buChar char="§"/>
            </a:pPr>
            <a:r>
              <a:rPr lang="pt-BR" sz="1600" dirty="0"/>
              <a:t>Lucro de cada modelo comparado com o valor no método antigo da empresa CobraNada.</a:t>
            </a:r>
          </a:p>
        </p:txBody>
      </p:sp>
      <p:pic>
        <p:nvPicPr>
          <p:cNvPr id="9" name="Imagem 8">
            <a:extLst>
              <a:ext uri="{FF2B5EF4-FFF2-40B4-BE49-F238E27FC236}">
                <a16:creationId xmlns:a16="http://schemas.microsoft.com/office/drawing/2014/main" id="{AB04A1B3-695D-4D3F-ADFD-126DAC158E6E}"/>
              </a:ext>
            </a:extLst>
          </p:cNvPr>
          <p:cNvPicPr>
            <a:picLocks noChangeAspect="1"/>
          </p:cNvPicPr>
          <p:nvPr/>
        </p:nvPicPr>
        <p:blipFill rotWithShape="1">
          <a:blip r:embed="rId3"/>
          <a:srcRect t="7323" b="10469"/>
          <a:stretch/>
        </p:blipFill>
        <p:spPr>
          <a:xfrm>
            <a:off x="5349031" y="1817626"/>
            <a:ext cx="5692925" cy="1868577"/>
          </a:xfrm>
          <a:prstGeom prst="rect">
            <a:avLst/>
          </a:prstGeom>
        </p:spPr>
      </p:pic>
    </p:spTree>
    <p:extLst>
      <p:ext uri="{BB962C8B-B14F-4D97-AF65-F5344CB8AC3E}">
        <p14:creationId xmlns:p14="http://schemas.microsoft.com/office/powerpoint/2010/main" val="795783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r>
              <a:rPr lang="pt-BR" dirty="0">
                <a:solidFill>
                  <a:srgbClr val="FFFEFF"/>
                </a:solidFill>
              </a:rPr>
              <a:t>Distribuição - </a:t>
            </a:r>
            <a:r>
              <a:rPr lang="pt-BR" sz="2400" dirty="0">
                <a:solidFill>
                  <a:srgbClr val="FFFEFF"/>
                </a:solidFill>
              </a:rPr>
              <a:t>implantação</a:t>
            </a:r>
            <a:endParaRPr lang="pt-BR" dirty="0"/>
          </a:p>
        </p:txBody>
      </p:sp>
      <p:pic>
        <p:nvPicPr>
          <p:cNvPr id="6" name="Imagem 5">
            <a:extLst>
              <a:ext uri="{FF2B5EF4-FFF2-40B4-BE49-F238E27FC236}">
                <a16:creationId xmlns:a16="http://schemas.microsoft.com/office/drawing/2014/main" id="{E7B0E4AC-7F78-4A56-8369-1B8DA212A9C0}"/>
              </a:ext>
            </a:extLst>
          </p:cNvPr>
          <p:cNvPicPr>
            <a:picLocks noChangeAspect="1"/>
          </p:cNvPicPr>
          <p:nvPr/>
        </p:nvPicPr>
        <p:blipFill>
          <a:blip r:embed="rId3"/>
          <a:stretch>
            <a:fillRect/>
          </a:stretch>
        </p:blipFill>
        <p:spPr>
          <a:xfrm>
            <a:off x="2254886" y="2672943"/>
            <a:ext cx="7483473" cy="3217507"/>
          </a:xfrm>
          <a:prstGeom prst="rect">
            <a:avLst/>
          </a:prstGeom>
        </p:spPr>
      </p:pic>
    </p:spTree>
    <p:extLst>
      <p:ext uri="{BB962C8B-B14F-4D97-AF65-F5344CB8AC3E}">
        <p14:creationId xmlns:p14="http://schemas.microsoft.com/office/powerpoint/2010/main" val="497607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tâ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pic>
        <p:nvPicPr>
          <p:cNvPr id="5" name="Imagem 4" descr="Números Digitai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tâ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pt-BR">
                <a:solidFill>
                  <a:srgbClr val="FFFFFF"/>
                </a:solidFill>
              </a:rPr>
              <a:t>Obrigado</a:t>
            </a:r>
          </a:p>
        </p:txBody>
      </p:sp>
      <p:sp>
        <p:nvSpPr>
          <p:cNvPr id="3" name="Subtítulo 2">
            <a:extLst>
              <a:ext uri="{FF2B5EF4-FFF2-40B4-BE49-F238E27FC236}">
                <a16:creationId xmlns:a16="http://schemas.microsoft.com/office/drawing/2014/main" id="{A9CB511D-EA45-4336-847C-1252667143B5}"/>
              </a:ext>
            </a:extLst>
          </p:cNvPr>
          <p:cNvSpPr>
            <a:spLocks noGrp="1"/>
          </p:cNvSpPr>
          <p:nvPr>
            <p:ph type="subTitle" idx="1"/>
          </p:nvPr>
        </p:nvSpPr>
        <p:spPr>
          <a:xfrm>
            <a:off x="8216454" y="5069646"/>
            <a:ext cx="3354706" cy="1036425"/>
          </a:xfrm>
        </p:spPr>
        <p:txBody>
          <a:bodyPr rtlCol="0">
            <a:normAutofit lnSpcReduction="10000"/>
          </a:bodyPr>
          <a:lstStyle/>
          <a:p>
            <a:r>
              <a:rPr lang="pt-BR" dirty="0">
                <a:solidFill>
                  <a:schemeClr val="bg1"/>
                </a:solidFill>
              </a:rPr>
              <a:t>DANIELA  ALEXANDRA - 2100282</a:t>
            </a:r>
          </a:p>
          <a:p>
            <a:endParaRPr lang="pt-BR" dirty="0">
              <a:solidFill>
                <a:schemeClr val="bg1"/>
              </a:solidFill>
            </a:endParaRPr>
          </a:p>
          <a:p>
            <a:r>
              <a:rPr lang="pt-BR" dirty="0">
                <a:solidFill>
                  <a:schemeClr val="bg1"/>
                </a:solidFill>
              </a:rPr>
              <a:t>GUILHERME  MONTEIRO - 2100299</a:t>
            </a:r>
          </a:p>
        </p:txBody>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tâ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tâ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tâ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tângulo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4" name="Retângulo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pt-BR" dirty="0">
                <a:solidFill>
                  <a:srgbClr val="FFFEFF"/>
                </a:solidFill>
              </a:rPr>
              <a:t>Entendimento do negócio</a:t>
            </a:r>
          </a:p>
        </p:txBody>
      </p:sp>
      <p:sp>
        <p:nvSpPr>
          <p:cNvPr id="5" name="Espaço Reservado para Conteúdo 4">
            <a:extLst>
              <a:ext uri="{FF2B5EF4-FFF2-40B4-BE49-F238E27FC236}">
                <a16:creationId xmlns:a16="http://schemas.microsoft.com/office/drawing/2014/main" id="{D8C004EC-4D62-4E2A-A301-C88A1C004669}"/>
              </a:ext>
            </a:extLst>
          </p:cNvPr>
          <p:cNvSpPr>
            <a:spLocks noGrp="1"/>
          </p:cNvSpPr>
          <p:nvPr>
            <p:ph idx="1"/>
          </p:nvPr>
        </p:nvSpPr>
        <p:spPr>
          <a:xfrm>
            <a:off x="578440" y="770386"/>
            <a:ext cx="10325088" cy="4076657"/>
          </a:xfrm>
        </p:spPr>
        <p:txBody>
          <a:bodyPr>
            <a:normAutofit/>
          </a:bodyPr>
          <a:lstStyle/>
          <a:p>
            <a:r>
              <a:rPr lang="pt-BR" dirty="0"/>
              <a:t>Com um número crescente de detectores de fumaça, muitos sensores acabam fazendo detecções redundantes gerando então falsos alarmes, que por sua vez gera custos com acionamentos indevidos dos órgãos competentes, como, ambulâncias e bombeiros, e também evasão do local de forma indevida.</a:t>
            </a:r>
          </a:p>
        </p:txBody>
      </p:sp>
    </p:spTree>
    <p:extLst>
      <p:ext uri="{BB962C8B-B14F-4D97-AF65-F5344CB8AC3E}">
        <p14:creationId xmlns:p14="http://schemas.microsoft.com/office/powerpoint/2010/main" val="1062234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tângulo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4" name="Retângulo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pt-BR" dirty="0">
                <a:solidFill>
                  <a:srgbClr val="FFFEFF"/>
                </a:solidFill>
              </a:rPr>
              <a:t>Objetivo</a:t>
            </a:r>
          </a:p>
        </p:txBody>
      </p:sp>
      <p:sp>
        <p:nvSpPr>
          <p:cNvPr id="5" name="Espaço Reservado para Conteúdo 4">
            <a:extLst>
              <a:ext uri="{FF2B5EF4-FFF2-40B4-BE49-F238E27FC236}">
                <a16:creationId xmlns:a16="http://schemas.microsoft.com/office/drawing/2014/main" id="{D8C004EC-4D62-4E2A-A301-C88A1C004669}"/>
              </a:ext>
            </a:extLst>
          </p:cNvPr>
          <p:cNvSpPr>
            <a:spLocks noGrp="1"/>
          </p:cNvSpPr>
          <p:nvPr>
            <p:ph idx="1"/>
          </p:nvPr>
        </p:nvSpPr>
        <p:spPr>
          <a:xfrm>
            <a:off x="578439" y="770386"/>
            <a:ext cx="11160237" cy="3954144"/>
          </a:xfrm>
        </p:spPr>
        <p:txBody>
          <a:bodyPr>
            <a:normAutofit/>
          </a:bodyPr>
          <a:lstStyle/>
          <a:p>
            <a:r>
              <a:rPr lang="pt-BR" dirty="0"/>
              <a:t>O objetivo é desenvolver um modelo que tenha assertividade na detecção de incêndio. Identificar através dos dados da composição de fumaça se há ou não incêndio, portanto o modelo irá favorecer o dispositivo detector de fumaça a identificar um verdadeiro alarme e reduzir redundâncias de falsos alarmes.</a:t>
            </a:r>
          </a:p>
          <a:p>
            <a:endParaRPr lang="pt-BR" b="1" u="sng" dirty="0"/>
          </a:p>
          <a:p>
            <a:r>
              <a:rPr lang="pt-BR" b="1" u="sng" dirty="0"/>
              <a:t>Critérios de Sucesso</a:t>
            </a:r>
            <a:r>
              <a:rPr lang="pt-BR" b="1" dirty="0"/>
              <a:t>:  </a:t>
            </a:r>
            <a:r>
              <a:rPr lang="pt-BR" dirty="0"/>
              <a:t>Criar um modelo capaz de identificar através da fumaça se há risco de incêndio ou não. Que chegue a 85% da métrica acurácia. </a:t>
            </a:r>
          </a:p>
          <a:p>
            <a:endParaRPr lang="pt-BR" dirty="0"/>
          </a:p>
        </p:txBody>
      </p:sp>
    </p:spTree>
    <p:extLst>
      <p:ext uri="{BB962C8B-B14F-4D97-AF65-F5344CB8AC3E}">
        <p14:creationId xmlns:p14="http://schemas.microsoft.com/office/powerpoint/2010/main" val="916775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tângulo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4" name="Retângulo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78439" y="5551095"/>
            <a:ext cx="11029616" cy="718870"/>
          </a:xfrm>
        </p:spPr>
        <p:txBody>
          <a:bodyPr rtlCol="0">
            <a:normAutofit fontScale="90000"/>
          </a:bodyPr>
          <a:lstStyle/>
          <a:p>
            <a:r>
              <a:rPr lang="pt-BR" dirty="0"/>
              <a:t>Entendimento dos dados</a:t>
            </a:r>
            <a:br>
              <a:rPr lang="pt-BR" dirty="0"/>
            </a:br>
            <a:endParaRPr lang="pt-BR" dirty="0">
              <a:solidFill>
                <a:srgbClr val="FFFEFF"/>
              </a:solidFill>
            </a:endParaRPr>
          </a:p>
        </p:txBody>
      </p:sp>
      <p:pic>
        <p:nvPicPr>
          <p:cNvPr id="8" name="Imagem 7">
            <a:extLst>
              <a:ext uri="{FF2B5EF4-FFF2-40B4-BE49-F238E27FC236}">
                <a16:creationId xmlns:a16="http://schemas.microsoft.com/office/drawing/2014/main" id="{DDDBC640-4505-68E7-FCBC-D081F3019142}"/>
              </a:ext>
            </a:extLst>
          </p:cNvPr>
          <p:cNvPicPr>
            <a:picLocks noChangeAspect="1"/>
          </p:cNvPicPr>
          <p:nvPr/>
        </p:nvPicPr>
        <p:blipFill>
          <a:blip r:embed="rId3"/>
          <a:stretch>
            <a:fillRect/>
          </a:stretch>
        </p:blipFill>
        <p:spPr>
          <a:xfrm>
            <a:off x="1540553" y="640552"/>
            <a:ext cx="9210574" cy="4370586"/>
          </a:xfrm>
          <a:prstGeom prst="rect">
            <a:avLst/>
          </a:prstGeom>
        </p:spPr>
      </p:pic>
    </p:spTree>
    <p:extLst>
      <p:ext uri="{BB962C8B-B14F-4D97-AF65-F5344CB8AC3E}">
        <p14:creationId xmlns:p14="http://schemas.microsoft.com/office/powerpoint/2010/main" val="1703342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tângulo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4" name="Retângulo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78439" y="5551095"/>
            <a:ext cx="11029616" cy="718870"/>
          </a:xfrm>
        </p:spPr>
        <p:txBody>
          <a:bodyPr rtlCol="0">
            <a:normAutofit fontScale="90000"/>
          </a:bodyPr>
          <a:lstStyle/>
          <a:p>
            <a:r>
              <a:rPr lang="pt-BR" dirty="0"/>
              <a:t>Entendimento dos dados</a:t>
            </a:r>
            <a:br>
              <a:rPr lang="pt-BR" dirty="0"/>
            </a:br>
            <a:endParaRPr lang="pt-BR" dirty="0">
              <a:solidFill>
                <a:srgbClr val="FFFEFF"/>
              </a:solidFill>
            </a:endParaRPr>
          </a:p>
        </p:txBody>
      </p:sp>
      <p:sp>
        <p:nvSpPr>
          <p:cNvPr id="5" name="Espaço Reservado para Conteúdo 4">
            <a:extLst>
              <a:ext uri="{FF2B5EF4-FFF2-40B4-BE49-F238E27FC236}">
                <a16:creationId xmlns:a16="http://schemas.microsoft.com/office/drawing/2014/main" id="{D8C004EC-4D62-4E2A-A301-C88A1C004669}"/>
              </a:ext>
            </a:extLst>
          </p:cNvPr>
          <p:cNvSpPr>
            <a:spLocks noGrp="1"/>
          </p:cNvSpPr>
          <p:nvPr>
            <p:ph idx="1"/>
          </p:nvPr>
        </p:nvSpPr>
        <p:spPr>
          <a:xfrm>
            <a:off x="578437" y="1011082"/>
            <a:ext cx="6445817" cy="2632663"/>
          </a:xfrm>
        </p:spPr>
        <p:txBody>
          <a:bodyPr>
            <a:normAutofit fontScale="77500" lnSpcReduction="20000"/>
          </a:bodyPr>
          <a:lstStyle/>
          <a:p>
            <a:endParaRPr lang="pt-BR" dirty="0"/>
          </a:p>
          <a:p>
            <a:r>
              <a:rPr lang="pt-BR" sz="2200" dirty="0"/>
              <a:t>62.630 registros (linhas) e  16 colunas(variáveis)</a:t>
            </a:r>
          </a:p>
          <a:p>
            <a:pPr lvl="1">
              <a:buFont typeface="Wingdings" panose="05000000000000000000" pitchFamily="2" charset="2"/>
              <a:buChar char="v"/>
            </a:pPr>
            <a:r>
              <a:rPr lang="pt-BR" sz="2200" dirty="0"/>
              <a:t>1 =  Com </a:t>
            </a:r>
            <a:r>
              <a:rPr lang="pt-BR" sz="2200" b="1" dirty="0"/>
              <a:t>risco de incêndio</a:t>
            </a:r>
            <a:r>
              <a:rPr lang="pt-BR" sz="2200" dirty="0"/>
              <a:t>: 44.757</a:t>
            </a:r>
          </a:p>
          <a:p>
            <a:pPr lvl="1">
              <a:buFont typeface="Wingdings" panose="05000000000000000000" pitchFamily="2" charset="2"/>
              <a:buChar char="v"/>
            </a:pPr>
            <a:r>
              <a:rPr lang="pt-BR" sz="2200" dirty="0"/>
              <a:t>0 =  Sem </a:t>
            </a:r>
            <a:r>
              <a:rPr lang="pt-BR" sz="2200" b="1" dirty="0"/>
              <a:t>risco de incêndio</a:t>
            </a:r>
            <a:r>
              <a:rPr lang="pt-BR" sz="2200" dirty="0"/>
              <a:t> : 17.873</a:t>
            </a:r>
          </a:p>
          <a:p>
            <a:r>
              <a:rPr lang="pt-BR" sz="2200" dirty="0"/>
              <a:t>Valores nulos: </a:t>
            </a:r>
          </a:p>
          <a:p>
            <a:pPr lvl="1">
              <a:buFont typeface="Wingdings" panose="05000000000000000000" pitchFamily="2" charset="2"/>
              <a:buChar char="v"/>
            </a:pPr>
            <a:r>
              <a:rPr lang="pt-BR" b="1" dirty="0"/>
              <a:t>NC1.0 CONCENTRAÇÃO NÚMERICA DE MATERIAL PARTICULADO - 829 NC2.5 CONCENTRAÇÃO NÚMERICA DE MATERIAL PARTICULADO - 473</a:t>
            </a:r>
          </a:p>
          <a:p>
            <a:r>
              <a:rPr lang="pt-BR" sz="2200" dirty="0"/>
              <a:t>Campo candidato a alvo: [‘ALARME DE INCENDIO’]</a:t>
            </a:r>
          </a:p>
          <a:p>
            <a:endParaRPr lang="pt-BR" dirty="0"/>
          </a:p>
          <a:p>
            <a:pPr marL="0" indent="0">
              <a:buNone/>
            </a:pPr>
            <a:endParaRPr lang="pt-BR" dirty="0"/>
          </a:p>
        </p:txBody>
      </p:sp>
      <p:pic>
        <p:nvPicPr>
          <p:cNvPr id="8" name="Imagem 7">
            <a:extLst>
              <a:ext uri="{FF2B5EF4-FFF2-40B4-BE49-F238E27FC236}">
                <a16:creationId xmlns:a16="http://schemas.microsoft.com/office/drawing/2014/main" id="{8068992F-E21C-C539-F45E-919981BA1779}"/>
              </a:ext>
            </a:extLst>
          </p:cNvPr>
          <p:cNvPicPr>
            <a:picLocks noChangeAspect="1"/>
          </p:cNvPicPr>
          <p:nvPr/>
        </p:nvPicPr>
        <p:blipFill>
          <a:blip r:embed="rId3"/>
          <a:stretch>
            <a:fillRect/>
          </a:stretch>
        </p:blipFill>
        <p:spPr>
          <a:xfrm>
            <a:off x="7152220" y="784796"/>
            <a:ext cx="4745560" cy="2644204"/>
          </a:xfrm>
          <a:prstGeom prst="rect">
            <a:avLst/>
          </a:prstGeom>
        </p:spPr>
      </p:pic>
    </p:spTree>
    <p:extLst>
      <p:ext uri="{BB962C8B-B14F-4D97-AF65-F5344CB8AC3E}">
        <p14:creationId xmlns:p14="http://schemas.microsoft.com/office/powerpoint/2010/main" val="3490872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tângulo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4" name="Retângulo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78438" y="5551095"/>
            <a:ext cx="11029616" cy="718870"/>
          </a:xfrm>
        </p:spPr>
        <p:txBody>
          <a:bodyPr rtlCol="0">
            <a:normAutofit/>
          </a:bodyPr>
          <a:lstStyle/>
          <a:p>
            <a:r>
              <a:rPr lang="pt-BR" dirty="0">
                <a:solidFill>
                  <a:srgbClr val="FFFEFF"/>
                </a:solidFill>
              </a:rPr>
              <a:t>Preparação dos dados</a:t>
            </a:r>
          </a:p>
        </p:txBody>
      </p:sp>
      <p:sp>
        <p:nvSpPr>
          <p:cNvPr id="5" name="Espaço Reservado para Conteúdo 4">
            <a:extLst>
              <a:ext uri="{FF2B5EF4-FFF2-40B4-BE49-F238E27FC236}">
                <a16:creationId xmlns:a16="http://schemas.microsoft.com/office/drawing/2014/main" id="{D8C004EC-4D62-4E2A-A301-C88A1C004669}"/>
              </a:ext>
            </a:extLst>
          </p:cNvPr>
          <p:cNvSpPr>
            <a:spLocks noGrp="1"/>
          </p:cNvSpPr>
          <p:nvPr>
            <p:ph idx="1"/>
          </p:nvPr>
        </p:nvSpPr>
        <p:spPr>
          <a:xfrm>
            <a:off x="447817" y="1179240"/>
            <a:ext cx="11029615" cy="3678303"/>
          </a:xfrm>
        </p:spPr>
        <p:txBody>
          <a:bodyPr/>
          <a:lstStyle/>
          <a:p>
            <a:r>
              <a:rPr lang="pt-BR" dirty="0"/>
              <a:t>PRE PROCESSAMENTO DOS DADOS</a:t>
            </a:r>
          </a:p>
          <a:p>
            <a:r>
              <a:rPr lang="pt-BR" dirty="0"/>
              <a:t>TRATAMENTO DE VALORES NULOS OU ‘NAN’</a:t>
            </a:r>
          </a:p>
          <a:p>
            <a:pPr marL="0" indent="0">
              <a:buNone/>
            </a:pPr>
            <a:endParaRPr lang="pt-BR" dirty="0"/>
          </a:p>
        </p:txBody>
      </p:sp>
    </p:spTree>
    <p:extLst>
      <p:ext uri="{BB962C8B-B14F-4D97-AF65-F5344CB8AC3E}">
        <p14:creationId xmlns:p14="http://schemas.microsoft.com/office/powerpoint/2010/main" val="3007945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tângulo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4" name="Retângulo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78438" y="5551095"/>
            <a:ext cx="11029616" cy="718870"/>
          </a:xfrm>
        </p:spPr>
        <p:txBody>
          <a:bodyPr rtlCol="0">
            <a:normAutofit/>
          </a:bodyPr>
          <a:lstStyle/>
          <a:p>
            <a:r>
              <a:rPr lang="pt-BR" dirty="0">
                <a:solidFill>
                  <a:srgbClr val="FFFEFF"/>
                </a:solidFill>
              </a:rPr>
              <a:t>Preparação dos dados</a:t>
            </a:r>
          </a:p>
        </p:txBody>
      </p:sp>
      <p:pic>
        <p:nvPicPr>
          <p:cNvPr id="4" name="Imagem 3">
            <a:extLst>
              <a:ext uri="{FF2B5EF4-FFF2-40B4-BE49-F238E27FC236}">
                <a16:creationId xmlns:a16="http://schemas.microsoft.com/office/drawing/2014/main" id="{BE129E57-DD8B-4223-EB31-56FA29B4EB86}"/>
              </a:ext>
            </a:extLst>
          </p:cNvPr>
          <p:cNvPicPr>
            <a:picLocks noChangeAspect="1"/>
          </p:cNvPicPr>
          <p:nvPr/>
        </p:nvPicPr>
        <p:blipFill>
          <a:blip r:embed="rId3"/>
          <a:stretch>
            <a:fillRect/>
          </a:stretch>
        </p:blipFill>
        <p:spPr>
          <a:xfrm>
            <a:off x="1219200" y="589071"/>
            <a:ext cx="8631382" cy="4428356"/>
          </a:xfrm>
          <a:prstGeom prst="rect">
            <a:avLst/>
          </a:prstGeom>
        </p:spPr>
      </p:pic>
    </p:spTree>
    <p:extLst>
      <p:ext uri="{BB962C8B-B14F-4D97-AF65-F5344CB8AC3E}">
        <p14:creationId xmlns:p14="http://schemas.microsoft.com/office/powerpoint/2010/main" val="4285751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tângulo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4" name="Retângulo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78438" y="5551095"/>
            <a:ext cx="11029616" cy="718870"/>
          </a:xfrm>
        </p:spPr>
        <p:txBody>
          <a:bodyPr rtlCol="0">
            <a:normAutofit/>
          </a:bodyPr>
          <a:lstStyle/>
          <a:p>
            <a:r>
              <a:rPr lang="pt-BR" dirty="0">
                <a:solidFill>
                  <a:srgbClr val="FFFEFF"/>
                </a:solidFill>
              </a:rPr>
              <a:t>Preparação dos dados</a:t>
            </a:r>
          </a:p>
        </p:txBody>
      </p:sp>
      <p:sp>
        <p:nvSpPr>
          <p:cNvPr id="5" name="Espaço Reservado para Conteúdo 4">
            <a:extLst>
              <a:ext uri="{FF2B5EF4-FFF2-40B4-BE49-F238E27FC236}">
                <a16:creationId xmlns:a16="http://schemas.microsoft.com/office/drawing/2014/main" id="{D8C004EC-4D62-4E2A-A301-C88A1C004669}"/>
              </a:ext>
            </a:extLst>
          </p:cNvPr>
          <p:cNvSpPr>
            <a:spLocks noGrp="1"/>
          </p:cNvSpPr>
          <p:nvPr>
            <p:ph idx="1"/>
          </p:nvPr>
        </p:nvSpPr>
        <p:spPr>
          <a:xfrm>
            <a:off x="447817" y="1045235"/>
            <a:ext cx="8252838" cy="536786"/>
          </a:xfrm>
        </p:spPr>
        <p:txBody>
          <a:bodyPr/>
          <a:lstStyle/>
          <a:p>
            <a:r>
              <a:rPr lang="pt-BR" dirty="0"/>
              <a:t>Eliminação de colunas que não utilizaremos no problema: </a:t>
            </a:r>
          </a:p>
        </p:txBody>
      </p:sp>
      <p:pic>
        <p:nvPicPr>
          <p:cNvPr id="4" name="Imagem 3">
            <a:extLst>
              <a:ext uri="{FF2B5EF4-FFF2-40B4-BE49-F238E27FC236}">
                <a16:creationId xmlns:a16="http://schemas.microsoft.com/office/drawing/2014/main" id="{F486E856-3729-B77A-0689-D3D0A832B581}"/>
              </a:ext>
            </a:extLst>
          </p:cNvPr>
          <p:cNvPicPr>
            <a:picLocks noChangeAspect="1"/>
          </p:cNvPicPr>
          <p:nvPr/>
        </p:nvPicPr>
        <p:blipFill>
          <a:blip r:embed="rId3"/>
          <a:stretch>
            <a:fillRect/>
          </a:stretch>
        </p:blipFill>
        <p:spPr>
          <a:xfrm>
            <a:off x="749416" y="1629160"/>
            <a:ext cx="6592220" cy="1181265"/>
          </a:xfrm>
          <a:prstGeom prst="rect">
            <a:avLst/>
          </a:prstGeom>
        </p:spPr>
      </p:pic>
      <p:sp>
        <p:nvSpPr>
          <p:cNvPr id="8" name="Espaço Reservado para Conteúdo 4">
            <a:extLst>
              <a:ext uri="{FF2B5EF4-FFF2-40B4-BE49-F238E27FC236}">
                <a16:creationId xmlns:a16="http://schemas.microsoft.com/office/drawing/2014/main" id="{69398F60-F720-32B3-D704-A6A3DECE36EE}"/>
              </a:ext>
            </a:extLst>
          </p:cNvPr>
          <p:cNvSpPr txBox="1">
            <a:spLocks/>
          </p:cNvSpPr>
          <p:nvPr/>
        </p:nvSpPr>
        <p:spPr>
          <a:xfrm>
            <a:off x="578438" y="3093604"/>
            <a:ext cx="8252838" cy="53678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pt-BR" dirty="0"/>
              <a:t>Transformando colunas  que estão como “objetos” em numéricas: </a:t>
            </a:r>
          </a:p>
        </p:txBody>
      </p:sp>
      <p:pic>
        <p:nvPicPr>
          <p:cNvPr id="10" name="Imagem 9">
            <a:extLst>
              <a:ext uri="{FF2B5EF4-FFF2-40B4-BE49-F238E27FC236}">
                <a16:creationId xmlns:a16="http://schemas.microsoft.com/office/drawing/2014/main" id="{F9EB5CE7-2B05-DFC3-40B3-197BF2795B43}"/>
              </a:ext>
            </a:extLst>
          </p:cNvPr>
          <p:cNvPicPr>
            <a:picLocks noChangeAspect="1"/>
          </p:cNvPicPr>
          <p:nvPr/>
        </p:nvPicPr>
        <p:blipFill>
          <a:blip r:embed="rId4"/>
          <a:stretch>
            <a:fillRect/>
          </a:stretch>
        </p:blipFill>
        <p:spPr>
          <a:xfrm>
            <a:off x="578438" y="3823339"/>
            <a:ext cx="11431595" cy="981212"/>
          </a:xfrm>
          <a:prstGeom prst="rect">
            <a:avLst/>
          </a:prstGeom>
        </p:spPr>
      </p:pic>
    </p:spTree>
    <p:extLst>
      <p:ext uri="{BB962C8B-B14F-4D97-AF65-F5344CB8AC3E}">
        <p14:creationId xmlns:p14="http://schemas.microsoft.com/office/powerpoint/2010/main" val="3780451459"/>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3.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Tecnologia (design Dividendo)</Template>
  <TotalTime>650</TotalTime>
  <Words>495</Words>
  <Application>Microsoft Office PowerPoint</Application>
  <PresentationFormat>Widescreen</PresentationFormat>
  <Paragraphs>99</Paragraphs>
  <Slides>25</Slides>
  <Notes>25</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25</vt:i4>
      </vt:variant>
    </vt:vector>
  </HeadingPairs>
  <TitlesOfParts>
    <vt:vector size="30" baseType="lpstr">
      <vt:lpstr>Calibri</vt:lpstr>
      <vt:lpstr>Gill Sans MT</vt:lpstr>
      <vt:lpstr>Wingdings</vt:lpstr>
      <vt:lpstr>Wingdings 2</vt:lpstr>
      <vt:lpstr>Dividendo</vt:lpstr>
      <vt:lpstr>DATA SCIENCE</vt:lpstr>
      <vt:lpstr>Entendimento do negócio</vt:lpstr>
      <vt:lpstr>Entendimento do negócio</vt:lpstr>
      <vt:lpstr>Objetivo</vt:lpstr>
      <vt:lpstr>Entendimento dos dados </vt:lpstr>
      <vt:lpstr>Entendimento dos dados </vt:lpstr>
      <vt:lpstr>Preparação dos dados</vt:lpstr>
      <vt:lpstr>Preparação dos dados</vt:lpstr>
      <vt:lpstr>Preparação dos dados</vt:lpstr>
      <vt:lpstr>Preparação dos dados</vt:lpstr>
      <vt:lpstr>Preparação dos dados</vt:lpstr>
      <vt:lpstr>modelagem</vt:lpstr>
      <vt:lpstr>modelagem</vt:lpstr>
      <vt:lpstr>modelagem</vt:lpstr>
      <vt:lpstr>modelagem</vt:lpstr>
      <vt:lpstr>treinamento</vt:lpstr>
      <vt:lpstr>treinamento</vt:lpstr>
      <vt:lpstr>treinamento</vt:lpstr>
      <vt:lpstr>treinamento</vt:lpstr>
      <vt:lpstr>Avaliação de desempenho</vt:lpstr>
      <vt:lpstr>Distribuição - implantação</vt:lpstr>
      <vt:lpstr>Distribuição - implantação</vt:lpstr>
      <vt:lpstr>Distribuição - implantação</vt:lpstr>
      <vt:lpstr>Distribuição - implantação</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PROJECT: DISCOVERY &amp; PREPARATION</dc:title>
  <dc:creator>Daniela</dc:creator>
  <cp:lastModifiedBy>Daniela</cp:lastModifiedBy>
  <cp:revision>46</cp:revision>
  <dcterms:created xsi:type="dcterms:W3CDTF">2022-09-20T21:29:08Z</dcterms:created>
  <dcterms:modified xsi:type="dcterms:W3CDTF">2022-11-20T17:34:57Z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