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4"/>
  </p:notesMasterIdLst>
  <p:handoutMasterIdLst>
    <p:handoutMasterId r:id="rId55"/>
  </p:handoutMasterIdLst>
  <p:sldIdLst>
    <p:sldId id="584" r:id="rId3"/>
    <p:sldId id="585" r:id="rId4"/>
    <p:sldId id="586" r:id="rId5"/>
    <p:sldId id="522" r:id="rId6"/>
    <p:sldId id="587" r:id="rId7"/>
    <p:sldId id="589" r:id="rId8"/>
    <p:sldId id="601" r:id="rId9"/>
    <p:sldId id="458" r:id="rId10"/>
    <p:sldId id="459" r:id="rId11"/>
    <p:sldId id="460" r:id="rId12"/>
    <p:sldId id="461" r:id="rId13"/>
    <p:sldId id="462" r:id="rId14"/>
    <p:sldId id="434" r:id="rId15"/>
    <p:sldId id="415" r:id="rId16"/>
    <p:sldId id="500" r:id="rId17"/>
    <p:sldId id="607" r:id="rId18"/>
    <p:sldId id="608" r:id="rId19"/>
    <p:sldId id="582" r:id="rId20"/>
    <p:sldId id="583" r:id="rId21"/>
    <p:sldId id="609" r:id="rId22"/>
    <p:sldId id="610" r:id="rId23"/>
    <p:sldId id="535" r:id="rId24"/>
    <p:sldId id="546" r:id="rId25"/>
    <p:sldId id="536" r:id="rId26"/>
    <p:sldId id="543" r:id="rId27"/>
    <p:sldId id="544" r:id="rId28"/>
    <p:sldId id="545" r:id="rId29"/>
    <p:sldId id="537" r:id="rId30"/>
    <p:sldId id="538" r:id="rId31"/>
    <p:sldId id="539" r:id="rId32"/>
    <p:sldId id="547" r:id="rId33"/>
    <p:sldId id="540" r:id="rId34"/>
    <p:sldId id="436" r:id="rId35"/>
    <p:sldId id="437" r:id="rId36"/>
    <p:sldId id="611" r:id="rId37"/>
    <p:sldId id="438" r:id="rId38"/>
    <p:sldId id="454" r:id="rId39"/>
    <p:sldId id="479" r:id="rId40"/>
    <p:sldId id="509" r:id="rId41"/>
    <p:sldId id="480" r:id="rId42"/>
    <p:sldId id="484" r:id="rId43"/>
    <p:sldId id="501" r:id="rId44"/>
    <p:sldId id="502" r:id="rId45"/>
    <p:sldId id="503" r:id="rId46"/>
    <p:sldId id="504" r:id="rId47"/>
    <p:sldId id="577" r:id="rId48"/>
    <p:sldId id="467" r:id="rId49"/>
    <p:sldId id="562" r:id="rId50"/>
    <p:sldId id="575" r:id="rId51"/>
    <p:sldId id="519" r:id="rId52"/>
    <p:sldId id="521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84"/>
            <p14:sldId id="585"/>
            <p14:sldId id="586"/>
            <p14:sldId id="522"/>
            <p14:sldId id="587"/>
            <p14:sldId id="589"/>
            <p14:sldId id="601"/>
          </p14:sldIdLst>
        </p14:section>
        <p14:section name="Default Section" id="{9E63D159-2865-48A8-8497-429E9CA731FB}">
          <p14:sldIdLst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607"/>
            <p14:sldId id="608"/>
            <p14:sldId id="582"/>
            <p14:sldId id="583"/>
            <p14:sldId id="609"/>
            <p14:sldId id="610"/>
            <p14:sldId id="535"/>
            <p14:sldId id="546"/>
            <p14:sldId id="536"/>
            <p14:sldId id="543"/>
            <p14:sldId id="544"/>
            <p14:sldId id="545"/>
            <p14:sldId id="537"/>
            <p14:sldId id="538"/>
            <p14:sldId id="539"/>
            <p14:sldId id="547"/>
            <p14:sldId id="540"/>
            <p14:sldId id="436"/>
            <p14:sldId id="437"/>
            <p14:sldId id="611"/>
            <p14:sldId id="438"/>
            <p14:sldId id="454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577"/>
            <p14:sldId id="467"/>
            <p14:sldId id="562"/>
            <p14:sldId id="575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533" autoAdjust="0"/>
  </p:normalViewPr>
  <p:slideViewPr>
    <p:cSldViewPr>
      <p:cViewPr varScale="1">
        <p:scale>
          <a:sx n="85" d="100"/>
          <a:sy n="85" d="100"/>
        </p:scale>
        <p:origin x="-138" y="10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4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16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8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2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4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9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9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8.gif"/><Relationship Id="rId4" Type="http://schemas.openxmlformats.org/officeDocument/2006/relationships/image" Target="../media/image65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3065"/>
              </p:ext>
            </p:extLst>
          </p:nvPr>
        </p:nvGraphicFramePr>
        <p:xfrm>
          <a:off x="648121" y="3505200"/>
          <a:ext cx="109728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02" y="1902416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82107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7" y="4534581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82107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82107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82107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1299248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3999183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43" y="3541006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390" y="295620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245" y="457200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954406" y="2984918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116802" y="3469899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24161" y="3903466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954406" y="4798699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116802" y="533442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1708" y="5469018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548018" y="4703083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884146" y="4964810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044574" y="4768944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725020" y="3686579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5" y="4343400"/>
            <a:ext cx="3990495" cy="226181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40" y="4060303"/>
            <a:ext cx="2176672" cy="23368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3301786" y="5076346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82" y="4982321"/>
            <a:ext cx="207332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i="1" dirty="0">
                <a:latin typeface="Consolas" pitchFamily="49" charset="0"/>
                <a:cs typeface="Consolas" pitchFamily="49" charset="0"/>
              </a:rPr>
              <a:t>Няма изход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0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Четене на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000" y="2490505"/>
            <a:ext cx="56388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40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Парола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413" y="1251437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username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let input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(input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 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console.log(`Welcome: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 smtClean="0"/>
              <a:t>pb-feb</a:t>
            </a:r>
            <a:endParaRPr lang="en-US" sz="11500" b="1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цели числа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b="1" dirty="0"/>
              <a:t>Stop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bg-BG" dirty="0"/>
              <a:t>Извежда сумата на всички прочетени числа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538397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10</a:t>
            </a:r>
          </a:p>
          <a:p>
            <a:r>
              <a:rPr lang="en-US" b="1" dirty="0"/>
              <a:t>20</a:t>
            </a:r>
          </a:p>
          <a:p>
            <a:r>
              <a:rPr lang="en-US" b="1" dirty="0"/>
              <a:t>30</a:t>
            </a:r>
          </a:p>
          <a:p>
            <a:r>
              <a:rPr lang="en-US" b="1" dirty="0"/>
              <a:t>45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2336526" y="545547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537" y="5361449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105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972356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</a:t>
            </a:r>
            <a:endParaRPr lang="bg-BG" b="1" dirty="0"/>
          </a:p>
          <a:p>
            <a:r>
              <a:rPr lang="en-US" b="1" dirty="0"/>
              <a:t>2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  <a:endParaRPr lang="bg-BG" b="1" dirty="0"/>
          </a:p>
          <a:p>
            <a:r>
              <a:rPr lang="en-US" b="1" dirty="0"/>
              <a:t>5</a:t>
            </a:r>
            <a:endParaRPr lang="bg-BG" b="1" dirty="0"/>
          </a:p>
          <a:p>
            <a:r>
              <a:rPr lang="bg-BG" b="1" dirty="0"/>
              <a:t>6</a:t>
            </a:r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CDB00AD0-309B-4F43-91A9-9159B7BDB1EF}"/>
              </a:ext>
            </a:extLst>
          </p:cNvPr>
          <p:cNvSpPr/>
          <p:nvPr/>
        </p:nvSpPr>
        <p:spPr>
          <a:xfrm>
            <a:off x="6679926" y="4889433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938" y="4795408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11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Сума от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2" y="1828800"/>
            <a:ext cx="6783388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Number(input);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99306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79562" y="1939435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Number(input.shift());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0612" y="3581400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18012" y="3977433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209813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9362" y="2341644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32412" y="34290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934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/>
              <a:t>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600" dirty="0"/>
              <a:t>Преговор</a:t>
            </a:r>
            <a:endParaRPr lang="en-US" sz="3600" dirty="0"/>
          </a:p>
          <a:p>
            <a:pPr marL="514350" indent="-514350"/>
            <a:r>
              <a:rPr lang="en-US" sz="3600" dirty="0"/>
              <a:t> </a:t>
            </a:r>
            <a:r>
              <a:rPr lang="bg-BG" dirty="0"/>
              <a:t>Увеличаване и намаляване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стойността</a:t>
            </a:r>
            <a:r>
              <a:rPr lang="en-US" dirty="0"/>
              <a:t> </a:t>
            </a:r>
            <a:r>
              <a:rPr lang="bg-BG" dirty="0"/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</a:t>
            </a:r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752441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4307" y="1104193"/>
            <a:ext cx="5434" cy="327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7451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4307" y="2193845"/>
            <a:ext cx="5434" cy="332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646336"/>
            <a:ext cx="9632" cy="382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3086100"/>
            <a:ext cx="1231856" cy="11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2073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3" y="4715110"/>
            <a:ext cx="15967" cy="323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6788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50934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1781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1098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440097"/>
            <a:ext cx="2183751" cy="22387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6717" y="1356322"/>
            <a:ext cx="10955388" cy="48338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n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balance = 0.0;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(counter &lt; n)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amount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console.log(`Increase: ${amount.toFixed(2)}`);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counter++;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Взема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3871" y="5018767"/>
            <a:ext cx="816837" cy="126701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2863" y="1295400"/>
            <a:ext cx="7149900" cy="50013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(counter &lt;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let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9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9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3" y="1196125"/>
            <a:ext cx="12039600" cy="5201066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Продължаване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5913" y="2895600"/>
            <a:ext cx="5905499" cy="2806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(let i = 0; i &lt; 10; i++)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  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console.log(i);</a:t>
            </a:r>
          </a:p>
          <a:p>
            <a:r>
              <a:rPr lang="nn-NO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n-NO" sz="28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12" y="3708422"/>
            <a:ext cx="1447800" cy="1792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8932862" y="4294512"/>
            <a:ext cx="609600" cy="62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704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Взима числа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752600"/>
            <a:ext cx="10363200" cy="2754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(counter &lt;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/>
              <a:t> </a:t>
            </a:r>
            <a:r>
              <a:rPr lang="en-US">
                <a:hlinkClick r:id="rId3"/>
              </a:rPr>
              <a:t>https://judge.softuni.bg/Contests/Compete/Index/1015#6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в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314636"/>
            <a:ext cx="9780986" cy="49644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name = input.shift();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counter = 1;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let grade = Number(input.shift());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(grade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4.00)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6185" y="1250219"/>
            <a:ext cx="848025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</a:t>
            </a:r>
            <a:r>
              <a:rPr lang="bg-BG" sz="3200" dirty="0" err="1">
                <a:solidFill>
                  <a:schemeClr val="bg2"/>
                </a:solidFill>
              </a:rPr>
              <a:t>инкрементираме</a:t>
            </a:r>
            <a:r>
              <a:rPr lang="bg-BG" sz="3200" dirty="0">
                <a:solidFill>
                  <a:schemeClr val="bg2"/>
                </a:solidFill>
              </a:rPr>
              <a:t>/                  </a:t>
            </a:r>
            <a:r>
              <a:rPr lang="bg-BG" sz="3200" dirty="0" err="1">
                <a:solidFill>
                  <a:schemeClr val="bg2"/>
                </a:solidFill>
              </a:rPr>
              <a:t>декрементираме</a:t>
            </a:r>
            <a:r>
              <a:rPr lang="bg-BG" sz="3200" dirty="0">
                <a:solidFill>
                  <a:schemeClr val="bg2"/>
                </a:solidFill>
              </a:rPr>
              <a:t> числови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стойности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>
                <a:solidFill>
                  <a:schemeClr val="bg2"/>
                </a:solidFill>
              </a:rPr>
              <a:t>  - </a:t>
            </a:r>
            <a:r>
              <a:rPr lang="bg-BG" sz="3200" dirty="0">
                <a:solidFill>
                  <a:schemeClr val="bg2"/>
                </a:solidFill>
              </a:rPr>
              <a:t>цикли, за да </a:t>
            </a:r>
            <a:r>
              <a:rPr lang="en-US" sz="3200" dirty="0">
                <a:solidFill>
                  <a:schemeClr val="bg2"/>
                </a:solidFill>
              </a:rPr>
              <a:t>          </a:t>
            </a:r>
            <a:r>
              <a:rPr lang="bg-BG" sz="3200" dirty="0">
                <a:solidFill>
                  <a:schemeClr val="bg2"/>
                </a:solidFill>
              </a:rPr>
              <a:t>повтаряме действие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bg-BG" sz="3200" dirty="0">
                <a:solidFill>
                  <a:schemeClr val="bg2"/>
                </a:solidFill>
              </a:rPr>
              <a:t>докато е в сила 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bg-BG" sz="3200" dirty="0">
                <a:solidFill>
                  <a:schemeClr val="bg2"/>
                </a:solidFill>
              </a:rPr>
              <a:t>дадено условие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циклите              с оператора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531732" cy="16332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i&lt;=3; ) 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9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85000" lnSpcReduction="1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5" y="1966838"/>
            <a:ext cx="4478148" cy="16329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 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5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3.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2"/>
            <a:ext cx="5974114" cy="16329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0; i &lt; 2; i += 0.5) {</a:t>
            </a:r>
          </a:p>
          <a:p>
            <a:pPr fontAlgn="t"/>
            <a:r>
              <a:rPr lang="nn-NO" dirty="0"/>
              <a:t>  console.log(i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986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</a:t>
              </a:r>
              <a:r>
                <a:rPr lang="en-US" sz="3200" dirty="0" smtClean="0"/>
                <a:t>1.5</a:t>
              </a:r>
              <a:r>
                <a:rPr lang="bg-BG" sz="3200" dirty="0" smtClean="0"/>
                <a:t>,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8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1193"/>
              </p:ext>
            </p:extLst>
          </p:nvPr>
        </p:nvGraphicFramePr>
        <p:xfrm>
          <a:off x="760412" y="3657600"/>
          <a:ext cx="108966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2157</Words>
  <Application>Microsoft Office PowerPoint</Application>
  <PresentationFormat>Custom</PresentationFormat>
  <Paragraphs>616</Paragraphs>
  <Slides>51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Четене на текст - условие</vt:lpstr>
      <vt:lpstr>Четене на текст - решение</vt:lpstr>
      <vt:lpstr>Парола - условие</vt:lpstr>
      <vt:lpstr>Парола - решение</vt:lpstr>
      <vt:lpstr>Сума от числа - условие</vt:lpstr>
      <vt:lpstr>Сума от числа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Продължаване на цикъла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2020-03-09T11:43:11Z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