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3"/>
  </p:notesMasterIdLst>
  <p:handoutMasterIdLst>
    <p:handoutMasterId r:id="rId24"/>
  </p:handoutMasterIdLst>
  <p:sldIdLst>
    <p:sldId id="394" r:id="rId2"/>
    <p:sldId id="476" r:id="rId3"/>
    <p:sldId id="508" r:id="rId4"/>
    <p:sldId id="535" r:id="rId5"/>
    <p:sldId id="479" r:id="rId6"/>
    <p:sldId id="536" r:id="rId7"/>
    <p:sldId id="580" r:id="rId8"/>
    <p:sldId id="483" r:id="rId9"/>
    <p:sldId id="289" r:id="rId10"/>
    <p:sldId id="268" r:id="rId11"/>
    <p:sldId id="581" r:id="rId12"/>
    <p:sldId id="415" r:id="rId13"/>
    <p:sldId id="543" r:id="rId14"/>
    <p:sldId id="492" r:id="rId15"/>
    <p:sldId id="576" r:id="rId16"/>
    <p:sldId id="577" r:id="rId17"/>
    <p:sldId id="401" r:id="rId18"/>
    <p:sldId id="570" r:id="rId19"/>
    <p:sldId id="579" r:id="rId20"/>
    <p:sldId id="405" r:id="rId21"/>
    <p:sldId id="49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12B42A78-6582-4ADF-B8E9-9B5C56B2C5DE}">
          <p14:sldIdLst>
            <p14:sldId id="394"/>
            <p14:sldId id="476"/>
            <p14:sldId id="508"/>
          </p14:sldIdLst>
        </p14:section>
        <p14:section name="Course Objective" id="{DB9E759B-FC26-4311-8133-F39098BEA4A7}">
          <p14:sldIdLst>
            <p14:sldId id="535"/>
            <p14:sldId id="479"/>
            <p14:sldId id="536"/>
            <p14:sldId id="580"/>
          </p14:sldIdLst>
        </p14:section>
        <p14:section name="Team" id="{88AD6AE6-5D1E-438E-8780-5D1DF3B6C152}">
          <p14:sldIdLst>
            <p14:sldId id="483"/>
            <p14:sldId id="289"/>
            <p14:sldId id="268"/>
            <p14:sldId id="581"/>
          </p14:sldIdLst>
        </p14:section>
        <p14:section name="Course Organization" id="{4EB4952D-F7D7-4223-ABCA-D9C5463C15A8}">
          <p14:sldIdLst>
            <p14:sldId id="415"/>
            <p14:sldId id="543"/>
            <p14:sldId id="492"/>
            <p14:sldId id="576"/>
            <p14:sldId id="577"/>
            <p14:sldId id="401"/>
          </p14:sldIdLst>
        </p14:section>
        <p14:section name="Conclusion" id="{D511561A-7420-41AE-A190-A7E4386B3D42}">
          <p14:sldIdLst>
            <p14:sldId id="570"/>
            <p14:sldId id="579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44" autoAdjust="0"/>
    <p:restoredTop sz="95214" autoAdjust="0"/>
  </p:normalViewPr>
  <p:slideViewPr>
    <p:cSldViewPr showGuides="1">
      <p:cViewPr varScale="1">
        <p:scale>
          <a:sx n="105" d="100"/>
          <a:sy n="105" d="100"/>
        </p:scale>
        <p:origin x="162" y="9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14.1.2020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112217EA-C49A-4B0A-A3CD-04FCDC2FDEA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870700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97B94DD4-D4E7-4A3C-B154-F0A7D57665F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24038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58BB1F4-9407-418F-993C-CDF410FA120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269310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45CF8AD-CF75-42B5-82F5-B36131868AF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390499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9DB3454-D287-46C3-820E-C2AF79A9D49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674626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9456609D-EBD7-4C7C-BF56-673687B7B1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431852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EC92D1B-1729-43BF-AEEF-B356BC0BFA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682985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E438AB8-969C-4916-8B4A-77EC2241882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752858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98582BE3-301F-49F3-95A6-D268487646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585229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8A0F84F-7273-407B-9953-B48E883EE54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411225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hyperlink" Target="https://softuni.bg/trainings/2441/js-fundamentals-september-2019" TargetMode="External"/><Relationship Id="rId7" Type="http://schemas.openxmlformats.org/officeDocument/2006/relationships/hyperlink" Target="https://www.facebook.com/groups/SoftUniJavaScriptCommunity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hyperlink" Target="https://softuni.bg/forum/categories/44/programming-fundamentals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42.png"/><Relationship Id="rId26" Type="http://schemas.openxmlformats.org/officeDocument/2006/relationships/image" Target="../media/image46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39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41.png"/><Relationship Id="rId20" Type="http://schemas.openxmlformats.org/officeDocument/2006/relationships/image" Target="../media/image4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45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38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35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40.png"/><Relationship Id="rId22" Type="http://schemas.openxmlformats.org/officeDocument/2006/relationships/image" Target="../media/image4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47.jpeg"/><Relationship Id="rId7" Type="http://schemas.openxmlformats.org/officeDocument/2006/relationships/image" Target="../media/image4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48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50.gi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1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68275" y="1303142"/>
            <a:ext cx="10962447" cy="882654"/>
          </a:xfrm>
        </p:spPr>
        <p:txBody>
          <a:bodyPr>
            <a:normAutofit/>
          </a:bodyPr>
          <a:lstStyle/>
          <a:p>
            <a:r>
              <a:rPr lang="en-US" dirty="0"/>
              <a:t>Course Introduction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JavaScript Fundamentals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1800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https://softuni.bg/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72561" y="4938804"/>
            <a:ext cx="2950749" cy="382788"/>
          </a:xfrm>
        </p:spPr>
        <p:txBody>
          <a:bodyPr/>
          <a:lstStyle/>
          <a:p>
            <a:r>
              <a:rPr lang="en-US" sz="2000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4670" y="5390699"/>
            <a:ext cx="2980696" cy="351754"/>
          </a:xfrm>
        </p:spPr>
        <p:txBody>
          <a:bodyPr/>
          <a:lstStyle/>
          <a:p>
            <a:r>
              <a:rPr lang="en-US" sz="1800" dirty="0"/>
              <a:t>Technical Trainers</a:t>
            </a:r>
          </a:p>
        </p:txBody>
      </p:sp>
      <p:pic>
        <p:nvPicPr>
          <p:cNvPr id="9" name="Picture 2" descr="Javascript, Js, ÐÐ¾Ð³Ð¾, ÐÐ·ÑÐ¾Ð´Ð½Ð¸Ñ ÐÐ¾Ð´">
            <a:extLst>
              <a:ext uri="{FF2B5EF4-FFF2-40B4-BE49-F238E27FC236}">
                <a16:creationId xmlns:a16="http://schemas.microsoft.com/office/drawing/2014/main" id="{0D93FAE8-4570-4F3B-B87E-18586FE098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1" y="2659953"/>
            <a:ext cx="2231703" cy="223170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897391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6895598" cy="5528766"/>
          </a:xfrm>
        </p:spPr>
        <p:txBody>
          <a:bodyPr/>
          <a:lstStyle/>
          <a:p>
            <a:pPr latinLnBrk="0"/>
            <a:r>
              <a:rPr lang="en-US" dirty="0"/>
              <a:t>Experience in JavaScript, HTML, CSS, JAVA</a:t>
            </a:r>
          </a:p>
          <a:p>
            <a:pPr latinLnBrk="0"/>
            <a:r>
              <a:rPr lang="en-US" dirty="0"/>
              <a:t>Team Lead @ </a:t>
            </a:r>
            <a:r>
              <a:rPr lang="en-US" dirty="0" err="1"/>
              <a:t>SoftUni</a:t>
            </a:r>
            <a:endParaRPr lang="en-US" dirty="0"/>
          </a:p>
          <a:p>
            <a:pPr latinLnBrk="0"/>
            <a:r>
              <a:rPr lang="en-US" dirty="0"/>
              <a:t>Currently studying Architecture in UACG</a:t>
            </a:r>
          </a:p>
          <a:p>
            <a:pPr latinLnBrk="0"/>
            <a:r>
              <a:rPr lang="en-US" dirty="0"/>
              <a:t>Contacts</a:t>
            </a:r>
          </a:p>
          <a:p>
            <a:pPr lvl="1" latinLnBrk="0"/>
            <a:r>
              <a:rPr lang="en-US" dirty="0"/>
              <a:t>mihaela.mileva@softuni.bg</a:t>
            </a:r>
            <a:endParaRPr lang="bg-BG" dirty="0"/>
          </a:p>
          <a:p>
            <a:pPr latinLnBrk="0"/>
            <a:endParaRPr lang="en-US" dirty="0"/>
          </a:p>
          <a:p>
            <a:pPr latinLnBrk="0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Mihaela</a:t>
            </a:r>
            <a:r>
              <a:rPr lang="en-US" dirty="0"/>
              <a:t> </a:t>
            </a:r>
            <a:r>
              <a:rPr lang="en-US" dirty="0" err="1"/>
              <a:t>Mileva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1999" y="1292725"/>
            <a:ext cx="4284413" cy="28562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401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F52CD6-E177-4F38-A96C-A10B30D542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285D4B-D7E4-4C1E-BA69-9018152CE9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University degree in Computer Science</a:t>
            </a:r>
          </a:p>
          <a:p>
            <a:r>
              <a:rPr lang="en-US" dirty="0"/>
              <a:t>Worked @ Telecommunication Company</a:t>
            </a:r>
          </a:p>
          <a:p>
            <a:r>
              <a:rPr lang="en-US" dirty="0"/>
              <a:t>Training Team @ </a:t>
            </a:r>
            <a:r>
              <a:rPr lang="en-US" dirty="0" err="1"/>
              <a:t>SoftUni</a:t>
            </a:r>
            <a:endParaRPr lang="en-US" dirty="0"/>
          </a:p>
          <a:p>
            <a:r>
              <a:rPr lang="en-US" dirty="0"/>
              <a:t>Passionate about JS, TypeScript, Angular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167191A-B93F-4319-88AC-098F5EB09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Svetoslav Dimitrov</a:t>
            </a:r>
          </a:p>
        </p:txBody>
      </p:sp>
      <p:pic>
        <p:nvPicPr>
          <p:cNvPr id="6" name="Picture 5" descr="A person in a black shirt&#10;&#10;Description automatically generated">
            <a:extLst>
              <a:ext uri="{FF2B5EF4-FFF2-40B4-BE49-F238E27FC236}">
                <a16:creationId xmlns:a16="http://schemas.microsoft.com/office/drawing/2014/main" id="{7A943A42-5FEB-471B-AFEF-26F17FF57D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000" y="1314000"/>
            <a:ext cx="2295000" cy="406869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432541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73871-FC97-407E-83E5-EB7B4814CB3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Course Organization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18B2E8-FA08-4AD1-ADB4-68B9103E8B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406863"/>
            <a:ext cx="2833726" cy="2234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741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JS Fundamentals Module 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96902" y="1990563"/>
            <a:ext cx="11337898" cy="532600"/>
            <a:chOff x="395314" y="1838163"/>
            <a:chExt cx="9280498" cy="532600"/>
          </a:xfrm>
        </p:grpSpPr>
        <p:cxnSp>
          <p:nvCxnSpPr>
            <p:cNvPr id="71" name="Straight Connector 70"/>
            <p:cNvCxnSpPr/>
            <p:nvPr/>
          </p:nvCxnSpPr>
          <p:spPr>
            <a:xfrm>
              <a:off x="395314" y="2097141"/>
              <a:ext cx="9280498" cy="0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511822" y="1838163"/>
              <a:ext cx="0" cy="517957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5622647" y="1852806"/>
              <a:ext cx="0" cy="517957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881278" y="1971313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9580156" y="1852806"/>
              <a:ext cx="0" cy="517957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cxnSpLocks/>
            </p:cNvCxnSpPr>
            <p:nvPr/>
          </p:nvCxnSpPr>
          <p:spPr>
            <a:xfrm>
              <a:off x="6806673" y="1981200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3189064" y="1985956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4" name="TextBox 3"/>
          <p:cNvSpPr txBox="1"/>
          <p:nvPr/>
        </p:nvSpPr>
        <p:spPr>
          <a:xfrm>
            <a:off x="577207" y="1494769"/>
            <a:ext cx="14702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000" b="1" dirty="0"/>
              <a:t>1</a:t>
            </a:r>
            <a:r>
              <a:rPr lang="en-US" sz="2000" b="1" dirty="0"/>
              <a:t>5-Jan-2020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0109255" y="1534099"/>
            <a:ext cx="15055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04-Apr-2020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34FB44A-DBCC-4C07-81FF-696D35B2EA6B}"/>
              </a:ext>
            </a:extLst>
          </p:cNvPr>
          <p:cNvCxnSpPr>
            <a:cxnSpLocks/>
          </p:cNvCxnSpPr>
          <p:nvPr/>
        </p:nvCxnSpPr>
        <p:spPr>
          <a:xfrm>
            <a:off x="10210800" y="2120052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9E457939-1894-404F-8183-80FA38B6E6DF}"/>
              </a:ext>
            </a:extLst>
          </p:cNvPr>
          <p:cNvSpPr/>
          <p:nvPr/>
        </p:nvSpPr>
        <p:spPr bwMode="auto">
          <a:xfrm>
            <a:off x="762008" y="2876044"/>
            <a:ext cx="5714986" cy="304961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 Fundamentals</a:t>
            </a:r>
          </a:p>
          <a:p>
            <a:pPr algn="ctr"/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12 weeks * 3 times / week</a:t>
            </a: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18 credits</a:t>
            </a:r>
          </a:p>
          <a:p>
            <a:pPr algn="ctr"/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Start: 1</a:t>
            </a:r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5-Jan</a:t>
            </a: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-2020</a:t>
            </a:r>
            <a:endParaRPr lang="en-US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Mid Exam: </a:t>
            </a:r>
            <a:r>
              <a:rPr lang="bg-BG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29</a:t>
            </a:r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-Feb-2020</a:t>
            </a:r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Final exam: 04-Apr-2020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658DD2F-E922-4AEE-8C00-EF533916B367}"/>
              </a:ext>
            </a:extLst>
          </p:cNvPr>
          <p:cNvSpPr/>
          <p:nvPr/>
        </p:nvSpPr>
        <p:spPr bwMode="auto">
          <a:xfrm>
            <a:off x="7010400" y="2876044"/>
            <a:ext cx="4267200" cy="304961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Re-Take Exams</a:t>
            </a:r>
          </a:p>
          <a:p>
            <a:pPr algn="ctr"/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Mid Exam</a:t>
            </a: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Retake: 07-Apr-2020</a:t>
            </a: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Final Exam Retake : 10-Apr-2020</a:t>
            </a:r>
          </a:p>
          <a:p>
            <a:pPr algn="ctr"/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7AF716D-B52E-49E2-89FD-4BD24DC95A8C}"/>
              </a:ext>
            </a:extLst>
          </p:cNvPr>
          <p:cNvSpPr txBox="1"/>
          <p:nvPr/>
        </p:nvSpPr>
        <p:spPr>
          <a:xfrm>
            <a:off x="5257800" y="1499788"/>
            <a:ext cx="15017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29-Feb-2020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CA9EF4A-5A53-4B51-BA56-6BBDA3AC8980}"/>
              </a:ext>
            </a:extLst>
          </p:cNvPr>
          <p:cNvCxnSpPr/>
          <p:nvPr/>
        </p:nvCxnSpPr>
        <p:spPr>
          <a:xfrm>
            <a:off x="6248400" y="2120052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8" name="Slide Number">
            <a:extLst>
              <a:ext uri="{FF2B5EF4-FFF2-40B4-BE49-F238E27FC236}">
                <a16:creationId xmlns:a16="http://schemas.microsoft.com/office/drawing/2014/main" id="{9A65C01F-E9B3-401D-8C08-90168B72C6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5328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4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Your homework is mainly work in class</a:t>
            </a:r>
          </a:p>
          <a:p>
            <a:pPr lvl="1"/>
            <a:r>
              <a:rPr lang="en-US" dirty="0"/>
              <a:t>Lesson days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slides + live demos + exercises</a:t>
            </a:r>
          </a:p>
          <a:p>
            <a:pPr lvl="1"/>
            <a:r>
              <a:rPr lang="en-US" dirty="0"/>
              <a:t>Exercise days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only exercises</a:t>
            </a:r>
          </a:p>
          <a:p>
            <a:r>
              <a:rPr lang="en-US" dirty="0"/>
              <a:t>How to submit your homework?</a:t>
            </a:r>
          </a:p>
          <a:p>
            <a:pPr lvl="1"/>
            <a:r>
              <a:rPr lang="en-US" dirty="0"/>
              <a:t>Submitted in the judge system</a:t>
            </a:r>
          </a:p>
          <a:p>
            <a:r>
              <a:rPr lang="en-US" dirty="0"/>
              <a:t>Do your homework when it's due</a:t>
            </a:r>
          </a:p>
          <a:p>
            <a:pPr lvl="1"/>
            <a:r>
              <a:rPr lang="en-US" dirty="0"/>
              <a:t>Assignments pile up quickly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Assignments &amp; Exercises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F251CBD-913C-42B3-BA69-E7E7F60C96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9665" y="2792421"/>
            <a:ext cx="3925676" cy="3733800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FAEE11F6-5609-4DDD-8475-47E095C0AD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97084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96605" y="96540"/>
            <a:ext cx="8397308" cy="882424"/>
          </a:xfrm>
        </p:spPr>
        <p:txBody>
          <a:bodyPr/>
          <a:lstStyle/>
          <a:p>
            <a:r>
              <a:rPr lang="en-US" dirty="0"/>
              <a:t>Scoring System for the Course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6F07B7-41D9-4789-AE63-FAAE5665B7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4817" y="2814645"/>
            <a:ext cx="4301319" cy="430131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E44EA58-F81F-4EDD-B2CA-0100C8A434D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8492878">
            <a:off x="3328799" y="570739"/>
            <a:ext cx="3079425" cy="4555468"/>
          </a:xfrm>
          <a:prstGeom prst="rect">
            <a:avLst/>
          </a:prstGeom>
          <a:ln>
            <a:noFill/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5555B9F-555F-4F25-9E77-9B48FC8B058F}"/>
              </a:ext>
            </a:extLst>
          </p:cNvPr>
          <p:cNvSpPr txBox="1"/>
          <p:nvPr/>
        </p:nvSpPr>
        <p:spPr>
          <a:xfrm>
            <a:off x="6548186" y="4695492"/>
            <a:ext cx="1814579" cy="584790"/>
          </a:xfrm>
          <a:prstGeom prst="rect">
            <a:avLst/>
          </a:prstGeom>
        </p:spPr>
        <p:txBody>
          <a:bodyPr vert="horz" lIns="107944" tIns="35982" rIns="107944" bIns="35982" rtlCol="0">
            <a:normAutofit fontScale="85000" lnSpcReduction="10000"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3198" b="1" dirty="0">
                <a:solidFill>
                  <a:schemeClr val="bg2"/>
                </a:solidFill>
              </a:rPr>
              <a:t>Evaluation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54A0E6-71CD-4ADC-B795-CD347080D76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3471984">
            <a:off x="8688743" y="3211521"/>
            <a:ext cx="2435485" cy="28546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7132DAB-F7B3-4831-88E5-6756F9C5FBCF}"/>
              </a:ext>
            </a:extLst>
          </p:cNvPr>
          <p:cNvSpPr txBox="1"/>
          <p:nvPr/>
        </p:nvSpPr>
        <p:spPr>
          <a:xfrm>
            <a:off x="9550700" y="3891231"/>
            <a:ext cx="1407331" cy="1059321"/>
          </a:xfrm>
          <a:prstGeom prst="rect">
            <a:avLst/>
          </a:prstGeom>
        </p:spPr>
        <p:txBody>
          <a:bodyPr vert="horz" lIns="107944" tIns="35982" rIns="107944" bIns="35982" rtlCol="0">
            <a:no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398" b="1" dirty="0"/>
              <a:t>Presence in class</a:t>
            </a:r>
            <a:r>
              <a:rPr lang="bg-BG" sz="2398" b="1" dirty="0"/>
              <a:t> </a:t>
            </a:r>
            <a:br>
              <a:rPr lang="bg-BG" sz="2398" b="1" dirty="0"/>
            </a:br>
            <a:r>
              <a:rPr lang="en-US" sz="2398" b="1" dirty="0"/>
              <a:t>5</a:t>
            </a:r>
            <a:r>
              <a:rPr lang="bg-BG" sz="2398" b="1" dirty="0"/>
              <a:t>%</a:t>
            </a:r>
            <a:endParaRPr lang="en-US" sz="2398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E44EA58-F81F-4EDD-B2CA-0100C8A434D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2610976">
            <a:off x="7021700" y="657783"/>
            <a:ext cx="2400297" cy="3532388"/>
          </a:xfrm>
          <a:prstGeom prst="rect">
            <a:avLst/>
          </a:prstGeom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09E4AE8-E6EF-49CD-943C-B0B0BE0F6DCC}"/>
              </a:ext>
            </a:extLst>
          </p:cNvPr>
          <p:cNvSpPr txBox="1"/>
          <p:nvPr/>
        </p:nvSpPr>
        <p:spPr>
          <a:xfrm>
            <a:off x="3191931" y="1858378"/>
            <a:ext cx="2409175" cy="1248775"/>
          </a:xfrm>
          <a:prstGeom prst="rect">
            <a:avLst/>
          </a:prstGeom>
        </p:spPr>
        <p:txBody>
          <a:bodyPr vert="horz" lIns="107944" tIns="35982" rIns="107944" bIns="35982" rtlCol="0">
            <a:no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799" b="1" dirty="0"/>
              <a:t>Practical Exam</a:t>
            </a:r>
            <a:r>
              <a:rPr lang="bg-BG" sz="2799" b="1" dirty="0"/>
              <a:t> </a:t>
            </a:r>
            <a:r>
              <a:rPr lang="en-US" sz="2799" b="1" dirty="0"/>
              <a:t>(Final + Mid)</a:t>
            </a:r>
            <a:br>
              <a:rPr lang="bg-BG" sz="2799" b="1" dirty="0"/>
            </a:br>
            <a:r>
              <a:rPr lang="en-US" sz="2799" b="1" dirty="0"/>
              <a:t>90</a:t>
            </a:r>
            <a:r>
              <a:rPr lang="bg-BG" sz="2799" b="1" dirty="0"/>
              <a:t>%</a:t>
            </a:r>
            <a:endParaRPr lang="en-US" sz="2799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09E4AE8-E6EF-49CD-943C-B0B0BE0F6DCC}"/>
              </a:ext>
            </a:extLst>
          </p:cNvPr>
          <p:cNvSpPr txBox="1"/>
          <p:nvPr/>
        </p:nvSpPr>
        <p:spPr>
          <a:xfrm>
            <a:off x="7692061" y="1670210"/>
            <a:ext cx="1914074" cy="1106591"/>
          </a:xfrm>
          <a:prstGeom prst="rect">
            <a:avLst/>
          </a:prstGeom>
        </p:spPr>
        <p:txBody>
          <a:bodyPr vert="horz" lIns="107944" tIns="35982" rIns="107944" bIns="35982" rtlCol="0">
            <a:no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799" b="1" dirty="0"/>
              <a:t>Theoretical Exam 5</a:t>
            </a:r>
            <a:r>
              <a:rPr lang="bg-BG" sz="2799" b="1" dirty="0"/>
              <a:t>%</a:t>
            </a:r>
            <a:endParaRPr lang="en-US" sz="2799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E44EA58-F81F-4EDD-B2CA-0100C8A434D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6027771">
            <a:off x="3343549" y="3558707"/>
            <a:ext cx="2400297" cy="3532388"/>
          </a:xfrm>
          <a:prstGeom prst="rect">
            <a:avLst/>
          </a:prstGeom>
          <a:ln>
            <a:noFill/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09E4AE8-E6EF-49CD-943C-B0B0BE0F6DCC}"/>
              </a:ext>
            </a:extLst>
          </p:cNvPr>
          <p:cNvSpPr txBox="1"/>
          <p:nvPr/>
        </p:nvSpPr>
        <p:spPr>
          <a:xfrm>
            <a:off x="3121508" y="4957659"/>
            <a:ext cx="1882960" cy="1019187"/>
          </a:xfrm>
          <a:prstGeom prst="rect">
            <a:avLst/>
          </a:prstGeom>
        </p:spPr>
        <p:txBody>
          <a:bodyPr vert="horz" lIns="107944" tIns="35982" rIns="107944" bIns="35982" rtlCol="0">
            <a:no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799" b="1" dirty="0"/>
              <a:t>Homework</a:t>
            </a:r>
            <a:br>
              <a:rPr lang="en-US" sz="2799" b="1" dirty="0"/>
            </a:br>
            <a:r>
              <a:rPr lang="en-US" sz="2799" b="1" dirty="0"/>
              <a:t>5 %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EE084A5A-D9FB-4802-A908-B56BAA428A4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150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413787"/>
          </a:xfrm>
        </p:spPr>
        <p:txBody>
          <a:bodyPr/>
          <a:lstStyle/>
          <a:p>
            <a:r>
              <a:rPr lang="en-US" dirty="0"/>
              <a:t>Official web site:</a:t>
            </a:r>
          </a:p>
          <a:p>
            <a:endParaRPr lang="en-US" dirty="0"/>
          </a:p>
          <a:p>
            <a:r>
              <a:rPr lang="en-US" dirty="0"/>
              <a:t>Official discussion forum: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Official SoftUni JavaScript Community: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Web Site, Forum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761999" y="1905001"/>
            <a:ext cx="8933514" cy="604353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hlinkClick r:id="rId3"/>
              </a:rPr>
              <a:t>https://softuni.bg/js-fundamentals</a:t>
            </a:r>
            <a:endParaRPr lang="en-US" sz="2399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62000" y="3288836"/>
            <a:ext cx="8933514" cy="604353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hlinkClick r:id="rId4"/>
              </a:rPr>
              <a:t>softuni.bg/forum/programming-fundamentals</a:t>
            </a:r>
            <a:endParaRPr lang="en-US" sz="2399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51439" y="2582191"/>
            <a:ext cx="1277130" cy="12771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40253" y="1209866"/>
            <a:ext cx="1277130" cy="1277130"/>
          </a:xfrm>
          <a:prstGeom prst="rect">
            <a:avLst/>
          </a:prstGeom>
        </p:spPr>
      </p:pic>
      <p:sp>
        <p:nvSpPr>
          <p:cNvPr id="11" name="Rounded Rectangle 6">
            <a:extLst>
              <a:ext uri="{FF2B5EF4-FFF2-40B4-BE49-F238E27FC236}">
                <a16:creationId xmlns:a16="http://schemas.microsoft.com/office/drawing/2014/main" id="{97158C1F-B2E5-4B8A-B58B-34BEC0AC22AC}"/>
              </a:ext>
            </a:extLst>
          </p:cNvPr>
          <p:cNvSpPr/>
          <p:nvPr/>
        </p:nvSpPr>
        <p:spPr>
          <a:xfrm>
            <a:off x="754131" y="4748538"/>
            <a:ext cx="8933515" cy="572814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hlinkClick r:id="rId7"/>
              </a:rPr>
              <a:t>facebook.com/groups/SoftUniJavaScriptCommunity/</a:t>
            </a:r>
            <a:endParaRPr lang="en-US" sz="2200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pic>
        <p:nvPicPr>
          <p:cNvPr id="13" name="Picture 12" descr="A picture containing vector graphics, sushi&#10;&#10;Description automatically generated">
            <a:extLst>
              <a:ext uri="{FF2B5EF4-FFF2-40B4-BE49-F238E27FC236}">
                <a16:creationId xmlns:a16="http://schemas.microsoft.com/office/drawing/2014/main" id="{0F27A009-B391-4B4D-9A82-DE15F6BC881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85" y="4131034"/>
            <a:ext cx="1277131" cy="1277131"/>
          </a:xfrm>
          <a:prstGeom prst="rect">
            <a:avLst/>
          </a:prstGeom>
        </p:spPr>
      </p:pic>
      <p:sp>
        <p:nvSpPr>
          <p:cNvPr id="14" name="Slide Number">
            <a:extLst>
              <a:ext uri="{FF2B5EF4-FFF2-40B4-BE49-F238E27FC236}">
                <a16:creationId xmlns:a16="http://schemas.microsoft.com/office/drawing/2014/main" id="{7A619661-0F9B-4156-9361-A0873207BE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5392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875453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947" y="4535549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8697" y="4535549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975" y="2475025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698" y="2475025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765" y="1444763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8697" y="1444763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8078" y="1444763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7304" y="3505287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8698" y="3505287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4658" y="3505287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1709" y="5565810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4605" y="5654895"/>
            <a:ext cx="6474561" cy="77429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sp>
        <p:nvSpPr>
          <p:cNvPr id="15" name="Slide Number">
            <a:extLst>
              <a:ext uri="{FF2B5EF4-FFF2-40B4-BE49-F238E27FC236}">
                <a16:creationId xmlns:a16="http://schemas.microsoft.com/office/drawing/2014/main" id="{FE97273D-6654-4E2C-AC88-7AAA7C5F79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9819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273" y="1710773"/>
            <a:ext cx="8227457" cy="4150197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  <p:sp>
        <p:nvSpPr>
          <p:cNvPr id="8" name="Slide Number">
            <a:extLst>
              <a:ext uri="{FF2B5EF4-FFF2-40B4-BE49-F238E27FC236}">
                <a16:creationId xmlns:a16="http://schemas.microsoft.com/office/drawing/2014/main" id="{DF3F500E-2D93-407D-8BA5-58791F6EE2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39795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Course Objectives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Training and Team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Course Organization</a:t>
            </a:r>
          </a:p>
          <a:p>
            <a:pPr marL="932996" lvl="1" indent="-457200">
              <a:lnSpc>
                <a:spcPts val="4000"/>
              </a:lnSpc>
            </a:pPr>
            <a:r>
              <a:rPr lang="en-US" dirty="0"/>
              <a:t>Course Infrastructure</a:t>
            </a:r>
          </a:p>
          <a:p>
            <a:pPr marL="932996" lvl="1" indent="-457200">
              <a:lnSpc>
                <a:spcPts val="4000"/>
              </a:lnSpc>
            </a:pPr>
            <a:r>
              <a:rPr lang="en-US" dirty="0"/>
              <a:t>Evaluation Criteria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44E4164-EF63-4747-BDC9-3C53A94D3A8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733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2D3F7DD-9FD5-4D8F-8E7A-10E20751851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371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04AB6BD4-877B-44A8-9D26-1D3B98449C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8655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#fund-</a:t>
            </a:r>
            <a:r>
              <a:rPr lang="en-US" sz="11500" b="1" dirty="0" err="1"/>
              <a:t>js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02685DEA-3EC8-420D-88EC-581A0BFCBB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0778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A2BD6-05A7-4DFD-9578-0FF976D2B9A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Course Objectives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28D315A-6C16-4DEB-B5E3-DB0BB0954C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990601"/>
            <a:ext cx="5318632" cy="3072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458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62766" y="1200326"/>
            <a:ext cx="10129234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Working with linear data structures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Arrays </a:t>
            </a:r>
          </a:p>
          <a:p>
            <a:pPr>
              <a:buClr>
                <a:schemeClr val="tx1"/>
              </a:buClr>
            </a:pPr>
            <a:r>
              <a:rPr lang="en-US" dirty="0"/>
              <a:t>Defining functions and simple classes</a:t>
            </a:r>
          </a:p>
          <a:p>
            <a:pPr>
              <a:buClr>
                <a:schemeClr val="tx1"/>
              </a:buClr>
            </a:pPr>
            <a:r>
              <a:rPr lang="en-US" dirty="0"/>
              <a:t>Working with objects</a:t>
            </a:r>
          </a:p>
          <a:p>
            <a:pPr>
              <a:buClr>
                <a:schemeClr val="tx1"/>
              </a:buClr>
            </a:pPr>
            <a:r>
              <a:rPr lang="en-US" dirty="0"/>
              <a:t>Processing and manipulating strings</a:t>
            </a:r>
            <a:endParaRPr lang="bg-BG" dirty="0"/>
          </a:p>
          <a:p>
            <a:pPr>
              <a:buClr>
                <a:schemeClr val="tx1"/>
              </a:buClr>
            </a:pPr>
            <a:r>
              <a:rPr lang="en-US" dirty="0"/>
              <a:t>Regular expressions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Programming Fundamentals Objectives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AC03F7E-F54F-4CE1-BA42-934DFE90178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454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2AC9B3-CD5E-485F-AC84-B066819DDC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57400" y="991425"/>
            <a:ext cx="9927138" cy="566065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Mid Exam</a:t>
            </a:r>
          </a:p>
          <a:p>
            <a:pPr lvl="1"/>
            <a:r>
              <a:rPr lang="en-GB" dirty="0"/>
              <a:t>3 practical problems</a:t>
            </a:r>
            <a:r>
              <a:rPr lang="bg-BG" dirty="0"/>
              <a:t> </a:t>
            </a:r>
            <a:r>
              <a:rPr lang="en-GB" dirty="0"/>
              <a:t>for 4 hours</a:t>
            </a:r>
          </a:p>
          <a:p>
            <a:pPr lvl="2"/>
            <a:r>
              <a:rPr lang="en-GB" dirty="0"/>
              <a:t>Conditional Statements and Loops</a:t>
            </a:r>
          </a:p>
          <a:p>
            <a:pPr lvl="2"/>
            <a:r>
              <a:rPr lang="en-GB" dirty="0"/>
              <a:t>Linear Data Structures – Arrays</a:t>
            </a:r>
          </a:p>
          <a:p>
            <a:pPr marL="0" indent="0">
              <a:buNone/>
            </a:pPr>
            <a:r>
              <a:rPr lang="en-GB" dirty="0"/>
              <a:t>Final Exam</a:t>
            </a:r>
          </a:p>
          <a:p>
            <a:pPr lvl="1"/>
            <a:r>
              <a:rPr lang="en-GB" dirty="0"/>
              <a:t>3 practical problems for 4 hours</a:t>
            </a:r>
          </a:p>
          <a:p>
            <a:pPr lvl="2"/>
            <a:r>
              <a:rPr lang="en-GB" dirty="0"/>
              <a:t>Associative Arrays</a:t>
            </a:r>
          </a:p>
          <a:p>
            <a:pPr lvl="2"/>
            <a:r>
              <a:rPr lang="en-GB" dirty="0"/>
              <a:t>Strings and Text Processing</a:t>
            </a:r>
          </a:p>
          <a:p>
            <a:pPr lvl="2"/>
            <a:r>
              <a:rPr lang="en-GB" dirty="0"/>
              <a:t>Regular Expressions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710A67-8258-40BF-92EB-5591C8FB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Practical Programming Exam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2F522A1-3A52-4199-9963-DAE1D9BD7BD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203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2AC9B3-CD5E-485F-AC84-B066819DDC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dirty="0"/>
              <a:t>You will have 30 minutes once you enter</a:t>
            </a:r>
          </a:p>
          <a:p>
            <a:pPr lvl="1"/>
            <a:r>
              <a:rPr lang="en-US" dirty="0"/>
              <a:t>Multiple choice with 1 or more correct answers</a:t>
            </a:r>
          </a:p>
          <a:p>
            <a:pPr lvl="1"/>
            <a:r>
              <a:rPr lang="en-US" dirty="0"/>
              <a:t>English</a:t>
            </a:r>
          </a:p>
          <a:p>
            <a:r>
              <a:rPr lang="en-GB" dirty="0"/>
              <a:t>Automated </a:t>
            </a:r>
            <a:r>
              <a:rPr lang="en-GB"/>
              <a:t>quiz system</a:t>
            </a:r>
            <a:endParaRPr lang="en-GB" dirty="0"/>
          </a:p>
          <a:p>
            <a:r>
              <a:rPr lang="en-GB" dirty="0"/>
              <a:t>Available online the day before the practical exam</a:t>
            </a:r>
          </a:p>
          <a:p>
            <a:pPr lvl="1"/>
            <a:r>
              <a:rPr lang="en-GB" dirty="0"/>
              <a:t>You can submit your answers just one time</a:t>
            </a:r>
          </a:p>
          <a:p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710A67-8258-40BF-92EB-5591C8FB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Theoretical Exam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42265CD-3738-47BF-BF91-1A83CFEF5B4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00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9D1A829-6AE0-4679-9637-AE9D497FD4A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The Team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9D8692-CA7F-467D-B3BA-6F205A4872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1066800"/>
            <a:ext cx="1822172" cy="3123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697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1E9FB0-85E1-4419-BB38-2169390291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1000" y="1447800"/>
            <a:ext cx="6885634" cy="4725560"/>
          </a:xfrm>
        </p:spPr>
        <p:txBody>
          <a:bodyPr>
            <a:normAutofit/>
          </a:bodyPr>
          <a:lstStyle/>
          <a:p>
            <a:r>
              <a:rPr lang="en-US" sz="3350" dirty="0">
                <a:ea typeface="+mn-lt"/>
                <a:cs typeface="+mn-lt"/>
              </a:rPr>
              <a:t>Senior Full-Stack Developer </a:t>
            </a:r>
            <a:r>
              <a:rPr lang="bg-BG" sz="3350" dirty="0">
                <a:ea typeface="+mn-lt"/>
                <a:cs typeface="+mn-lt"/>
              </a:rPr>
              <a:t>@</a:t>
            </a:r>
            <a:r>
              <a:rPr lang="en-US" sz="3350" dirty="0">
                <a:ea typeface="+mn-lt"/>
                <a:cs typeface="+mn-lt"/>
              </a:rPr>
              <a:t> </a:t>
            </a:r>
            <a:br>
              <a:rPr lang="en-US" sz="3350" dirty="0">
                <a:ea typeface="+mn-lt"/>
                <a:cs typeface="+mn-lt"/>
              </a:rPr>
            </a:br>
            <a:r>
              <a:rPr lang="en-US" sz="3350" dirty="0">
                <a:ea typeface="+mn-lt"/>
                <a:cs typeface="+mn-lt"/>
              </a:rPr>
              <a:t>Motion Software</a:t>
            </a:r>
          </a:p>
          <a:p>
            <a:r>
              <a:rPr lang="en-US" sz="3350" dirty="0">
                <a:ea typeface="+mn-lt"/>
                <a:cs typeface="+mn-lt"/>
              </a:rPr>
              <a:t>Technical Trainer @ SoftUni</a:t>
            </a:r>
          </a:p>
          <a:p>
            <a:r>
              <a:rPr lang="en-US" sz="3350" dirty="0">
                <a:ea typeface="+mn-lt"/>
                <a:cs typeface="+mn-lt"/>
              </a:rPr>
              <a:t>Experience in JS, C#, Node.js, 	    React, ASP.NET MVC</a:t>
            </a:r>
          </a:p>
          <a:p>
            <a:r>
              <a:rPr lang="en-US" sz="3350" dirty="0">
                <a:ea typeface="+mn-lt"/>
                <a:cs typeface="+mn-lt"/>
              </a:rPr>
              <a:t>TelerikAcademy Graduate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14A740E-E736-47BF-BCB7-C4BC9C05A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Ivaylo Papazov</a:t>
            </a:r>
            <a:endParaRPr lang="bg-B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4155" y="1447800"/>
            <a:ext cx="2783689" cy="358466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77953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3327</TotalTime>
  <Words>715</Words>
  <Application>Microsoft Office PowerPoint</Application>
  <PresentationFormat>Widescreen</PresentationFormat>
  <Paragraphs>148</Paragraphs>
  <Slides>21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Consolas</vt:lpstr>
      <vt:lpstr>Wingdings</vt:lpstr>
      <vt:lpstr>Wingdings 2</vt:lpstr>
      <vt:lpstr>SoftUni</vt:lpstr>
      <vt:lpstr>JavaScript Fundamentals</vt:lpstr>
      <vt:lpstr>Table of Contents</vt:lpstr>
      <vt:lpstr>Have a Question?</vt:lpstr>
      <vt:lpstr>Course Objectives</vt:lpstr>
      <vt:lpstr>Programming Fundamentals Objectives</vt:lpstr>
      <vt:lpstr>Practical Programming Exam</vt:lpstr>
      <vt:lpstr>Theoretical Exam</vt:lpstr>
      <vt:lpstr>The Team</vt:lpstr>
      <vt:lpstr>Ivaylo Papazov</vt:lpstr>
      <vt:lpstr>Mihaela Mileva</vt:lpstr>
      <vt:lpstr>Svetoslav Dimitrov</vt:lpstr>
      <vt:lpstr>Course Organization</vt:lpstr>
      <vt:lpstr>JS Fundamentals Module </vt:lpstr>
      <vt:lpstr>Homework Assignments &amp; Exercises</vt:lpstr>
      <vt:lpstr>Scoring System for the Course</vt:lpstr>
      <vt:lpstr>Course Web Site, Forum</vt:lpstr>
      <vt:lpstr>Questions?</vt:lpstr>
      <vt:lpstr>SoftUni Diamond Partners</vt:lpstr>
      <vt:lpstr>SoftUni Organizational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Fundamentals Course Introduction</dc:title>
  <dc:subject>Technology Fundamentals  – Practical Training Course @ SoftUni</dc:subject>
  <dc:creator>Software University</dc:creator>
  <cp:keywords>Technology Fundamentals; tech; fundamentals; technologySoftware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Kiril Kirilov</cp:lastModifiedBy>
  <cp:revision>7</cp:revision>
  <dcterms:created xsi:type="dcterms:W3CDTF">2018-05-23T13:08:44Z</dcterms:created>
  <dcterms:modified xsi:type="dcterms:W3CDTF">2020-01-14T11:29:59Z</dcterms:modified>
  <cp:category>programming; education; software engineering; software development</cp:category>
</cp:coreProperties>
</file>