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1" r:id="rId20"/>
    <p:sldId id="329" r:id="rId21"/>
    <p:sldId id="330" r:id="rId22"/>
    <p:sldId id="331" r:id="rId23"/>
    <p:sldId id="332" r:id="rId24"/>
    <p:sldId id="324" r:id="rId25"/>
    <p:sldId id="325" r:id="rId26"/>
    <p:sldId id="326" r:id="rId27"/>
    <p:sldId id="333" r:id="rId28"/>
    <p:sldId id="334" r:id="rId29"/>
    <p:sldId id="335" r:id="rId30"/>
    <p:sldId id="279" r:id="rId31"/>
    <p:sldId id="280" r:id="rId32"/>
    <p:sldId id="294" r:id="rId33"/>
    <p:sldId id="336" r:id="rId34"/>
    <p:sldId id="337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Dictionary Definition" id="{04C6BF46-DABB-4C01-A85C-28417E975CCD}">
          <p14:sldIdLst>
            <p14:sldId id="302"/>
            <p14:sldId id="303"/>
            <p14:sldId id="304"/>
          </p14:sldIdLst>
        </p14:section>
        <p14:section name="Keys and Values" id="{F7558136-FC6E-418D-8F93-A8EC056B6F6B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Iterating through Dictionaries" id="{6B94FBF4-30FB-47A2-8774-F8CB9D349DC6}">
          <p14:sldIdLst>
            <p14:sldId id="311"/>
            <p14:sldId id="312"/>
            <p14:sldId id="313"/>
            <p14:sldId id="314"/>
          </p14:sldIdLst>
        </p14:section>
        <p14:section name="Existance in DIctionaries" id="{A53AF820-6C43-4036-8804-8A2B79EAE591}">
          <p14:sldIdLst>
            <p14:sldId id="319"/>
            <p14:sldId id="320"/>
            <p14:sldId id="321"/>
            <p14:sldId id="329"/>
            <p14:sldId id="330"/>
            <p14:sldId id="331"/>
            <p14:sldId id="332"/>
          </p14:sldIdLst>
        </p14:section>
        <p14:section name="Dictionary Methods" id="{EF06395E-E790-4305-9AD3-EC156167E00F}">
          <p14:sldIdLst>
            <p14:sldId id="324"/>
            <p14:sldId id="325"/>
            <p14:sldId id="326"/>
          </p14:sldIdLst>
        </p14:section>
        <p14:section name="Sorting" id="{EE2874AF-86FA-4A8A-B570-4CBA09F80750}">
          <p14:sldIdLst>
            <p14:sldId id="333"/>
            <p14:sldId id="334"/>
            <p14:sldId id="335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36"/>
            <p14:sldId id="337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04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140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84337" y="4629478"/>
            <a:ext cx="819366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are </a:t>
            </a:r>
            <a:r>
              <a:rPr lang="en-US" b="1" dirty="0" smtClean="0">
                <a:solidFill>
                  <a:schemeClr val="bg1"/>
                </a:solidFill>
              </a:rPr>
              <a:t>mutable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</a:t>
            </a:r>
            <a:r>
              <a:rPr lang="en-US" dirty="0"/>
              <a:t>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dirty="0" smtClean="0"/>
              <a:t>value </a:t>
            </a:r>
            <a:r>
              <a:rPr lang="en-US" dirty="0"/>
              <a:t>of existing items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assignment </a:t>
            </a:r>
            <a:r>
              <a:rPr lang="en-US" dirty="0" smtClean="0"/>
              <a:t>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pair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0731" y="4583662"/>
            <a:ext cx="7193693" cy="1632920"/>
          </a:xfrm>
        </p:spPr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 = {'</a:t>
            </a:r>
            <a:r>
              <a:rPr lang="en-US" dirty="0" err="1"/>
              <a:t>name':'Jack</a:t>
            </a:r>
            <a:r>
              <a:rPr lang="en-US" dirty="0"/>
              <a:t>', 'age': 26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my_dict</a:t>
            </a:r>
            <a:r>
              <a:rPr lang="en-US" dirty="0"/>
              <a:t>['age'] = </a:t>
            </a:r>
            <a:r>
              <a:rPr lang="en-US" dirty="0" smtClean="0"/>
              <a:t>27   </a:t>
            </a:r>
            <a:r>
              <a:rPr lang="en-US" i="1" dirty="0" smtClean="0">
                <a:solidFill>
                  <a:schemeClr val="accent2"/>
                </a:solidFill>
              </a:rPr>
              <a:t># </a:t>
            </a:r>
            <a:r>
              <a:rPr lang="en-US" i="1" dirty="0">
                <a:solidFill>
                  <a:schemeClr val="accent2"/>
                </a:solidFill>
              </a:rPr>
              <a:t>update 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</a:t>
            </a:r>
            <a:r>
              <a:rPr lang="en-US" dirty="0" smtClean="0"/>
              <a:t>['age']) </a:t>
            </a:r>
            <a:r>
              <a:rPr lang="en-US" i="1" dirty="0" smtClean="0">
                <a:solidFill>
                  <a:schemeClr val="accent2"/>
                </a:solidFill>
              </a:rPr>
              <a:t># 27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will receive a single line containing some </a:t>
            </a:r>
            <a:r>
              <a:rPr lang="en-US" b="1" dirty="0" smtClean="0">
                <a:solidFill>
                  <a:schemeClr val="bg1"/>
                </a:solidFill>
              </a:rPr>
              <a:t>food(keys)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quantities(values)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They will be separated by a single space (the first element is </a:t>
            </a:r>
            <a:br>
              <a:rPr lang="en-US" dirty="0" smtClean="0"/>
            </a:br>
            <a:r>
              <a:rPr lang="en-US" dirty="0" smtClean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bg1"/>
                </a:solidFill>
              </a:rPr>
              <a:t>dictionary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print</a:t>
            </a:r>
            <a:r>
              <a:rPr lang="en-US" dirty="0" smtClean="0"/>
              <a:t> it on the console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r>
              <a:rPr lang="en-US" dirty="0" smtClean="0"/>
              <a:t>bread 10 butter 4 sugar 9 jam 12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Bakery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04699" y="5847932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judge.softuni.bg/Contests/Practice/Index/173</a:t>
            </a:r>
            <a:r>
              <a:rPr lang="bg-BG" sz="2000" dirty="0" smtClean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2171" y="1638451"/>
            <a:ext cx="7065677" cy="3724518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  </a:t>
            </a:r>
            <a:r>
              <a:rPr lang="en-US" i="1" dirty="0">
                <a:solidFill>
                  <a:schemeClr val="accent2"/>
                </a:solidFill>
              </a:rPr>
              <a:t># bakery = </a:t>
            </a:r>
            <a:r>
              <a:rPr lang="en-US" i="1" dirty="0" err="1">
                <a:solidFill>
                  <a:schemeClr val="accent2"/>
                </a:solidFill>
              </a:rPr>
              <a:t>dict</a:t>
            </a:r>
            <a:r>
              <a:rPr lang="en-US" i="1" dirty="0">
                <a:solidFill>
                  <a:schemeClr val="accent2"/>
                </a:solidFill>
              </a:rPr>
              <a:t>()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(elements),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 + 1]</a:t>
            </a:r>
          </a:p>
          <a:p>
            <a:r>
              <a:rPr lang="en-US" dirty="0"/>
              <a:t>    bakery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print(bakery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Bakery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judge.softuni.bg/Contests/Practice/Index/173</a:t>
            </a:r>
            <a:r>
              <a:rPr lang="bg-BG" sz="2000" dirty="0" smtClean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3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Iterating through Dictionaries</a:t>
            </a:r>
            <a:endParaRPr lang="en-US" dirty="0"/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4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the </a:t>
            </a:r>
            <a:r>
              <a:rPr lang="en-US" b="1" dirty="0" smtClean="0">
                <a:latin typeface="Consolas" panose="020B0609020204030204" pitchFamily="49" charset="0"/>
              </a:rPr>
              <a:t>keys()</a:t>
            </a:r>
            <a:r>
              <a:rPr lang="en-US" b="1" dirty="0" smtClean="0"/>
              <a:t> </a:t>
            </a:r>
            <a:r>
              <a:rPr lang="en-US" dirty="0" smtClean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4"/>
            <a:ext cx="7349141" cy="1541549"/>
          </a:xfrm>
        </p:spPr>
        <p:txBody>
          <a:bodyPr/>
          <a:lstStyle/>
          <a:p>
            <a:r>
              <a:rPr lang="en-US" sz="2200" dirty="0" smtClean="0"/>
              <a:t>squares = {1: 1, 2: 4, 3: 9}</a:t>
            </a:r>
          </a:p>
          <a:p>
            <a:r>
              <a:rPr lang="en-US" sz="2200" dirty="0" smtClean="0"/>
              <a:t>for </a:t>
            </a:r>
            <a:r>
              <a:rPr lang="en-US" sz="2200" dirty="0" smtClean="0">
                <a:solidFill>
                  <a:schemeClr val="bg1"/>
                </a:solidFill>
              </a:rPr>
              <a:t>key in </a:t>
            </a:r>
            <a:r>
              <a:rPr lang="en-US" sz="2200" dirty="0" err="1" smtClean="0"/>
              <a:t>squares</a:t>
            </a:r>
            <a:r>
              <a:rPr lang="en-US" sz="2200" dirty="0" err="1" smtClean="0">
                <a:solidFill>
                  <a:schemeClr val="bg1"/>
                </a:solidFill>
              </a:rPr>
              <a:t>.keys</a:t>
            </a:r>
            <a:r>
              <a:rPr lang="en-US" sz="2200" dirty="0" smtClean="0">
                <a:solidFill>
                  <a:schemeClr val="bg1"/>
                </a:solidFill>
              </a:rPr>
              <a:t>()</a:t>
            </a:r>
            <a:r>
              <a:rPr lang="en-US" sz="2200" dirty="0" smtClean="0"/>
              <a:t>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print(key, end=" ") </a:t>
            </a:r>
            <a:r>
              <a:rPr lang="en-US" sz="2200" i="1" dirty="0" smtClean="0">
                <a:solidFill>
                  <a:schemeClr val="accent2"/>
                </a:solidFill>
              </a:rPr>
              <a:t># 1 2 3 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663549"/>
            <a:ext cx="7349141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squares = {1: 1, 2: 4, 3: 9}</a:t>
            </a:r>
          </a:p>
          <a:p>
            <a:r>
              <a:rPr lang="en-US" sz="2200" dirty="0" smtClean="0"/>
              <a:t>for </a:t>
            </a:r>
            <a:r>
              <a:rPr lang="en-US" sz="2200" dirty="0" smtClean="0">
                <a:solidFill>
                  <a:schemeClr val="bg1"/>
                </a:solidFill>
              </a:rPr>
              <a:t>key in </a:t>
            </a:r>
            <a:r>
              <a:rPr lang="en-US" sz="2200" dirty="0" err="1" smtClean="0"/>
              <a:t>squares</a:t>
            </a:r>
            <a:r>
              <a:rPr lang="en-US" sz="2200" dirty="0" err="1" smtClean="0">
                <a:solidFill>
                  <a:schemeClr val="bg1"/>
                </a:solidFill>
              </a:rPr>
              <a:t>.keys</a:t>
            </a:r>
            <a:r>
              <a:rPr lang="en-US" sz="2200" dirty="0" smtClean="0">
                <a:solidFill>
                  <a:schemeClr val="bg1"/>
                </a:solidFill>
              </a:rPr>
              <a:t>()</a:t>
            </a:r>
            <a:r>
              <a:rPr lang="en-US" sz="2200" dirty="0" smtClean="0"/>
              <a:t>:</a:t>
            </a:r>
          </a:p>
          <a:p>
            <a:r>
              <a:rPr lang="en-US" sz="2200" dirty="0" smtClean="0"/>
              <a:t>   squares[key] </a:t>
            </a:r>
            <a:r>
              <a:rPr lang="en-US" sz="2200" dirty="0" smtClean="0">
                <a:solidFill>
                  <a:schemeClr val="bg1"/>
                </a:solidFill>
              </a:rPr>
              <a:t>*=</a:t>
            </a:r>
            <a:r>
              <a:rPr lang="en-US" sz="2200" dirty="0" smtClean="0"/>
              <a:t> 2</a:t>
            </a:r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{1: 2, 2: 8, 3: 18}</a:t>
            </a:r>
            <a:endParaRPr lang="en-US" sz="22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the </a:t>
            </a:r>
            <a:r>
              <a:rPr lang="en-US" b="1" dirty="0" smtClean="0">
                <a:latin typeface="Consolas" panose="020B0609020204030204" pitchFamily="49" charset="0"/>
              </a:rPr>
              <a:t>values()</a:t>
            </a:r>
            <a:r>
              <a:rPr lang="en-US" dirty="0" smtClean="0"/>
              <a:t> 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32920"/>
          </a:xfrm>
        </p:spPr>
        <p:txBody>
          <a:bodyPr/>
          <a:lstStyle/>
          <a:p>
            <a:r>
              <a:rPr lang="en-US" dirty="0"/>
              <a:t>squares = {1: 1, 2: 4, 3: 9}</a:t>
            </a:r>
          </a:p>
          <a:p>
            <a:r>
              <a:rPr lang="en-US" dirty="0"/>
              <a:t>for </a:t>
            </a:r>
            <a:r>
              <a:rPr lang="en-US" dirty="0" smtClean="0">
                <a:solidFill>
                  <a:schemeClr val="bg1"/>
                </a:solidFill>
              </a:rPr>
              <a:t>value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 smtClean="0"/>
              <a:t>squares.</a:t>
            </a:r>
            <a:r>
              <a:rPr lang="en-US" dirty="0" err="1" smtClean="0">
                <a:solidFill>
                  <a:schemeClr val="bg1"/>
                </a:solidFill>
              </a:rPr>
              <a:t>values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print(</a:t>
            </a:r>
            <a:r>
              <a:rPr lang="en-US" dirty="0" smtClean="0">
                <a:solidFill>
                  <a:schemeClr val="bg1"/>
                </a:solidFill>
              </a:rPr>
              <a:t>value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34155" y="4748830"/>
            <a:ext cx="734914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squares = {1: 1, 2: 4, 3: 9}</a:t>
            </a:r>
          </a:p>
          <a:p>
            <a:r>
              <a:rPr lang="en-US" dirty="0" smtClean="0"/>
              <a:t>for key in </a:t>
            </a:r>
            <a:r>
              <a:rPr lang="en-US" dirty="0" err="1" smtClean="0"/>
              <a:t>squares.keys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print(squares</a:t>
            </a:r>
            <a:r>
              <a:rPr lang="en-US" dirty="0" smtClean="0">
                <a:solidFill>
                  <a:schemeClr val="bg1"/>
                </a:solidFill>
              </a:rPr>
              <a:t>[key]</a:t>
            </a:r>
            <a:r>
              <a:rPr lang="en-US" dirty="0" smtClean="0">
                <a:solidFill>
                  <a:schemeClr val="tx1"/>
                </a:solidFill>
              </a:rPr>
              <a:t>, end=" "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# 1 4 9 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</a:t>
            </a:r>
            <a:r>
              <a:rPr lang="en-US" dirty="0" smtClean="0"/>
              <a:t>pairs (tuples will be covered in </a:t>
            </a:r>
            <a:br>
              <a:rPr lang="en-US" dirty="0" smtClean="0"/>
            </a:br>
            <a:r>
              <a:rPr lang="en-US" dirty="0" smtClean="0"/>
              <a:t>the advanced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the </a:t>
            </a:r>
            <a:r>
              <a:rPr lang="en-US" b="1" dirty="0" smtClean="0">
                <a:latin typeface="Consolas" panose="020B0609020204030204" pitchFamily="49" charset="0"/>
              </a:rPr>
              <a:t>items()</a:t>
            </a:r>
            <a:r>
              <a:rPr lang="en-US" dirty="0" smtClean="0"/>
              <a:t> 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33" y="3506446"/>
            <a:ext cx="7998365" cy="1632920"/>
          </a:xfrm>
        </p:spPr>
        <p:txBody>
          <a:bodyPr/>
          <a:lstStyle/>
          <a:p>
            <a:r>
              <a:rPr lang="en-US" dirty="0"/>
              <a:t>squares = {1: 1, 2: 4, 3: 9}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bg1"/>
                </a:solidFill>
              </a:rPr>
              <a:t>(key, value)</a:t>
            </a:r>
            <a:r>
              <a:rPr lang="en-US" dirty="0" smtClean="0"/>
              <a:t> in </a:t>
            </a:r>
            <a:r>
              <a:rPr lang="en-US" dirty="0" err="1" smtClean="0"/>
              <a:t>squares.</a:t>
            </a:r>
            <a:r>
              <a:rPr lang="en-US" dirty="0" err="1" smtClean="0">
                <a:solidFill>
                  <a:schemeClr val="bg1"/>
                </a:solidFill>
              </a:rPr>
              <a:t>items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print(</a:t>
            </a:r>
            <a:r>
              <a:rPr lang="en-US" dirty="0" err="1" smtClean="0"/>
              <a:t>f"Key</a:t>
            </a:r>
            <a:r>
              <a:rPr lang="en-US" dirty="0" smtClean="0"/>
              <a:t>: {key}, Value: {value}")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using items()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Existence in Dictionary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  <a:endParaRPr lang="en-US" sz="15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4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the in keyword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3565" y="1986993"/>
            <a:ext cx="7441322" cy="1632920"/>
          </a:xfrm>
        </p:spPr>
        <p:txBody>
          <a:bodyPr/>
          <a:lstStyle/>
          <a:p>
            <a:r>
              <a:rPr lang="en-US" dirty="0" err="1" smtClean="0"/>
              <a:t>my_dict</a:t>
            </a:r>
            <a:r>
              <a:rPr lang="en-US" dirty="0" smtClean="0"/>
              <a:t> = {'name': 'Peter', 'age': 22}</a:t>
            </a:r>
          </a:p>
          <a:p>
            <a:r>
              <a:rPr lang="en-US" dirty="0" smtClean="0"/>
              <a:t>if 'name' </a:t>
            </a:r>
            <a:r>
              <a:rPr lang="en-US" dirty="0" smtClean="0">
                <a:solidFill>
                  <a:schemeClr val="bg1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err="1" smtClean="0"/>
              <a:t>my_dict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print(</a:t>
            </a:r>
            <a:r>
              <a:rPr lang="en-US" dirty="0" err="1" smtClean="0"/>
              <a:t>my_dict</a:t>
            </a:r>
            <a:r>
              <a:rPr lang="en-US" dirty="0" smtClean="0"/>
              <a:t>[name]) </a:t>
            </a:r>
            <a:r>
              <a:rPr lang="en-US" i="1" dirty="0" smtClean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Key Existence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565" y="3959955"/>
            <a:ext cx="7441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my_dict</a:t>
            </a:r>
            <a:r>
              <a:rPr lang="en-US" dirty="0" smtClean="0"/>
              <a:t> = {'name': 'Peter', 'age': 22}</a:t>
            </a:r>
          </a:p>
          <a:p>
            <a:r>
              <a:rPr lang="en-US" dirty="0" smtClean="0"/>
              <a:t>if 'name' </a:t>
            </a:r>
            <a:r>
              <a:rPr lang="en-US" dirty="0" smtClean="0">
                <a:solidFill>
                  <a:schemeClr val="bg1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err="1" smtClean="0"/>
              <a:t>my_dict.</a:t>
            </a:r>
            <a:r>
              <a:rPr lang="en-US" dirty="0" err="1" smtClean="0">
                <a:solidFill>
                  <a:schemeClr val="bg1"/>
                </a:solidFill>
              </a:rPr>
              <a:t>keys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print(</a:t>
            </a:r>
            <a:r>
              <a:rPr lang="en-US" dirty="0" err="1" smtClean="0"/>
              <a:t>my_dict</a:t>
            </a:r>
            <a:r>
              <a:rPr lang="en-US" dirty="0" smtClean="0"/>
              <a:t>[name]) </a:t>
            </a:r>
            <a:r>
              <a:rPr lang="en-US" i="1" dirty="0" smtClean="0">
                <a:solidFill>
                  <a:schemeClr val="accent2"/>
                </a:solidFill>
              </a:rPr>
              <a:t># Peter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can also check if a value exists by using the </a:t>
            </a:r>
            <a:r>
              <a:rPr lang="en-US" b="1" dirty="0" smtClean="0">
                <a:latin typeface="Consolas" panose="020B0609020204030204" pitchFamily="49" charset="0"/>
              </a:rPr>
              <a:t>values()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51" y="2637782"/>
            <a:ext cx="8026208" cy="2155819"/>
          </a:xfrm>
        </p:spPr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r>
              <a:rPr lang="en-US" dirty="0"/>
              <a:t>if </a:t>
            </a:r>
            <a:r>
              <a:rPr lang="en-US" dirty="0" smtClean="0"/>
              <a:t>22 </a:t>
            </a:r>
            <a:r>
              <a:rPr lang="en-US" dirty="0" smtClean="0">
                <a:solidFill>
                  <a:schemeClr val="bg1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err="1" smtClean="0"/>
              <a:t>my_dict.</a:t>
            </a:r>
            <a:r>
              <a:rPr lang="en-US" dirty="0" err="1" smtClean="0">
                <a:solidFill>
                  <a:schemeClr val="bg1"/>
                </a:solidFill>
              </a:rPr>
              <a:t>values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print("22 is a value in the dictionary") 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</a:t>
            </a:r>
            <a:r>
              <a:rPr lang="en-US" i="1" dirty="0">
                <a:solidFill>
                  <a:schemeClr val="accent2"/>
                </a:solidFill>
              </a:rPr>
              <a:t>22 is a value in the dictionary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Value Existence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Dictionary Definition</a:t>
            </a:r>
          </a:p>
          <a:p>
            <a:r>
              <a:rPr lang="en-US" sz="3200" dirty="0" smtClean="0"/>
              <a:t>Keys and Values</a:t>
            </a:r>
          </a:p>
          <a:p>
            <a:r>
              <a:rPr lang="en-US" sz="3200" dirty="0" smtClean="0"/>
              <a:t>Iterating through Dictionaries</a:t>
            </a:r>
          </a:p>
          <a:p>
            <a:r>
              <a:rPr lang="en-US" sz="3200" dirty="0" smtClean="0"/>
              <a:t>Existence in Dictionaries</a:t>
            </a:r>
          </a:p>
          <a:p>
            <a:r>
              <a:rPr lang="en-US" sz="3200" dirty="0" smtClean="0"/>
              <a:t>Dictionary Methods</a:t>
            </a:r>
            <a:endParaRPr lang="bg-BG" sz="3200" dirty="0" smtClean="0"/>
          </a:p>
          <a:p>
            <a:r>
              <a:rPr lang="en-US" sz="3200" dirty="0" smtClean="0"/>
              <a:t>Sorting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</a:t>
            </a:r>
            <a:r>
              <a:rPr lang="en-US" dirty="0" smtClean="0"/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On </a:t>
            </a:r>
            <a:r>
              <a:rPr lang="en-US" dirty="0"/>
              <a:t>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dirty="0" smtClean="0"/>
              <a:t>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Check </a:t>
            </a:r>
            <a:r>
              <a:rPr lang="en-US" dirty="0"/>
              <a:t>for each </a:t>
            </a:r>
            <a:r>
              <a:rPr lang="en-US" dirty="0" smtClean="0"/>
              <a:t>product, </a:t>
            </a:r>
            <a:r>
              <a:rPr lang="en-US" dirty="0"/>
              <a:t>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you have </a:t>
            </a:r>
            <a:r>
              <a:rPr lang="en-US" dirty="0" smtClean="0"/>
              <a:t>it, </a:t>
            </a:r>
            <a:r>
              <a:rPr lang="en-US" dirty="0"/>
              <a:t>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Otherwise</a:t>
            </a:r>
            <a:r>
              <a:rPr lang="en-US" dirty="0"/>
              <a:t>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Stock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judge.softuni.bg/Contests/Practice/Index/173</a:t>
            </a:r>
            <a:r>
              <a:rPr lang="bg-BG" sz="2000" dirty="0" smtClean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7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1933" y="1506625"/>
            <a:ext cx="10961435" cy="4770318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Fill in the products in the dictionary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</a:t>
            </a:r>
            <a:r>
              <a:rPr lang="en-US" dirty="0" smtClean="0"/>
              <a:t>}")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Stock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judge.softuni.bg/Contests/Practice/Index/173</a:t>
            </a:r>
            <a:r>
              <a:rPr lang="bg-BG" sz="2000" dirty="0" smtClean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</a:t>
            </a:r>
            <a:r>
              <a:rPr lang="en-US" sz="3000" dirty="0" smtClean="0"/>
              <a:t>separated </a:t>
            </a:r>
            <a:br>
              <a:rPr lang="en-US" sz="3000" dirty="0" smtClean="0"/>
            </a:br>
            <a:r>
              <a:rPr lang="en-US" sz="3000" dirty="0" smtClean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</a:t>
            </a:r>
            <a:r>
              <a:rPr lang="en-US" sz="3000" b="1" dirty="0" smtClean="0">
                <a:latin typeface="Consolas" panose="020B0609020204030204" pitchFamily="49" charset="0"/>
              </a:rPr>
              <a:t>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Sometimes </a:t>
            </a:r>
            <a:r>
              <a:rPr lang="en-US" sz="3000" dirty="0"/>
              <a:t>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</a:t>
            </a:r>
            <a:r>
              <a:rPr lang="en-US" sz="3000" dirty="0" smtClean="0"/>
              <a:t>case add up the </a:t>
            </a:r>
            <a:r>
              <a:rPr lang="en-US" sz="3000" b="1" dirty="0" smtClean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When </a:t>
            </a:r>
            <a:r>
              <a:rPr lang="en-US" sz="3000" dirty="0"/>
              <a:t>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</a:t>
            </a:r>
            <a:r>
              <a:rPr lang="en-US" sz="3000" dirty="0" smtClean="0"/>
              <a:t>the output as in the example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Statistics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18657"/>
          </a:xfrm>
        </p:spPr>
        <p:txBody>
          <a:bodyPr/>
          <a:lstStyle/>
          <a:p>
            <a:r>
              <a:rPr lang="en-US" sz="1800" dirty="0"/>
              <a:t>bread: 4</a:t>
            </a:r>
          </a:p>
          <a:p>
            <a:r>
              <a:rPr lang="en-US" sz="1800" dirty="0"/>
              <a:t>cheese: 2</a:t>
            </a:r>
          </a:p>
          <a:p>
            <a:r>
              <a:rPr lang="en-US" sz="1800" dirty="0"/>
              <a:t>ham: 1</a:t>
            </a:r>
          </a:p>
          <a:p>
            <a:r>
              <a:rPr lang="en-US" sz="1800" dirty="0"/>
              <a:t>bread: 1</a:t>
            </a:r>
          </a:p>
          <a:p>
            <a:r>
              <a:rPr lang="en-US" sz="1800" dirty="0"/>
              <a:t>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Products in stock:</a:t>
            </a:r>
          </a:p>
          <a:p>
            <a:r>
              <a:rPr lang="en-US" sz="1400" dirty="0"/>
              <a:t>- bread: 5</a:t>
            </a:r>
          </a:p>
          <a:p>
            <a:r>
              <a:rPr lang="en-US" sz="1400" dirty="0"/>
              <a:t>- cheese: 2</a:t>
            </a:r>
          </a:p>
          <a:p>
            <a:r>
              <a:rPr lang="en-US" sz="1400" dirty="0"/>
              <a:t>- ham: 1</a:t>
            </a:r>
          </a:p>
          <a:p>
            <a:r>
              <a:rPr lang="en-US" sz="1400" dirty="0"/>
              <a:t>Total Products: 3</a:t>
            </a:r>
          </a:p>
          <a:p>
            <a:r>
              <a:rPr lang="en-US" sz="1400" dirty="0"/>
              <a:t>Total Quantity: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judge.softuni.bg/Contests/Practice/Index/173</a:t>
            </a:r>
            <a:r>
              <a:rPr lang="bg-BG" sz="2000" dirty="0" smtClean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1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259" y="1441933"/>
            <a:ext cx="10843292" cy="4770318"/>
          </a:xfrm>
        </p:spPr>
        <p:txBody>
          <a:bodyPr/>
          <a:lstStyle/>
          <a:p>
            <a:r>
              <a:rPr lang="en-US" dirty="0"/>
              <a:t>products = </a:t>
            </a:r>
            <a:r>
              <a:rPr lang="en-US" dirty="0" smtClean="0"/>
              <a:t>{}</a:t>
            </a:r>
            <a:endParaRPr lang="en-US" dirty="0"/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   # split the command and get the product and the quantity</a:t>
            </a:r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/>
              <a:t>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</a:t>
            </a:r>
            <a:r>
              <a:rPr lang="en-US" dirty="0" smtClean="0"/>
              <a:t>()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TODO: print the result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Statistics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judge.softuni.bg/Contests/Practice/Index/173</a:t>
            </a:r>
            <a:r>
              <a:rPr lang="bg-BG" sz="2000" dirty="0" smtClean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Dictionary Methods</a:t>
            </a:r>
            <a:endParaRPr lang="en-US" dirty="0"/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6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</a:rPr>
              <a:t>clear()</a:t>
            </a:r>
            <a:r>
              <a:rPr lang="en-US" dirty="0" smtClean="0"/>
              <a:t> – removes all the elements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</a:rPr>
              <a:t>copy()</a:t>
            </a:r>
            <a:r>
              <a:rPr lang="en-US" dirty="0" smtClean="0"/>
              <a:t> – returns a copy of the dictionary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32920"/>
          </a:xfrm>
        </p:spPr>
        <p:txBody>
          <a:bodyPr/>
          <a:lstStyle/>
          <a:p>
            <a:r>
              <a:rPr lang="en-US" dirty="0" err="1" smtClean="0"/>
              <a:t>my_dict</a:t>
            </a:r>
            <a:r>
              <a:rPr lang="en-US" dirty="0" smtClean="0"/>
              <a:t> = {1: 'apple', 2: 'banana'}</a:t>
            </a:r>
          </a:p>
          <a:p>
            <a:r>
              <a:rPr lang="en-US" dirty="0" err="1" smtClean="0"/>
              <a:t>my_dict.</a:t>
            </a:r>
            <a:r>
              <a:rPr lang="en-US" dirty="0" err="1" smtClean="0">
                <a:solidFill>
                  <a:schemeClr val="bg1"/>
                </a:solidFill>
              </a:rPr>
              <a:t>clear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# {}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Methods (1)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my_dict</a:t>
            </a:r>
            <a:r>
              <a:rPr lang="en-US" dirty="0" smtClean="0"/>
              <a:t> = {1: 'apple', 2: 'banana'}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my_dict.copy</a:t>
            </a:r>
            <a:r>
              <a:rPr lang="en-US" dirty="0" smtClean="0"/>
              <a:t>()) </a:t>
            </a:r>
            <a:r>
              <a:rPr lang="en-US" i="1" dirty="0" smtClean="0">
                <a:solidFill>
                  <a:schemeClr val="accent2"/>
                </a:solidFill>
              </a:rPr>
              <a:t># {1: 'apple', 2: 'banana'}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</a:rPr>
              <a:t>pop()</a:t>
            </a:r>
            <a:r>
              <a:rPr lang="en-US" dirty="0" smtClean="0"/>
              <a:t> – removes the specific item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onsolas" panose="020B0609020204030204" pitchFamily="49" charset="0"/>
              </a:rPr>
              <a:t>popitem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– </a:t>
            </a:r>
            <a:r>
              <a:rPr lang="en-US" dirty="0"/>
              <a:t>removes the item that was last inserted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32920"/>
          </a:xfrm>
        </p:spPr>
        <p:txBody>
          <a:bodyPr/>
          <a:lstStyle/>
          <a:p>
            <a:r>
              <a:rPr lang="en-US" dirty="0" err="1" smtClean="0"/>
              <a:t>my_dict</a:t>
            </a:r>
            <a:r>
              <a:rPr lang="en-US" dirty="0" smtClean="0"/>
              <a:t> = {1: 'apple', 2: 'banana'}</a:t>
            </a:r>
          </a:p>
          <a:p>
            <a:r>
              <a:rPr lang="en-US" dirty="0" smtClean="0"/>
              <a:t>apple = </a:t>
            </a:r>
            <a:r>
              <a:rPr lang="en-US" dirty="0" err="1" smtClean="0"/>
              <a:t>my_dict.</a:t>
            </a:r>
            <a:r>
              <a:rPr lang="en-US" dirty="0" err="1" smtClean="0">
                <a:solidFill>
                  <a:schemeClr val="bg1"/>
                </a:solidFill>
              </a:rPr>
              <a:t>pop</a:t>
            </a:r>
            <a:r>
              <a:rPr lang="en-US" dirty="0" smtClean="0">
                <a:solidFill>
                  <a:schemeClr val="bg1"/>
                </a:solidFill>
              </a:rPr>
              <a:t>(1) </a:t>
            </a:r>
            <a:r>
              <a:rPr lang="en-US" i="1" dirty="0" smtClean="0">
                <a:solidFill>
                  <a:schemeClr val="accent2"/>
                </a:solidFill>
              </a:rPr>
              <a:t># 'apple'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# {2: 'banana'}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Methods (2)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my_dict</a:t>
            </a:r>
            <a:r>
              <a:rPr lang="en-US" dirty="0" smtClean="0"/>
              <a:t> = {1: 'apple', 2: 'banana'}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my_dict.popitem</a:t>
            </a:r>
            <a:r>
              <a:rPr lang="en-US" dirty="0" smtClean="0"/>
              <a:t>()) </a:t>
            </a:r>
            <a:r>
              <a:rPr lang="en-US" i="1" dirty="0" smtClean="0">
                <a:solidFill>
                  <a:schemeClr val="accent2"/>
                </a:solidFill>
              </a:rPr>
              <a:t># (2: 'banana')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y_dict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# {1: 'apple'}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sorted()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6091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method sorts the elements of a given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iterable</a:t>
            </a:r>
            <a:r>
              <a:rPr lang="en-US" dirty="0" smtClean="0"/>
              <a:t> - </a:t>
            </a:r>
            <a:r>
              <a:rPr lang="en-US" dirty="0"/>
              <a:t>Ascending or </a:t>
            </a:r>
            <a:r>
              <a:rPr lang="en-US" dirty="0" smtClean="0"/>
              <a:t>Descending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of </a:t>
            </a:r>
            <a:r>
              <a:rPr lang="en-US" b="1" dirty="0">
                <a:latin typeface="Consolas" panose="020B0609020204030204" pitchFamily="49" charset="0"/>
              </a:rPr>
              <a:t>sorted()</a:t>
            </a:r>
            <a:r>
              <a:rPr lang="en-US" dirty="0"/>
              <a:t> method is</a:t>
            </a:r>
            <a:r>
              <a:rPr lang="en-US" dirty="0" smtClean="0"/>
              <a:t>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iterable</a:t>
            </a:r>
            <a:r>
              <a:rPr lang="en-US" dirty="0" smtClean="0"/>
              <a:t> </a:t>
            </a:r>
            <a:r>
              <a:rPr lang="en-US" dirty="0"/>
              <a:t>- sequence </a:t>
            </a:r>
            <a:r>
              <a:rPr lang="en-US" dirty="0" smtClean="0"/>
              <a:t>or </a:t>
            </a:r>
            <a:r>
              <a:rPr lang="en-US" dirty="0"/>
              <a:t>collection </a:t>
            </a:r>
            <a:r>
              <a:rPr lang="en-US" dirty="0" smtClean="0"/>
              <a:t>or </a:t>
            </a:r>
            <a:r>
              <a:rPr lang="en-US" dirty="0"/>
              <a:t>any iterator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(Optional) - If true, the sorted list is reversed (or sorted in Descending order)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(Optional) - function that serves as a key for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sort comparison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522089" y="3039576"/>
            <a:ext cx="6440679" cy="587121"/>
          </a:xfrm>
        </p:spPr>
        <p:txBody>
          <a:bodyPr/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[, key][, reverse])</a:t>
            </a:r>
          </a:p>
        </p:txBody>
      </p:sp>
    </p:spTree>
    <p:extLst>
      <p:ext uri="{BB962C8B-B14F-4D97-AF65-F5344CB8AC3E}">
        <p14:creationId xmlns:p14="http://schemas.microsoft.com/office/powerpoint/2010/main" val="20007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use </a:t>
            </a:r>
            <a:r>
              <a:rPr lang="en-US" b="1" dirty="0" smtClean="0">
                <a:solidFill>
                  <a:schemeClr val="bg1"/>
                </a:solidFill>
              </a:rPr>
              <a:t>lambda</a:t>
            </a:r>
            <a:r>
              <a:rPr lang="en-US" dirty="0" smtClean="0"/>
              <a:t> functions in the </a:t>
            </a:r>
            <a:r>
              <a:rPr lang="en-US" b="1" dirty="0" smtClean="0">
                <a:latin typeface="Consolas" panose="020B0609020204030204" pitchFamily="49" charset="0"/>
              </a:rPr>
              <a:t>sort()</a:t>
            </a:r>
            <a:r>
              <a:rPr lang="en-US" dirty="0" smtClean="0"/>
              <a:t> method as in the </a:t>
            </a:r>
            <a:br>
              <a:rPr lang="en-US" dirty="0" smtClean="0"/>
            </a:br>
            <a:r>
              <a:rPr lang="en-US" b="1" dirty="0" smtClean="0">
                <a:latin typeface="Consolas" panose="020B0609020204030204" pitchFamily="49" charset="0"/>
              </a:rPr>
              <a:t>filter()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anose="020B0609020204030204" pitchFamily="49" charset="0"/>
              </a:rPr>
              <a:t>map()</a:t>
            </a:r>
            <a:r>
              <a:rPr lang="en-US" dirty="0" smtClean="0"/>
              <a:t> 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With the </a:t>
            </a:r>
            <a:r>
              <a:rPr lang="en-US" b="1" dirty="0" smtClean="0">
                <a:latin typeface="Consolas" panose="020B0609020204030204" pitchFamily="49" charset="0"/>
              </a:rPr>
              <a:t>sort()</a:t>
            </a:r>
            <a:r>
              <a:rPr lang="en-US" dirty="0" smtClean="0"/>
              <a:t> method you pass the lambda function as </a:t>
            </a:r>
            <a:r>
              <a:rPr lang="en-US" b="1" dirty="0" smtClean="0">
                <a:solidFill>
                  <a:schemeClr val="bg1"/>
                </a:solidFill>
              </a:rPr>
              <a:t>key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7731" y="3372239"/>
            <a:ext cx="10961435" cy="2155819"/>
          </a:xfrm>
        </p:spPr>
        <p:txBody>
          <a:bodyPr/>
          <a:lstStyle/>
          <a:p>
            <a:r>
              <a:rPr lang="en-US" dirty="0" err="1" smtClean="0"/>
              <a:t>my_dict</a:t>
            </a:r>
            <a:r>
              <a:rPr lang="en-US" dirty="0" smtClean="0"/>
              <a:t> = {'Peter': 21, 'George': 18, 'John': 45}</a:t>
            </a:r>
          </a:p>
          <a:p>
            <a:r>
              <a:rPr lang="en-US" dirty="0" err="1" smtClean="0"/>
              <a:t>sorted_dict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</a:t>
            </a:r>
            <a:r>
              <a:rPr lang="en-US" dirty="0" err="1">
                <a:solidFill>
                  <a:schemeClr val="bg1"/>
                </a:solidFill>
              </a:rPr>
              <a:t>.items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/>
              <a:t>))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{'George': 18, 'Peter': 21, 'John': 45</a:t>
            </a:r>
            <a:r>
              <a:rPr lang="en-US" i="1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with reverse=True -&gt; </a:t>
            </a:r>
            <a:r>
              <a:rPr lang="en-US" i="1" dirty="0">
                <a:solidFill>
                  <a:schemeClr val="accent2"/>
                </a:solidFill>
              </a:rPr>
              <a:t>{'John': 45, 'Peter': 21, 'George': 18}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what dictionaries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 smtClean="0">
                <a:solidFill>
                  <a:schemeClr val="bg2"/>
                </a:solidFill>
              </a:rPr>
              <a:t>how to create dictionaries</a:t>
            </a:r>
            <a:endParaRPr lang="en-US" sz="3000" b="1" dirty="0" smtClean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what keys and values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additional dictionary methods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2974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241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Storing Key-Value Pairs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In Python a dictionary is an </a:t>
            </a:r>
            <a:r>
              <a:rPr lang="en-US" b="1" dirty="0" smtClean="0">
                <a:solidFill>
                  <a:schemeClr val="bg1"/>
                </a:solidFill>
              </a:rPr>
              <a:t>unordered collection</a:t>
            </a:r>
            <a:r>
              <a:rPr lang="en-US" dirty="0" smtClean="0"/>
              <a:t> of </a:t>
            </a:r>
            <a:br>
              <a:rPr lang="en-US" dirty="0" smtClean="0"/>
            </a:br>
            <a:r>
              <a:rPr lang="en-US" dirty="0" smtClean="0"/>
              <a:t>items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While other data types have only value as an </a:t>
            </a:r>
            <a:br>
              <a:rPr lang="en-US" dirty="0" smtClean="0"/>
            </a:br>
            <a:r>
              <a:rPr lang="en-US" dirty="0" smtClean="0"/>
              <a:t>element, a dictionary has </a:t>
            </a:r>
            <a:r>
              <a:rPr lang="en-US" b="1" dirty="0" smtClean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b="1" dirty="0" smtClean="0">
                <a:solidFill>
                  <a:schemeClr val="bg1"/>
                </a:solidFill>
              </a:rPr>
              <a:t>alues</a:t>
            </a:r>
            <a:r>
              <a:rPr lang="en-US" dirty="0" smtClean="0"/>
              <a:t> </a:t>
            </a:r>
            <a:r>
              <a:rPr lang="en-US" dirty="0"/>
              <a:t>can be of any data type and </a:t>
            </a:r>
            <a:r>
              <a:rPr lang="en-US" b="1" dirty="0">
                <a:solidFill>
                  <a:schemeClr val="bg1"/>
                </a:solidFill>
              </a:rPr>
              <a:t>can </a:t>
            </a:r>
            <a:r>
              <a:rPr lang="en-US" b="1" dirty="0" smtClean="0">
                <a:solidFill>
                  <a:schemeClr val="bg1"/>
                </a:solidFill>
              </a:rPr>
              <a:t>repeat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Keys</a:t>
            </a:r>
            <a:r>
              <a:rPr lang="en-US" dirty="0" smtClean="0"/>
              <a:t> </a:t>
            </a:r>
            <a:r>
              <a:rPr lang="en-US" dirty="0"/>
              <a:t>must be of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type </a:t>
            </a:r>
            <a:r>
              <a:rPr lang="en-US" dirty="0" smtClean="0"/>
              <a:t>and </a:t>
            </a:r>
            <a:r>
              <a:rPr lang="en-US" dirty="0"/>
              <a:t>must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unique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9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dictionary is as simple as placing items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inside </a:t>
            </a:r>
            <a:r>
              <a:rPr lang="en-US" dirty="0"/>
              <a:t>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  <a:r>
              <a:rPr lang="en-US" dirty="0"/>
              <a:t> separated by comma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540953" y="2462350"/>
            <a:ext cx="8550719" cy="2155819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dirty="0" err="1"/>
              <a:t>my_dict</a:t>
            </a:r>
            <a:r>
              <a:rPr lang="en-US" dirty="0"/>
              <a:t> = </a:t>
            </a:r>
            <a:r>
              <a:rPr lang="en-US" dirty="0" smtClean="0">
                <a:solidFill>
                  <a:schemeClr val="bg1"/>
                </a:solidFill>
              </a:rPr>
              <a:t>{}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dictionary with integer keys</a:t>
            </a:r>
          </a:p>
          <a:p>
            <a:r>
              <a:rPr lang="en-US" dirty="0" err="1"/>
              <a:t>my_dict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'apple'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2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'ball'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873752" y="4755908"/>
            <a:ext cx="1828800" cy="546499"/>
          </a:xfrm>
          <a:prstGeom prst="wedgeRoundRectCallout">
            <a:avLst>
              <a:gd name="adj1" fmla="val 38167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120128" y="4755909"/>
            <a:ext cx="1828800" cy="546499"/>
          </a:xfrm>
          <a:prstGeom prst="wedgeRoundRectCallout">
            <a:avLst>
              <a:gd name="adj1" fmla="val -28833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Keys and Values</a:t>
            </a:r>
            <a:endParaRPr lang="en-US" dirty="0"/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39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indexing is used with other container types to access values, dictionary uses </a:t>
            </a:r>
            <a:r>
              <a:rPr lang="en-US" b="1" dirty="0" smtClean="0">
                <a:solidFill>
                  <a:schemeClr val="bg1"/>
                </a:solidFill>
              </a:rPr>
              <a:t>keys</a:t>
            </a:r>
          </a:p>
          <a:p>
            <a:r>
              <a:rPr lang="en-US" dirty="0"/>
              <a:t>Key can be used either inside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r>
              <a:rPr lang="en-US" dirty="0"/>
              <a:t>The difference while using get() is that it returns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, if the key is not </a:t>
            </a:r>
            <a:r>
              <a:rPr lang="en-US" dirty="0" smtClean="0"/>
              <a:t>found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Key?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901381" y="1438223"/>
            <a:ext cx="6795071" cy="3724518"/>
          </a:xfrm>
        </p:spPr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 = {'</a:t>
            </a:r>
            <a:r>
              <a:rPr lang="en-US" dirty="0" err="1"/>
              <a:t>name':'Jack</a:t>
            </a:r>
            <a:r>
              <a:rPr lang="en-US" dirty="0"/>
              <a:t>', 'age': 26</a:t>
            </a:r>
            <a:r>
              <a:rPr lang="en-US" dirty="0" smtClean="0"/>
              <a:t>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</a:t>
            </a:r>
            <a:r>
              <a:rPr lang="en-US" i="1" dirty="0">
                <a:solidFill>
                  <a:schemeClr val="accent2"/>
                </a:solidFill>
              </a:rPr>
              <a:t>Output: </a:t>
            </a:r>
            <a:r>
              <a:rPr lang="en-US" i="1" dirty="0" smtClean="0">
                <a:solidFill>
                  <a:schemeClr val="accent2"/>
                </a:solidFill>
              </a:rPr>
              <a:t>Jack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</a:t>
            </a:r>
            <a:r>
              <a:rPr lang="en-US" dirty="0">
                <a:solidFill>
                  <a:schemeClr val="bg1"/>
                </a:solidFill>
              </a:rPr>
              <a:t>['</a:t>
            </a:r>
            <a:r>
              <a:rPr lang="en-US" dirty="0"/>
              <a:t>name</a:t>
            </a:r>
            <a:r>
              <a:rPr lang="en-US" dirty="0" smtClean="0">
                <a:solidFill>
                  <a:schemeClr val="bg1"/>
                </a:solidFill>
              </a:rPr>
              <a:t>']</a:t>
            </a:r>
            <a:r>
              <a:rPr lang="en-US" dirty="0" smtClean="0"/>
              <a:t>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</a:t>
            </a:r>
            <a:r>
              <a:rPr lang="en-US" i="1" dirty="0">
                <a:solidFill>
                  <a:schemeClr val="accent2"/>
                </a:solidFill>
              </a:rPr>
              <a:t>Output: </a:t>
            </a:r>
            <a:r>
              <a:rPr lang="en-US" i="1" dirty="0" smtClean="0">
                <a:solidFill>
                  <a:schemeClr val="accent2"/>
                </a:solidFill>
              </a:rPr>
              <a:t>26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my_dict</a:t>
            </a:r>
            <a:r>
              <a:rPr lang="en-US" dirty="0" err="1" smtClean="0">
                <a:solidFill>
                  <a:schemeClr val="bg1"/>
                </a:solidFill>
              </a:rPr>
              <a:t>.get</a:t>
            </a:r>
            <a:r>
              <a:rPr lang="en-US" dirty="0"/>
              <a:t>('age</a:t>
            </a:r>
            <a:r>
              <a:rPr lang="en-US" dirty="0" smtClean="0"/>
              <a:t>'))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my_dict.get</a:t>
            </a:r>
            <a:r>
              <a:rPr lang="en-US" i="1" dirty="0">
                <a:solidFill>
                  <a:schemeClr val="accent2"/>
                </a:solidFill>
              </a:rPr>
              <a:t>('address</a:t>
            </a:r>
            <a:r>
              <a:rPr lang="en-US" i="1" dirty="0" smtClean="0">
                <a:solidFill>
                  <a:schemeClr val="accent2"/>
                </a:solidFill>
              </a:rPr>
              <a:t>') -&gt; None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my_dict</a:t>
            </a:r>
            <a:r>
              <a:rPr lang="en-US" i="1" dirty="0">
                <a:solidFill>
                  <a:schemeClr val="accent2"/>
                </a:solidFill>
              </a:rPr>
              <a:t>['address</a:t>
            </a:r>
            <a:r>
              <a:rPr lang="en-US" i="1" dirty="0" smtClean="0">
                <a:solidFill>
                  <a:schemeClr val="accent2"/>
                </a:solidFill>
              </a:rPr>
              <a:t>']     -&gt; </a:t>
            </a:r>
            <a:r>
              <a:rPr lang="en-US" i="1" dirty="0" err="1" smtClean="0">
                <a:solidFill>
                  <a:schemeClr val="accent2"/>
                </a:solidFill>
              </a:rPr>
              <a:t>KeyError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5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3778</TotalTime>
  <Words>1339</Words>
  <Application>Microsoft Office PowerPoint</Application>
  <PresentationFormat>Widescreen</PresentationFormat>
  <Paragraphs>249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Dictionaries</vt:lpstr>
      <vt:lpstr>Table of Content</vt:lpstr>
      <vt:lpstr>Have a Question?</vt:lpstr>
      <vt:lpstr>PowerPoint Presentation</vt:lpstr>
      <vt:lpstr>Definition</vt:lpstr>
      <vt:lpstr>Examples</vt:lpstr>
      <vt:lpstr>PowerPoint Presentation</vt:lpstr>
      <vt:lpstr>What is a Key?</vt:lpstr>
      <vt:lpstr>Example</vt:lpstr>
      <vt:lpstr>Change Values</vt:lpstr>
      <vt:lpstr>Problem: Bakery</vt:lpstr>
      <vt:lpstr>Solution: Bakery</vt:lpstr>
      <vt:lpstr>PowerPoint Presentation</vt:lpstr>
      <vt:lpstr>Iterating through Keys</vt:lpstr>
      <vt:lpstr>Iterating through Values</vt:lpstr>
      <vt:lpstr>Iterating using items()</vt:lpstr>
      <vt:lpstr>PowerPoint Presentation</vt:lpstr>
      <vt:lpstr>Check for Key Existence</vt:lpstr>
      <vt:lpstr>Check for Value Existence</vt:lpstr>
      <vt:lpstr>Problem: Stock</vt:lpstr>
      <vt:lpstr>Solution: Stock</vt:lpstr>
      <vt:lpstr>Problem: Statistics</vt:lpstr>
      <vt:lpstr>Solution: Statistics</vt:lpstr>
      <vt:lpstr>PowerPoint Presentation</vt:lpstr>
      <vt:lpstr>Dictionary Methods (1)</vt:lpstr>
      <vt:lpstr>Dictionary Methods (2)</vt:lpstr>
      <vt:lpstr>PowerPoint Presentation</vt:lpstr>
      <vt:lpstr>The sorted() method</vt:lpstr>
      <vt:lpstr>Using lambdas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creator>happy.bozanko@gmail.com</dc:creator>
  <cp:keywords>programming fundamentals, python, Software University, SoftUni, programming, coding, software development, education, training, course</cp:keywords>
  <cp:lastModifiedBy>Tanya Staneva</cp:lastModifiedBy>
  <cp:revision>379</cp:revision>
  <dcterms:created xsi:type="dcterms:W3CDTF">2018-10-10T05:24:38Z</dcterms:created>
  <dcterms:modified xsi:type="dcterms:W3CDTF">2019-09-18T14:02:33Z</dcterms:modified>
  <cp:category>Python Fundamentals Course @ SoftUni: https://softuni.bg/trainings/2442/python-fundamentals-september-2019</cp:category>
</cp:coreProperties>
</file>