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294" r:id="rId27"/>
    <p:sldId id="328" r:id="rId28"/>
    <p:sldId id="329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String Definition" id="{2C7BDF7A-7898-4BC0-8DA9-90D7BDE11824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70914F25-582A-4FB4-85E0-8C8466BBAD49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8677F1BC-08EF-4574-83A3-7C644E39C2D3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28"/>
            <p14:sldId id="329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75E5F-E872-6DB7-682A-6B15BF0C6CE2}" v="58" dt="2019-11-11T21:59:55.890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171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372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337" y="4629478"/>
            <a:ext cx="81936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9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42" y="1915953"/>
            <a:ext cx="3030700" cy="30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1487" y="1628457"/>
            <a:ext cx="9623870" cy="4549060"/>
          </a:xfrm>
        </p:spPr>
        <p:txBody>
          <a:bodyPr/>
          <a:lstStyle/>
          <a:p>
            <a:r>
              <a:rPr lang="en-US" sz="3200" dirty="0"/>
              <a:t>text = input()</a:t>
            </a:r>
          </a:p>
          <a:p>
            <a:r>
              <a:rPr lang="en-US" sz="3200" dirty="0"/>
              <a:t>while text != "end":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text_reversed</a:t>
            </a:r>
            <a:r>
              <a:rPr lang="en-US" sz="3200" dirty="0"/>
              <a:t> = ""</a:t>
            </a:r>
          </a:p>
          <a:p>
            <a:r>
              <a:rPr lang="en-US" sz="3200" dirty="0"/>
              <a:t>    for </a:t>
            </a:r>
            <a:r>
              <a:rPr lang="en-US" sz="3200" dirty="0" err="1"/>
              <a:t>ch</a:t>
            </a:r>
            <a:r>
              <a:rPr lang="en-US" sz="3200" dirty="0"/>
              <a:t> in reversed(text):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text_reversed</a:t>
            </a:r>
            <a:r>
              <a:rPr lang="en-US" sz="3200" dirty="0"/>
              <a:t> += </a:t>
            </a:r>
            <a:r>
              <a:rPr lang="en-US" sz="3200" dirty="0" err="1"/>
              <a:t>ch</a:t>
            </a:r>
            <a:endParaRPr lang="en-US" sz="3200" dirty="0"/>
          </a:p>
          <a:p>
            <a:r>
              <a:rPr lang="en-US" sz="3200" dirty="0"/>
              <a:t>    print(text + " = " + </a:t>
            </a:r>
            <a:r>
              <a:rPr lang="en-US" sz="3200" dirty="0" err="1"/>
              <a:t>text_reversed</a:t>
            </a:r>
            <a:r>
              <a:rPr lang="en-US" sz="3200" dirty="0"/>
              <a:t>)</a:t>
            </a:r>
          </a:p>
          <a:p>
            <a:r>
              <a:rPr lang="en-US" sz="32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846941" cy="2033991"/>
          </a:xfrm>
        </p:spPr>
        <p:txBody>
          <a:bodyPr/>
          <a:lstStyle/>
          <a:p>
            <a:r>
              <a:rPr lang="en-US" sz="2200" dirty="0"/>
              <a:t>str1 = "Hello"</a:t>
            </a:r>
          </a:p>
          <a:p>
            <a:r>
              <a:rPr lang="en-US" sz="2200" dirty="0"/>
              <a:t>str2 = "World"</a:t>
            </a:r>
          </a:p>
          <a:p>
            <a:r>
              <a:rPr lang="en-US" sz="2200" dirty="0"/>
              <a:t>str3 = str1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str2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0" y="4726075"/>
            <a:ext cx="3846941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onsolas"/>
              </a:rPr>
              <a:t>str1 = "red"</a:t>
            </a:r>
          </a:p>
          <a:p>
            <a:r>
              <a:rPr lang="en-US" sz="2200" dirty="0">
                <a:latin typeface="Consolas"/>
              </a:rPr>
              <a:t>print(str1 * 3)</a:t>
            </a:r>
          </a:p>
          <a:p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2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10961435" cy="1632920"/>
          </a:xfrm>
        </p:spPr>
        <p:txBody>
          <a:bodyPr/>
          <a:lstStyle/>
          <a:p>
            <a:r>
              <a:rPr lang="en-US" dirty="0"/>
              <a:t>x = 'apples'</a:t>
            </a:r>
          </a:p>
          <a:p>
            <a:r>
              <a:rPr lang="en-US" dirty="0"/>
              <a:t>y = 'lemons'</a:t>
            </a:r>
          </a:p>
          <a:p>
            <a:r>
              <a:rPr lang="en-US" dirty="0"/>
              <a:t>z = "In the basket are </a:t>
            </a:r>
            <a:r>
              <a:rPr lang="en-US" dirty="0">
                <a:solidFill>
                  <a:schemeClr val="bg1"/>
                </a:solidFill>
              </a:rPr>
              <a:t>%s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%s</a:t>
            </a:r>
            <a:r>
              <a:rPr lang="en-US" dirty="0"/>
              <a:t>" </a:t>
            </a:r>
            <a:r>
              <a:rPr lang="en-US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= 'apples'</a:t>
            </a:r>
          </a:p>
          <a:p>
            <a:r>
              <a:rPr lang="en-US" dirty="0"/>
              <a:t>y = 'lemons'</a:t>
            </a:r>
          </a:p>
          <a:p>
            <a:r>
              <a:rPr lang="en-US" dirty="0"/>
              <a:t>z = "In the basket are </a:t>
            </a:r>
            <a:r>
              <a:rPr lang="en-US" dirty="0">
                <a:solidFill>
                  <a:schemeClr val="bg1"/>
                </a:solidFill>
              </a:rPr>
              <a:t>{}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{}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.format</a:t>
            </a:r>
            <a:r>
              <a:rPr lang="en-US" dirty="0"/>
              <a:t>(x, 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9339" y="4006747"/>
            <a:ext cx="9872837" cy="2155819"/>
          </a:xfrm>
        </p:spPr>
        <p:txBody>
          <a:bodyPr/>
          <a:lstStyle/>
          <a:p>
            <a:r>
              <a:rPr lang="en-US" dirty="0"/>
              <a:t>x = 'apples'</a:t>
            </a:r>
          </a:p>
          <a:p>
            <a:r>
              <a:rPr lang="en-US" dirty="0"/>
              <a:t>y = 'lemons'</a:t>
            </a:r>
          </a:p>
          <a:p>
            <a:r>
              <a:rPr lang="en-US" dirty="0"/>
              <a:t>z = </a:t>
            </a:r>
            <a:r>
              <a:rPr lang="en-US" dirty="0" err="1">
                <a:solidFill>
                  <a:schemeClr val="bg1"/>
                </a:solidFill>
              </a:rPr>
              <a:t>f</a:t>
            </a:r>
            <a:r>
              <a:rPr lang="en-US" dirty="0" err="1"/>
              <a:t>"In</a:t>
            </a:r>
            <a:r>
              <a:rPr lang="en-US" dirty="0"/>
              <a:t> the basket are </a:t>
            </a:r>
            <a:r>
              <a:rPr lang="en-US" dirty="0">
                <a:solidFill>
                  <a:schemeClr val="bg1"/>
                </a:solidFill>
              </a:rPr>
              <a:t>{x}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{y}</a:t>
            </a:r>
            <a:r>
              <a:rPr lang="en-US" dirty="0"/>
              <a:t>"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In the basket are apples and lemons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</p:spTree>
    <p:extLst>
      <p:ext uri="{BB962C8B-B14F-4D97-AF65-F5344CB8AC3E}">
        <p14:creationId xmlns:p14="http://schemas.microsoft.com/office/powerpoint/2010/main" val="2017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9808829" cy="1632920"/>
          </a:xfrm>
        </p:spPr>
        <p:txBody>
          <a:bodyPr/>
          <a:lstStyle/>
          <a:p>
            <a:r>
              <a:rPr lang="en-US" dirty="0"/>
              <a:t>text = "My name is Peter"</a:t>
            </a:r>
          </a:p>
          <a:p>
            <a:r>
              <a:rPr lang="en-US" dirty="0"/>
              <a:t>name = text</a:t>
            </a:r>
            <a:r>
              <a:rPr lang="en-US" dirty="0">
                <a:solidFill>
                  <a:schemeClr val="bg1"/>
                </a:solidFill>
              </a:rPr>
              <a:t>[-5:]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same as text[11:] or text[slice(-5, 16, 1)]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</p:spTree>
    <p:extLst>
      <p:ext uri="{BB962C8B-B14F-4D97-AF65-F5344CB8AC3E}">
        <p14:creationId xmlns:p14="http://schemas.microsoft.com/office/powerpoint/2010/main" val="26794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Write a program that reads an array of strings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Each string is repeated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bg-BG" dirty="0"/>
              <a:t> times, </a:t>
            </a:r>
            <a:r>
              <a:rPr lang="en-GB" dirty="0"/>
              <a:t>where </a:t>
            </a:r>
            <a:r>
              <a:rPr lang="en-US" dirty="0"/>
              <a:t>N</a:t>
            </a:r>
            <a:r>
              <a:rPr lang="bg-BG" dirty="0"/>
              <a:t> is the </a:t>
            </a:r>
            <a:r>
              <a:rPr lang="bg-BG" b="1" dirty="0">
                <a:solidFill>
                  <a:schemeClr val="bg1"/>
                </a:solidFill>
              </a:rPr>
              <a:t>length</a:t>
            </a:r>
            <a:r>
              <a:rPr lang="bg-BG" dirty="0"/>
              <a:t> of the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string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Print the concatenated string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53555" y="4267403"/>
            <a:ext cx="2074706" cy="587121"/>
          </a:xfrm>
        </p:spPr>
        <p:txBody>
          <a:bodyPr/>
          <a:lstStyle/>
          <a:p>
            <a:r>
              <a:rPr lang="en-US" dirty="0"/>
              <a:t>hi </a:t>
            </a:r>
            <a:r>
              <a:rPr lang="en-US" dirty="0" err="1"/>
              <a:t>abc</a:t>
            </a:r>
            <a:r>
              <a:rPr lang="en-US" dirty="0"/>
              <a:t> add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1" y="4267403"/>
            <a:ext cx="40403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hihiabcabcabcaddaddadd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7934" y="1734782"/>
            <a:ext cx="7582419" cy="4059962"/>
          </a:xfrm>
        </p:spPr>
        <p:txBody>
          <a:bodyPr/>
          <a:lstStyle/>
          <a:p>
            <a:r>
              <a:rPr lang="en-US" sz="3200" dirty="0"/>
              <a:t>strings = input().split(" ")</a:t>
            </a:r>
          </a:p>
          <a:p>
            <a:r>
              <a:rPr lang="en-US" sz="3200" dirty="0"/>
              <a:t>result = ""</a:t>
            </a:r>
          </a:p>
          <a:p>
            <a:r>
              <a:rPr lang="en-US" sz="3200" dirty="0"/>
              <a:t>for word in strings:</a:t>
            </a:r>
          </a:p>
          <a:p>
            <a:r>
              <a:rPr lang="en-US" sz="3200" dirty="0"/>
              <a:t>    length = </a:t>
            </a:r>
            <a:r>
              <a:rPr lang="en-US" sz="3200" dirty="0" err="1"/>
              <a:t>len</a:t>
            </a:r>
            <a:r>
              <a:rPr lang="en-US" sz="3200" dirty="0"/>
              <a:t>(word)</a:t>
            </a:r>
          </a:p>
          <a:p>
            <a:r>
              <a:rPr lang="en-US" sz="3200" dirty="0"/>
              <a:t>    result += word * length</a:t>
            </a:r>
          </a:p>
          <a:p>
            <a:r>
              <a:rPr lang="en-US" sz="3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7444196" cy="1110020"/>
          </a:xfrm>
        </p:spPr>
        <p:txBody>
          <a:bodyPr/>
          <a:lstStyle/>
          <a:p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744419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/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/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6463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/>
              <a:t>String Definition</a:t>
            </a:r>
          </a:p>
          <a:p>
            <a:r>
              <a:rPr lang="en-US" sz="3200" dirty="0"/>
              <a:t>String Manipulation</a:t>
            </a:r>
          </a:p>
          <a:p>
            <a:r>
              <a:rPr lang="en-US" sz="3200" dirty="0"/>
              <a:t>String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Convert to upper/lower case: </a:t>
            </a:r>
            <a:r>
              <a:rPr lang="en-US" b="1" dirty="0">
                <a:latin typeface="Consolas" panose="020B0609020204030204" pitchFamily="49" charset="0"/>
              </a:rPr>
              <a:t>upper()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Remove white spaces in start/end or both: </a:t>
            </a:r>
            <a:r>
              <a:rPr lang="en-US" sz="3350" b="1" dirty="0">
                <a:latin typeface="Consolas"/>
              </a:rPr>
              <a:t>strip(), </a:t>
            </a:r>
            <a:r>
              <a:rPr lang="en-US" sz="3350" b="1" dirty="0">
                <a:latin typeface="Consolas" panose="020B0609020204030204" pitchFamily="49" charset="0"/>
              </a:rPr>
              <a:t/>
            </a:r>
            <a:br>
              <a:rPr lang="en-US" sz="3350" b="1" dirty="0">
                <a:latin typeface="Consolas" panose="020B0609020204030204" pitchFamily="49" charset="0"/>
              </a:rPr>
            </a:br>
            <a:r>
              <a:rPr lang="en-US" sz="3350" b="1">
                <a:latin typeface="Consolas"/>
              </a:rPr>
              <a:t>rstrip(), </a:t>
            </a:r>
            <a:r>
              <a:rPr lang="en-US" sz="3350" b="1" err="1">
                <a:latin typeface="Consolas"/>
              </a:rPr>
              <a:t>lstrip</a:t>
            </a:r>
            <a:r>
              <a:rPr lang="en-US" sz="3350" b="1" dirty="0">
                <a:latin typeface="Consolas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6285295" cy="1541549"/>
          </a:xfrm>
        </p:spPr>
        <p:txBody>
          <a:bodyPr/>
          <a:lstStyle/>
          <a:p>
            <a:r>
              <a:rPr lang="en-US" sz="2200" dirty="0"/>
              <a:t>" hello ".</a:t>
            </a:r>
            <a:r>
              <a:rPr lang="en-US" sz="2200" dirty="0" err="1"/>
              <a:t>lstrip</a:t>
            </a:r>
            <a:r>
              <a:rPr lang="en-US" sz="2200" dirty="0"/>
              <a:t>() </a:t>
            </a:r>
            <a:r>
              <a:rPr lang="en-US" sz="2200" i="1" dirty="0">
                <a:solidFill>
                  <a:schemeClr val="accent2"/>
                </a:solidFill>
              </a:rPr>
              <a:t># "hello "</a:t>
            </a:r>
          </a:p>
          <a:p>
            <a:r>
              <a:rPr lang="en-US" sz="2200" dirty="0"/>
              <a:t>" hello ".</a:t>
            </a:r>
            <a:r>
              <a:rPr lang="en-US" sz="2200" dirty="0" err="1"/>
              <a:t>rstrip</a:t>
            </a:r>
            <a:r>
              <a:rPr lang="en-US" sz="2200" dirty="0"/>
              <a:t>() </a:t>
            </a:r>
            <a:r>
              <a:rPr lang="en-US" sz="2200" i="1" dirty="0">
                <a:solidFill>
                  <a:schemeClr val="accent2"/>
                </a:solidFill>
              </a:rPr>
              <a:t># " hello"</a:t>
            </a:r>
          </a:p>
          <a:p>
            <a:r>
              <a:rPr lang="en-US" sz="2200" dirty="0"/>
              <a:t>" hello ".strip()  </a:t>
            </a:r>
            <a:r>
              <a:rPr lang="en-US" sz="2200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628529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"hello".upper() # "HELLO"</a:t>
            </a:r>
          </a:p>
          <a:p>
            <a:r>
              <a:rPr lang="sv-SE" dirty="0"/>
              <a:t>"HeLLo".lower() # "hello"</a:t>
            </a:r>
          </a:p>
        </p:txBody>
      </p:sp>
    </p:spTree>
    <p:extLst>
      <p:ext uri="{BB962C8B-B14F-4D97-AF65-F5344CB8AC3E}">
        <p14:creationId xmlns:p14="http://schemas.microsoft.com/office/powerpoint/2010/main" val="20173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/>
              <a:t>You can use the </a:t>
            </a:r>
            <a:r>
              <a:rPr lang="en-US" sz="3350" b="1">
                <a:latin typeface="Consolas"/>
              </a:rPr>
              <a:t>replace()</a:t>
            </a:r>
            <a:r>
              <a:rPr lang="en-US" sz="3350" dirty="0"/>
              <a:t> method to replace a </a:t>
            </a:r>
            <a:r>
              <a:rPr lang="en-US" sz="3350"/>
              <a:t>specified </a:t>
            </a:r>
            <a:r>
              <a:rPr lang="en-US" sz="3350" smtClean="0"/>
              <a:t/>
            </a:r>
            <a:br>
              <a:rPr lang="en-US" sz="3350" smtClean="0"/>
            </a:br>
            <a:r>
              <a:rPr lang="en-US" sz="3350" smtClean="0"/>
              <a:t>phrase </a:t>
            </a:r>
            <a:r>
              <a:rPr lang="en-US" sz="3350" dirty="0"/>
              <a:t>with </a:t>
            </a:r>
            <a:r>
              <a:rPr lang="en-US" sz="3350"/>
              <a:t>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replace a word more than once, add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78397"/>
          </a:xfrm>
        </p:spPr>
        <p:txBody>
          <a:bodyPr/>
          <a:lstStyle/>
          <a:p>
            <a:r>
              <a:rPr lang="en-US" sz="2400" dirty="0"/>
              <a:t>txt = "I like bananas"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619024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txt = "I like bananas </a:t>
            </a:r>
            <a:r>
              <a:rPr lang="en-US" dirty="0" err="1"/>
              <a:t>bananas</a:t>
            </a:r>
            <a:r>
              <a:rPr lang="en-US" dirty="0"/>
              <a:t>"</a:t>
            </a:r>
          </a:p>
          <a:p>
            <a:r>
              <a:rPr lang="en-US" dirty="0"/>
              <a:t>x = </a:t>
            </a:r>
            <a:r>
              <a:rPr lang="en-US" dirty="0" err="1"/>
              <a:t>txt.replace</a:t>
            </a:r>
            <a:r>
              <a:rPr lang="en-US" dirty="0"/>
              <a:t>("bananas", "apples", 2)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6868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10020"/>
          </a:xfrm>
        </p:spPr>
        <p:txBody>
          <a:bodyPr/>
          <a:lstStyle/>
          <a:p>
            <a:r>
              <a:rPr lang="en-US" dirty="0"/>
              <a:t>ice</a:t>
            </a:r>
          </a:p>
          <a:p>
            <a:r>
              <a:rPr lang="en-US" dirty="0" err="1"/>
              <a:t>kicegiciceeb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kgb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0214" y="1766679"/>
            <a:ext cx="8826428" cy="3305051"/>
          </a:xfrm>
        </p:spPr>
        <p:txBody>
          <a:bodyPr/>
          <a:lstStyle/>
          <a:p>
            <a:r>
              <a:rPr lang="en-US" sz="3200" dirty="0"/>
              <a:t>first = input()</a:t>
            </a:r>
          </a:p>
          <a:p>
            <a:r>
              <a:rPr lang="en-US" sz="3200" dirty="0"/>
              <a:t>second = input()</a:t>
            </a:r>
          </a:p>
          <a:p>
            <a:r>
              <a:rPr lang="en-US" sz="3200" dirty="0"/>
              <a:t>while first in second:</a:t>
            </a:r>
          </a:p>
          <a:p>
            <a:r>
              <a:rPr lang="en-US" sz="3200" dirty="0"/>
              <a:t>    second = </a:t>
            </a:r>
            <a:r>
              <a:rPr lang="en-US" sz="3200" dirty="0" err="1"/>
              <a:t>second.replace</a:t>
            </a:r>
            <a:r>
              <a:rPr lang="en-US" sz="3200" dirty="0"/>
              <a:t>(first, "")</a:t>
            </a:r>
          </a:p>
          <a:p>
            <a:r>
              <a:rPr lang="en-US" sz="32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are strings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manipulate strings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some additional string manipulation </a:t>
            </a:r>
            <a:br>
              <a:rPr lang="en-US" sz="3000" b="1" dirty="0">
                <a:solidFill>
                  <a:schemeClr val="bg2"/>
                </a:solidFill>
                <a:latin typeface="+mj-lt"/>
              </a:rPr>
            </a:br>
            <a:r>
              <a:rPr lang="en-US" sz="3000" b="1" dirty="0">
                <a:solidFill>
                  <a:schemeClr val="bg2"/>
                </a:solidFill>
                <a:latin typeface="+mj-lt"/>
              </a:rPr>
              <a:t>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675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3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3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A string is a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of characters</a:t>
            </a:r>
            <a:endParaRPr lang="bg-BG"/>
          </a:p>
          <a:p>
            <a:pPr marL="456565" indent="-456565"/>
            <a:r>
              <a:rPr lang="en-US" dirty="0"/>
              <a:t>A character is simply a </a:t>
            </a:r>
            <a:r>
              <a:rPr lang="en-US" b="1" dirty="0">
                <a:solidFill>
                  <a:schemeClr val="bg1"/>
                </a:solidFill>
              </a:rPr>
              <a:t>symbol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Computers do not deal with characters, they deal 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A character is stored and manipulated as a </a:t>
            </a:r>
            <a:br>
              <a:rPr lang="en-US" dirty="0"/>
            </a:br>
            <a:r>
              <a:rPr lang="en-US" dirty="0"/>
              <a:t>combination of </a:t>
            </a:r>
            <a:r>
              <a:rPr lang="en-US" b="1" dirty="0">
                <a:solidFill>
                  <a:schemeClr val="bg1"/>
                </a:solidFill>
              </a:rPr>
              <a:t>0's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1's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350" dirty="0"/>
              <a:t>In Python, a string is a sequence of </a:t>
            </a:r>
            <a:r>
              <a:rPr lang="en-US" sz="3350" b="1" dirty="0">
                <a:solidFill>
                  <a:schemeClr val="bg1"/>
                </a:solidFill>
              </a:rPr>
              <a:t>Unicode</a:t>
            </a:r>
            <a:r>
              <a:rPr lang="en-US" sz="3350" dirty="0"/>
              <a:t> characters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</p:spTree>
    <p:extLst>
      <p:ext uri="{BB962C8B-B14F-4D97-AF65-F5344CB8AC3E}">
        <p14:creationId xmlns:p14="http://schemas.microsoft.com/office/powerpoint/2010/main" val="28638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latin typeface="Consolas" panose="020B0609020204030204" pitchFamily="49" charset="0"/>
              </a:rPr>
              <a:t>print()</a:t>
            </a:r>
            <a:r>
              <a:rPr lang="en-US" dirty="0"/>
              <a:t>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110020"/>
          </a:xfrm>
        </p:spPr>
        <p:txBody>
          <a:bodyPr/>
          <a:lstStyle/>
          <a:p>
            <a:r>
              <a:rPr lang="en-US" dirty="0"/>
              <a:t>print("Hello")</a:t>
            </a:r>
          </a:p>
          <a:p>
            <a:r>
              <a:rPr lang="en-US" dirty="0"/>
              <a:t>print('Hello')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36897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598571"/>
            <a:ext cx="2749661" cy="1110020"/>
          </a:xfrm>
        </p:spPr>
        <p:txBody>
          <a:bodyPr/>
          <a:lstStyle/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779" y="4597716"/>
            <a:ext cx="976311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= """Lorem ipsum dolor sit </a:t>
            </a:r>
            <a:r>
              <a:rPr lang="en-US" dirty="0" err="1"/>
              <a:t>amet,consectetur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br>
              <a:rPr lang="en-US" dirty="0"/>
            </a:b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."""</a:t>
            </a:r>
          </a:p>
          <a:p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29876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converts the specified value into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 splits a string 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10020"/>
          </a:xfrm>
        </p:spPr>
        <p:txBody>
          <a:bodyPr/>
          <a:lstStyle/>
          <a:p>
            <a:r>
              <a:rPr lang="en-US" dirty="0"/>
              <a:t>x = </a:t>
            </a:r>
            <a:r>
              <a:rPr lang="en-US" dirty="0" err="1"/>
              <a:t>str</a:t>
            </a:r>
            <a:r>
              <a:rPr lang="en-US" dirty="0"/>
              <a:t>(3.5)</a:t>
            </a:r>
          </a:p>
          <a:p>
            <a:r>
              <a:rPr lang="en-US" dirty="0"/>
              <a:t>print(x) </a:t>
            </a:r>
            <a:r>
              <a:rPr lang="en-US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11393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txt = "hello, my name is Peter, I am 26 years old"</a:t>
            </a:r>
          </a:p>
          <a:p>
            <a:r>
              <a:rPr lang="en-US" dirty="0" err="1"/>
              <a:t>lst</a:t>
            </a:r>
            <a:r>
              <a:rPr lang="en-US" dirty="0"/>
              <a:t> = </a:t>
            </a:r>
            <a:r>
              <a:rPr lang="en-US" dirty="0" err="1"/>
              <a:t>txt.split</a:t>
            </a:r>
            <a:r>
              <a:rPr lang="en-US" dirty="0"/>
              <a:t>(", ")</a:t>
            </a:r>
          </a:p>
          <a:p>
            <a:r>
              <a:rPr lang="en-US" dirty="0"/>
              <a:t>print(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</p:spTree>
    <p:extLst>
      <p:ext uri="{BB962C8B-B14F-4D97-AF65-F5344CB8AC3E}">
        <p14:creationId xmlns:p14="http://schemas.microsoft.com/office/powerpoint/2010/main" val="28379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</a:t>
            </a:r>
            <a:r>
              <a:rPr lang="en-GB" dirty="0"/>
              <a:t> </a:t>
            </a:r>
            <a:r>
              <a:rPr lang="en-US" dirty="0"/>
              <a:t>each pair on separate line in format </a:t>
            </a:r>
            <a:r>
              <a:rPr lang="en-US" b="1" dirty="0"/>
              <a:t>"{word} = {reversed word}"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155819"/>
          </a:xfrm>
        </p:spPr>
        <p:txBody>
          <a:bodyPr/>
          <a:lstStyle/>
          <a:p>
            <a:r>
              <a:rPr lang="en-US" dirty="0" err="1"/>
              <a:t>helLo</a:t>
            </a:r>
            <a:endParaRPr lang="en-US" dirty="0"/>
          </a:p>
          <a:p>
            <a:r>
              <a:rPr lang="en-US" dirty="0"/>
              <a:t>Softuni</a:t>
            </a:r>
          </a:p>
          <a:p>
            <a:r>
              <a:rPr lang="en-US" dirty="0"/>
              <a:t>bottle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25526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helLo</a:t>
            </a:r>
            <a:r>
              <a:rPr lang="en-US" dirty="0"/>
              <a:t> = </a:t>
            </a:r>
            <a:r>
              <a:rPr lang="en-US" dirty="0" err="1"/>
              <a:t>oLleh</a:t>
            </a:r>
            <a:endParaRPr lang="en-US" dirty="0"/>
          </a:p>
          <a:p>
            <a:r>
              <a:rPr lang="en-US" dirty="0"/>
              <a:t>Softuni = </a:t>
            </a:r>
            <a:r>
              <a:rPr lang="en-US" dirty="0" err="1"/>
              <a:t>inutfoS</a:t>
            </a:r>
            <a:endParaRPr lang="en-US" dirty="0"/>
          </a:p>
          <a:p>
            <a:r>
              <a:rPr lang="en-US" dirty="0"/>
              <a:t>bottle = </a:t>
            </a:r>
            <a:r>
              <a:rPr lang="en-US" dirty="0" err="1"/>
              <a:t>elttob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11708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4367</TotalTime>
  <Words>1036</Words>
  <Application>Microsoft Office PowerPoint</Application>
  <PresentationFormat>Widescreen</PresentationFormat>
  <Paragraphs>218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1_SoftUni3_1</vt:lpstr>
      <vt:lpstr>Text Processing</vt:lpstr>
      <vt:lpstr>Table of Content</vt:lpstr>
      <vt:lpstr>Have a Question?</vt:lpstr>
      <vt:lpstr>PowerPoint Presentation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PowerPoint Presentation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PowerPoint Presentation</vt:lpstr>
      <vt:lpstr>String Methods (1)</vt:lpstr>
      <vt:lpstr>String Methods (2)</vt:lpstr>
      <vt:lpstr>String Methods (3)</vt:lpstr>
      <vt:lpstr>Problem: Substring</vt:lpstr>
      <vt:lpstr>Solution: Substring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creator>happy.bozanko@gmail.com</dc:creator>
  <cp:keywords>programming fundamentals, python, Software University, SoftUni, programming, coding, software development, education, training, course</cp:keywords>
  <cp:lastModifiedBy>Tanya Staneva</cp:lastModifiedBy>
  <cp:revision>418</cp:revision>
  <dcterms:created xsi:type="dcterms:W3CDTF">2018-10-10T05:24:38Z</dcterms:created>
  <dcterms:modified xsi:type="dcterms:W3CDTF">2019-11-12T11:53:05Z</dcterms:modified>
  <cp:category>Python Fundamentals Course @ SoftUni: https://softuni.bg/trainings/2442/python-fundamentals-september-2019</cp:category>
</cp:coreProperties>
</file>