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591" r:id="rId17"/>
    <p:sldId id="592" r:id="rId18"/>
    <p:sldId id="560" r:id="rId19"/>
    <p:sldId id="561" r:id="rId20"/>
    <p:sldId id="562" r:id="rId21"/>
    <p:sldId id="563" r:id="rId22"/>
    <p:sldId id="564" r:id="rId23"/>
    <p:sldId id="593" r:id="rId24"/>
    <p:sldId id="594" r:id="rId25"/>
    <p:sldId id="565" r:id="rId26"/>
    <p:sldId id="566" r:id="rId27"/>
    <p:sldId id="595" r:id="rId28"/>
    <p:sldId id="600" r:id="rId29"/>
    <p:sldId id="601" r:id="rId30"/>
    <p:sldId id="602" r:id="rId31"/>
    <p:sldId id="603" r:id="rId32"/>
    <p:sldId id="597" r:id="rId33"/>
    <p:sldId id="598" r:id="rId34"/>
    <p:sldId id="542" r:id="rId35"/>
    <p:sldId id="590" r:id="rId36"/>
    <p:sldId id="604" r:id="rId37"/>
    <p:sldId id="605" r:id="rId38"/>
    <p:sldId id="576" r:id="rId39"/>
    <p:sldId id="5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492"/>
          </p14:sldIdLst>
        </p14:section>
        <p14:section name="What is data type" id="{BC4A3995-4CED-4320-A673-95328C9C809D}">
          <p14:sldIdLst>
            <p14:sldId id="493"/>
            <p14:sldId id="406"/>
            <p14:sldId id="552"/>
            <p14:sldId id="553"/>
          </p14:sldIdLst>
        </p14:section>
        <p14:section name="Strings" id="{A47ED6B1-F104-47C1-ACC3-DF92A38215AD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84E77FB8-420F-4E7D-A0D1-67FDFE44F9C4}">
          <p14:sldIdLst>
            <p14:sldId id="558"/>
            <p14:sldId id="559"/>
            <p14:sldId id="591"/>
            <p14:sldId id="592"/>
          </p14:sldIdLst>
        </p14:section>
        <p14:section name="Booleans" id="{07CBD642-06FD-4628-B9E0-73FDA5CCA520}">
          <p14:sldIdLst>
            <p14:sldId id="560"/>
            <p14:sldId id="561"/>
            <p14:sldId id="562"/>
            <p14:sldId id="563"/>
            <p14:sldId id="564"/>
            <p14:sldId id="593"/>
            <p14:sldId id="594"/>
          </p14:sldIdLst>
        </p14:section>
        <p14:section name="Additional Datatypes" id="{A5D83D33-DF7B-4445-A703-C163EFEF16F0}">
          <p14:sldIdLst>
            <p14:sldId id="565"/>
            <p14:sldId id="566"/>
            <p14:sldId id="595"/>
            <p14:sldId id="600"/>
            <p14:sldId id="601"/>
            <p14:sldId id="602"/>
            <p14:sldId id="603"/>
          </p14:sldIdLst>
        </p14:section>
        <p14:section name="None" id="{3AFA9E67-8B8F-4706-9CA6-A8E2FBD7C300}">
          <p14:sldIdLst>
            <p14:sldId id="597"/>
            <p14:sldId id="598"/>
          </p14:sldIdLst>
        </p14:section>
        <p14:section name="Conclusion" id="{10E03AB1-9AA8-4E86-9A64-D741901E50A2}">
          <p14:sldIdLst>
            <p14:sldId id="542"/>
            <p14:sldId id="590"/>
            <p14:sldId id="604"/>
            <p14:sldId id="605"/>
            <p14:sldId id="576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79" d="100"/>
          <a:sy n="79" d="100"/>
        </p:scale>
        <p:origin x="134" y="8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3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0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3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65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41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7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3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1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1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1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Types of Operators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2326" y="2011792"/>
            <a:ext cx="4081614" cy="3530953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String literals in Python </a:t>
            </a:r>
            <a:r>
              <a:rPr lang="en-US" sz="3200" dirty="0"/>
              <a:t>are surrounded by either single quotation marks, or double quotation </a:t>
            </a:r>
            <a:r>
              <a:rPr lang="en-US" sz="3200" dirty="0" smtClean="0"/>
              <a:t>marks:</a:t>
            </a:r>
          </a:p>
          <a:p>
            <a:pPr marL="0" indent="0">
              <a:buNone/>
            </a:pPr>
            <a:r>
              <a:rPr lang="en-US" sz="3200" dirty="0" smtClean="0"/>
              <a:t>     </a:t>
            </a:r>
            <a:r>
              <a:rPr lang="en-US" sz="3200" b="1" dirty="0" smtClean="0">
                <a:solidFill>
                  <a:schemeClr val="bg1"/>
                </a:solidFill>
              </a:rPr>
              <a:t>'</a:t>
            </a:r>
            <a:r>
              <a:rPr lang="en-US" sz="3200" dirty="0" smtClean="0"/>
              <a:t>hello</a:t>
            </a:r>
            <a:r>
              <a:rPr lang="en-US" sz="3200" b="1" dirty="0">
                <a:solidFill>
                  <a:schemeClr val="bg1"/>
                </a:solidFill>
              </a:rPr>
              <a:t>'</a:t>
            </a:r>
            <a:r>
              <a:rPr lang="en-US" sz="3200" dirty="0"/>
              <a:t> is the same </a:t>
            </a:r>
            <a:r>
              <a:rPr lang="en-US" sz="3200" dirty="0" smtClean="0"/>
              <a:t>as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"</a:t>
            </a:r>
            <a:r>
              <a:rPr lang="en-US" sz="3200" dirty="0"/>
              <a:t>hello</a:t>
            </a:r>
            <a:r>
              <a:rPr lang="en-US" sz="3200" b="1" dirty="0" smtClean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len() </a:t>
            </a:r>
            <a:r>
              <a:rPr lang="en-US" sz="3200" dirty="0" smtClean="0"/>
              <a:t>method returns  the length of a string </a:t>
            </a:r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58613" y="3690874"/>
            <a:ext cx="4144523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 = "Hello, World!"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print(len(a</a:t>
            </a:r>
            <a:r>
              <a:rPr lang="en-US" sz="2400" b="1" dirty="0" smtClean="0">
                <a:latin typeface="Consolas" panose="020B0609020204030204" pitchFamily="49" charset="0"/>
              </a:rPr>
              <a:t>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Unlike in languages like C, </a:t>
            </a:r>
            <a:r>
              <a:rPr lang="en-US" sz="3200" dirty="0" smtClean="0"/>
              <a:t>Python </a:t>
            </a:r>
            <a:r>
              <a:rPr lang="en-US" sz="3200" dirty="0"/>
              <a:t>strings are </a:t>
            </a:r>
            <a:r>
              <a:rPr lang="en-US" sz="3200" b="1" dirty="0" smtClean="0">
                <a:solidFill>
                  <a:schemeClr val="bg1"/>
                </a:solidFill>
              </a:rPr>
              <a:t>immutable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This </a:t>
            </a:r>
            <a:r>
              <a:rPr lang="en-US" sz="3200" dirty="0"/>
              <a:t>means that once a string is created, </a:t>
            </a:r>
            <a:r>
              <a:rPr lang="en-US" sz="3200" dirty="0" smtClean="0"/>
              <a:t>it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are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19106" y="3128701"/>
            <a:ext cx="43955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'George'</a:t>
            </a:r>
          </a:p>
          <a:p>
            <a:r>
              <a:rPr lang="en-US" sz="2400" b="1" dirty="0" smtClean="0">
                <a:latin typeface="Consolas" pitchFamily="49" charset="0"/>
              </a:rPr>
              <a:t>name[0] = 'P'</a:t>
            </a:r>
          </a:p>
          <a:p>
            <a:r>
              <a:rPr lang="en-US" sz="2400" b="1" dirty="0" smtClean="0">
                <a:latin typeface="Consolas" pitchFamily="49" charset="0"/>
              </a:rPr>
              <a:t>print(name)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Python 3.6+ we can use </a:t>
            </a:r>
            <a:r>
              <a:rPr lang="en-US" b="1" dirty="0" smtClean="0">
                <a:solidFill>
                  <a:schemeClr val="bg1"/>
                </a:solidFill>
              </a:rPr>
              <a:t>string interpolation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These are string literals that allow </a:t>
            </a:r>
            <a:r>
              <a:rPr lang="en-US" b="1" dirty="0" smtClean="0">
                <a:solidFill>
                  <a:schemeClr val="bg1"/>
                </a:solidFill>
              </a:rPr>
              <a:t>embedded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expressions.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786586" y="3305873"/>
            <a:ext cx="5398462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name =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'Rick'</a:t>
            </a:r>
          </a:p>
          <a:p>
            <a:r>
              <a:rPr lang="en-US" sz="2400" b="1" dirty="0" smtClean="0">
                <a:latin typeface="Consolas" pitchFamily="49" charset="0"/>
              </a:rPr>
              <a:t>age = 18</a:t>
            </a:r>
          </a:p>
          <a:p>
            <a:r>
              <a:rPr lang="en-US" sz="2400" b="1" dirty="0" smtClean="0">
                <a:latin typeface="Consolas" pitchFamily="49" charset="0"/>
              </a:rPr>
              <a:t>print(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400" b="1" dirty="0" smtClean="0">
                <a:latin typeface="Consolas" pitchFamily="49" charset="0"/>
              </a:rPr>
              <a:t>'{name} = {age}') </a:t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515723" y="4549525"/>
            <a:ext cx="5877176" cy="1218977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Place your </a:t>
            </a:r>
            <a:r>
              <a:rPr lang="en-US" sz="2800" b="1" dirty="0" smtClean="0">
                <a:solidFill>
                  <a:schemeClr val="bg1"/>
                </a:solidFill>
              </a:rPr>
              <a:t>variables inside {}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delimiter.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Concatenate Names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4151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3912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906337" y="271008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4151" y="3527296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912" y="3511727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906337" y="3615128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4151" y="4233244"/>
            <a:ext cx="736477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 smtClean="0">
                <a:solidFill>
                  <a:schemeClr val="tx1"/>
                </a:solidFill>
              </a:rPr>
              <a:t>firstName = </a:t>
            </a:r>
            <a:r>
              <a:rPr lang="en-US" sz="2200" dirty="0" smtClean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secondName = </a:t>
            </a:r>
            <a:r>
              <a:rPr lang="en-US" sz="2200" dirty="0" smtClean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</a:t>
            </a:r>
            <a:r>
              <a:rPr lang="en-US" sz="2200" dirty="0" smtClean="0">
                <a:solidFill>
                  <a:schemeClr val="tx1"/>
                </a:solidFill>
              </a:rPr>
              <a:t>elimiter = </a:t>
            </a:r>
            <a:r>
              <a:rPr lang="en-US" sz="2200" dirty="0" smtClean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print(f'{firstName}{delimiter}{secondName}')</a:t>
            </a: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683668" y="636130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Numbers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nteger, Float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7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Int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bg1"/>
                </a:solidFill>
              </a:rPr>
              <a:t>integer</a:t>
            </a:r>
            <a:r>
              <a:rPr lang="en-US" sz="3200" dirty="0" smtClean="0"/>
              <a:t> is a whole number, positive or negative, </a:t>
            </a:r>
            <a:br>
              <a:rPr lang="en-US" sz="3200" dirty="0" smtClean="0"/>
            </a:br>
            <a:r>
              <a:rPr lang="en-US" sz="3200" dirty="0" smtClean="0"/>
              <a:t>without decimals, of unlimited length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22608" y="2424632"/>
            <a:ext cx="432508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x = 1             </a:t>
            </a:r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 err="1" smtClean="0">
                <a:solidFill>
                  <a:schemeClr val="accent2"/>
                </a:solidFill>
              </a:rPr>
              <a:t>int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 = 231223423352  </a:t>
            </a:r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 err="1" smtClean="0">
                <a:solidFill>
                  <a:schemeClr val="accent2"/>
                </a:solidFill>
              </a:rPr>
              <a:t>int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z = -2312312      </a:t>
            </a:r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 err="1" smtClean="0">
                <a:solidFill>
                  <a:schemeClr val="accent2"/>
                </a:solidFill>
              </a:rPr>
              <a:t>int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2086" y="2802062"/>
            <a:ext cx="473984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463" y="5156020"/>
            <a:ext cx="24707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511" y="2658348"/>
            <a:ext cx="2860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239" y="2450599"/>
            <a:ext cx="7499149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086" y="4300790"/>
            <a:ext cx="473984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511" y="4157076"/>
            <a:ext cx="2860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239" y="3949327"/>
            <a:ext cx="7499149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77E32-09C8-48B9-9B07-19745D0D6F1A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 </a:t>
            </a:r>
            <a:r>
              <a:rPr lang="en-US" sz="2000" dirty="0">
                <a:hlinkClick r:id="rId2"/>
              </a:rPr>
              <a:t>https://judge.softuni.bg/Contests/Practice/Index/1721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511" y="1470097"/>
            <a:ext cx="11509197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centuries </a:t>
            </a:r>
            <a:r>
              <a:rPr lang="en-US" sz="2397" b="1" noProof="1">
                <a:latin typeface="Consolas" pitchFamily="49" charset="0"/>
              </a:rPr>
              <a:t>= </a:t>
            </a:r>
            <a:r>
              <a:rPr lang="en-US" sz="2397" b="1" noProof="1" smtClean="0">
                <a:latin typeface="Consolas" pitchFamily="49" charset="0"/>
              </a:rPr>
              <a:t>int(input())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years </a:t>
            </a:r>
            <a:r>
              <a:rPr lang="en-US" sz="2397" b="1" noProof="1">
                <a:latin typeface="Consolas" pitchFamily="49" charset="0"/>
              </a:rPr>
              <a:t>= centuries * </a:t>
            </a:r>
            <a:r>
              <a:rPr lang="en-US" sz="2397" b="1" noProof="1" smtClean="0">
                <a:latin typeface="Consolas" pitchFamily="49" charset="0"/>
              </a:rPr>
              <a:t>100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days </a:t>
            </a:r>
            <a:r>
              <a:rPr lang="en-US" sz="2397" b="1" noProof="1">
                <a:latin typeface="Consolas" pitchFamily="49" charset="0"/>
              </a:rPr>
              <a:t>= </a:t>
            </a:r>
            <a:r>
              <a:rPr lang="en-US" sz="2397" b="1" noProof="1" smtClean="0">
                <a:latin typeface="Consolas" pitchFamily="49" charset="0"/>
              </a:rPr>
              <a:t>int(years </a:t>
            </a:r>
            <a:r>
              <a:rPr lang="en-US" sz="2397" b="1" noProof="1">
                <a:latin typeface="Consolas" pitchFamily="49" charset="0"/>
              </a:rPr>
              <a:t>* </a:t>
            </a:r>
            <a:r>
              <a:rPr lang="en-US" sz="2397" b="1" noProof="1" smtClean="0">
                <a:latin typeface="Consolas" pitchFamily="49" charset="0"/>
              </a:rPr>
              <a:t>365.2422)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hours </a:t>
            </a:r>
            <a:r>
              <a:rPr lang="en-US" sz="2397" b="1" noProof="1">
                <a:latin typeface="Consolas" pitchFamily="49" charset="0"/>
              </a:rPr>
              <a:t>= 24 * </a:t>
            </a:r>
            <a:r>
              <a:rPr lang="en-US" sz="2397" b="1" noProof="1" smtClean="0">
                <a:latin typeface="Consolas" pitchFamily="49" charset="0"/>
              </a:rPr>
              <a:t>days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minutes </a:t>
            </a:r>
            <a:r>
              <a:rPr lang="en-US" sz="2397" b="1" noProof="1">
                <a:latin typeface="Consolas" pitchFamily="49" charset="0"/>
              </a:rPr>
              <a:t>= 60 * </a:t>
            </a:r>
            <a:r>
              <a:rPr lang="en-US" sz="2397" b="1" noProof="1" smtClean="0">
                <a:latin typeface="Consolas" pitchFamily="49" charset="0"/>
              </a:rPr>
              <a:t>hours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print(f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</a:rPr>
              <a:t>"{centuries} = {years} </a:t>
            </a:r>
            <a:r>
              <a:rPr lang="en-US" sz="2397" b="1" noProof="1">
                <a:latin typeface="Consolas" pitchFamily="49" charset="0"/>
              </a:rPr>
              <a:t>years = </a:t>
            </a:r>
            <a:r>
              <a:rPr lang="en-US" sz="2397" b="1" noProof="1" smtClean="0">
                <a:latin typeface="Consolas" pitchFamily="49" charset="0"/>
              </a:rPr>
              <a:t>{days} </a:t>
            </a:r>
            <a:r>
              <a:rPr lang="en-US" sz="2397" b="1" noProof="1">
                <a:latin typeface="Consolas" pitchFamily="49" charset="0"/>
              </a:rPr>
              <a:t>days = </a:t>
            </a:r>
            <a:r>
              <a:rPr lang="en-US" sz="2397" b="1" noProof="1" smtClean="0">
                <a:latin typeface="Consolas" pitchFamily="49" charset="0"/>
              </a:rPr>
              <a:t>{hours} </a:t>
            </a:r>
            <a:r>
              <a:rPr lang="en-US" sz="2397" b="1" noProof="1">
                <a:latin typeface="Consolas" pitchFamily="49" charset="0"/>
              </a:rPr>
              <a:t>hours </a:t>
            </a:r>
            <a:r>
              <a:rPr lang="en-US" sz="2397" b="1" noProof="1" smtClean="0">
                <a:latin typeface="Consolas" pitchFamily="49" charset="0"/>
              </a:rPr>
              <a:t>=</a:t>
            </a:r>
            <a:br>
              <a:rPr lang="en-US" sz="2397" b="1" noProof="1" smtClean="0">
                <a:latin typeface="Consolas" pitchFamily="49" charset="0"/>
              </a:rPr>
            </a:br>
            <a:r>
              <a:rPr lang="en-US" sz="2397" b="1" noProof="1" smtClean="0">
                <a:latin typeface="Consolas" pitchFamily="49" charset="0"/>
              </a:rPr>
              <a:t>   {minutes} </a:t>
            </a:r>
            <a:r>
              <a:rPr lang="en-US" sz="2397" b="1" noProof="1">
                <a:latin typeface="Consolas" pitchFamily="49" charset="0"/>
              </a:rPr>
              <a:t>minutes</a:t>
            </a:r>
            <a:r>
              <a:rPr lang="en-US" sz="2397" b="1" noProof="1" smtClean="0">
                <a:latin typeface="Consolas" pitchFamily="49" charset="0"/>
              </a:rPr>
              <a:t>")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870" y="3229893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</a:t>
            </a:r>
            <a:r>
              <a:rPr lang="en-US" sz="2600" b="1" dirty="0" smtClean="0">
                <a:solidFill>
                  <a:schemeClr val="bg2"/>
                </a:solidFill>
              </a:rPr>
              <a:t>float </a:t>
            </a:r>
            <a:r>
              <a:rPr lang="en-US" sz="2600" b="1" dirty="0">
                <a:solidFill>
                  <a:schemeClr val="bg2"/>
                </a:solidFill>
              </a:rPr>
              <a:t>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5034" y="1676400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BD25F-9EEE-42D4-A1C1-52A4E1843489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  </a:t>
            </a:r>
            <a:r>
              <a:rPr lang="en-US" sz="2000" dirty="0">
                <a:hlinkClick r:id="rId2"/>
              </a:rPr>
              <a:t>https://judge.softuni.bg/Contests/Practice/Index/1721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Booleans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mtClean="0"/>
              <a:t>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rue</a:t>
            </a:r>
            <a:b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Boolean represents a logical entity and can have two </a:t>
            </a:r>
            <a:br>
              <a:rPr lang="en-US" sz="3200" dirty="0" smtClean="0"/>
            </a:br>
            <a:r>
              <a:rPr lang="en-US" sz="3200" dirty="0" smtClean="0"/>
              <a:t>values: 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</a:rPr>
              <a:t>rue</a:t>
            </a:r>
            <a:r>
              <a:rPr lang="en-US" sz="3200" dirty="0" smtClean="0"/>
              <a:t> and 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b="1" dirty="0" smtClean="0">
                <a:solidFill>
                  <a:schemeClr val="bg1"/>
                </a:solidFill>
              </a:rPr>
              <a:t>alse</a:t>
            </a:r>
            <a:endParaRPr lang="en-US" sz="3200" dirty="0" smtClean="0"/>
          </a:p>
          <a:p>
            <a:r>
              <a:rPr lang="en-US" sz="3200" dirty="0"/>
              <a:t>You can use the </a:t>
            </a:r>
            <a:r>
              <a:rPr lang="en-US" sz="3200" b="1" dirty="0" smtClean="0">
                <a:solidFill>
                  <a:schemeClr val="bg1"/>
                </a:solidFill>
              </a:rPr>
              <a:t>bool() </a:t>
            </a:r>
            <a:r>
              <a:rPr lang="en-US" sz="3200" dirty="0"/>
              <a:t>function to find out if 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expression </a:t>
            </a:r>
            <a:r>
              <a:rPr lang="en-US" sz="3200" dirty="0"/>
              <a:t>(or a variable) is true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58274" y="3513068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/>
              <a:t>print(bool(10</a:t>
            </a:r>
            <a:r>
              <a:rPr lang="en-US" sz="2400" b="1" dirty="0"/>
              <a:t> &gt; 9</a:t>
            </a:r>
            <a:r>
              <a:rPr lang="en-US" sz="2400" b="1" dirty="0" smtClean="0"/>
              <a:t>))</a:t>
            </a:r>
            <a:r>
              <a:rPr lang="en-US" sz="2400" b="1" dirty="0"/>
              <a:t>      </a:t>
            </a:r>
            <a:r>
              <a:rPr lang="en-US" sz="2400" b="1" dirty="0" smtClean="0"/>
              <a:t>         </a:t>
            </a:r>
            <a:r>
              <a:rPr lang="en-US" sz="2400" b="1" i="1" dirty="0" smtClean="0">
                <a:solidFill>
                  <a:schemeClr val="accent2"/>
                </a:solidFill>
              </a:rPr>
              <a:t>#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58271" y="4822534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/>
              <a:t>print(10</a:t>
            </a:r>
            <a:r>
              <a:rPr lang="en-US" sz="2400" b="1" dirty="0"/>
              <a:t> &gt; 9)              </a:t>
            </a:r>
            <a:r>
              <a:rPr lang="en-US" sz="2400" b="1" dirty="0" smtClean="0"/>
              <a:t>           </a:t>
            </a:r>
            <a:r>
              <a:rPr lang="en-US" sz="2400" b="1" i="1" dirty="0" smtClean="0">
                <a:solidFill>
                  <a:schemeClr val="accent2"/>
                </a:solidFill>
              </a:rPr>
              <a:t>#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70" y="369417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252334"/>
            <a:ext cx="8581474" cy="5275686"/>
          </a:xfrm>
        </p:spPr>
        <p:txBody>
          <a:bodyPr>
            <a:noAutofit/>
          </a:bodyPr>
          <a:lstStyle/>
          <a:p>
            <a:r>
              <a:rPr lang="en-US" sz="3200" dirty="0"/>
              <a:t>What is data type</a:t>
            </a:r>
          </a:p>
          <a:p>
            <a:r>
              <a:rPr lang="en-US" sz="3200" dirty="0" smtClean="0"/>
              <a:t>Strings</a:t>
            </a:r>
            <a:endParaRPr lang="en-US" sz="3200" dirty="0"/>
          </a:p>
          <a:p>
            <a:r>
              <a:rPr lang="en-US" sz="3200" dirty="0"/>
              <a:t>Numbers</a:t>
            </a:r>
          </a:p>
          <a:p>
            <a:r>
              <a:rPr lang="en-US" sz="3200" dirty="0"/>
              <a:t>Booleans</a:t>
            </a:r>
          </a:p>
          <a:p>
            <a:r>
              <a:rPr lang="en-US" sz="3200" dirty="0" smtClean="0"/>
              <a:t>Additional Data Types</a:t>
            </a:r>
          </a:p>
          <a:p>
            <a:pPr marL="609219" lvl="1" indent="0">
              <a:buNone/>
            </a:pP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46001"/>
              </p:ext>
            </p:extLst>
          </p:nvPr>
        </p:nvGraphicFramePr>
        <p:xfrm>
          <a:off x="1969987" y="1206840"/>
          <a:ext cx="8372212" cy="46569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(day == 'Monday')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(salary &gt; 9000)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(age</a:t>
                      </a:r>
                      <a:r>
                        <a:rPr lang="en-US" baseline="0" dirty="0" smtClean="0"/>
                        <a:t> &lt; 18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(6 &gt;= 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(5 != 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'a'</a:t>
                      </a:r>
                    </a:p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= 'a'</a:t>
                      </a:r>
                    </a:p>
                    <a:p>
                      <a:r>
                        <a:rPr lang="en-US" baseline="0" dirty="0" smtClean="0"/>
                        <a:t>n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en-US" baseline="0" dirty="0" smtClean="0"/>
                        <a:t> m          </a:t>
                      </a:r>
                      <a:r>
                        <a:rPr lang="en-US" b="1" i="1" baseline="0" dirty="0" smtClean="0">
                          <a:solidFill>
                            <a:schemeClr val="accent2"/>
                          </a:solidFill>
                        </a:rPr>
                        <a:t># True</a:t>
                      </a:r>
                      <a:endParaRPr lang="en-US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is not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negated object 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b="1" i="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 not m   </a:t>
                      </a:r>
                      <a:r>
                        <a:rPr lang="en-US" b="1" i="1" dirty="0" smtClean="0">
                          <a:solidFill>
                            <a:schemeClr val="accent2"/>
                          </a:solidFill>
                        </a:rPr>
                        <a:t># False</a:t>
                      </a:r>
                      <a:endParaRPr lang="en-US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0600" y="1137922"/>
            <a:ext cx="9929724" cy="5619494"/>
          </a:xfrm>
        </p:spPr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dirty="0" smtClean="0"/>
              <a:t>with </a:t>
            </a:r>
            <a:r>
              <a:rPr lang="en-US" sz="3200" dirty="0"/>
              <a:t>a </a:t>
            </a:r>
            <a:r>
              <a:rPr lang="en-US" sz="3200" dirty="0" smtClean="0"/>
              <a:t>"value</a:t>
            </a:r>
            <a:r>
              <a:rPr lang="en-US" sz="3200" dirty="0"/>
              <a:t>" is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</a:rPr>
              <a:t>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 smtClean="0"/>
              <a:t>Everything </a:t>
            </a:r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/>
              <a:t>a </a:t>
            </a:r>
            <a:r>
              <a:rPr lang="en-US" sz="3200" dirty="0" smtClean="0"/>
              <a:t>"value</a:t>
            </a:r>
            <a:r>
              <a:rPr lang="en-US" sz="3200" dirty="0"/>
              <a:t>" is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b="1" dirty="0" smtClean="0">
                <a:solidFill>
                  <a:schemeClr val="bg1"/>
                </a:solidFill>
              </a:rPr>
              <a:t>alse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13668"/>
            <a:ext cx="47565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latin typeface="Consolas" pitchFamily="49" charset="0"/>
              </a:rPr>
              <a:t>number </a:t>
            </a:r>
            <a:r>
              <a:rPr lang="en-US" sz="2200" b="1" dirty="0">
                <a:latin typeface="Consolas" pitchFamily="49" charset="0"/>
              </a:rPr>
              <a:t>= </a:t>
            </a:r>
            <a:r>
              <a:rPr lang="en-US" sz="2200" b="1" dirty="0" smtClean="0">
                <a:latin typeface="Consolas" pitchFamily="49" charset="0"/>
              </a:rPr>
              <a:t>1</a:t>
            </a:r>
          </a:p>
          <a:p>
            <a:r>
              <a:rPr lang="en-US" sz="2200" b="1" dirty="0" smtClean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print(number)   </a:t>
            </a:r>
            <a:r>
              <a:rPr lang="en-US" sz="2200" b="1" i="1" dirty="0" smtClean="0">
                <a:solidFill>
                  <a:schemeClr val="accent2"/>
                </a:solidFill>
                <a:latin typeface="Consolas" pitchFamily="49" charset="0"/>
              </a:rPr>
              <a:t># 1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</a:endParaRPr>
          </a:p>
          <a:p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1823" y="4340009"/>
            <a:ext cx="5030065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</a:t>
            </a:r>
            <a:r>
              <a:rPr lang="en-US" sz="2200" b="1" dirty="0" smtClean="0">
                <a:latin typeface="Consolas" pitchFamily="49" charset="0"/>
              </a:rPr>
              <a:t>umber = None</a:t>
            </a:r>
          </a:p>
          <a:p>
            <a:r>
              <a:rPr lang="en-US" sz="2200" b="1" dirty="0" smtClean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print(number)</a:t>
            </a:r>
          </a:p>
          <a:p>
            <a:r>
              <a:rPr lang="en-US" sz="2200" b="1" dirty="0" smtClean="0">
                <a:latin typeface="Consolas" pitchFamily="49" charset="0"/>
              </a:rPr>
              <a:t>else:</a:t>
            </a:r>
          </a:p>
          <a:p>
            <a:r>
              <a:rPr lang="en-US" sz="2200" b="1" dirty="0" smtClean="0">
                <a:latin typeface="Consolas" pitchFamily="49" charset="0"/>
              </a:rPr>
              <a:t>  print('false')  </a:t>
            </a:r>
            <a:r>
              <a:rPr lang="en-US" sz="2200" b="1" i="1" dirty="0" smtClean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</a:endParaRPr>
          </a:p>
          <a:p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577068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Examples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554447"/>
            <a:ext cx="6885207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x = 0</a:t>
            </a:r>
          </a:p>
          <a:p>
            <a:r>
              <a:rPr lang="en-US" sz="2400" b="1" dirty="0" smtClean="0">
                <a:latin typeface="Consolas" pitchFamily="49" charset="0"/>
              </a:rPr>
              <a:t>bool(x)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400" b="1" dirty="0" smtClean="0">
                <a:latin typeface="Consolas" pitchFamily="49" charset="0"/>
              </a:rPr>
              <a:t>x = -0</a:t>
            </a:r>
          </a:p>
          <a:p>
            <a:r>
              <a:rPr lang="en-US" sz="2400" b="1" dirty="0" smtClean="0">
                <a:latin typeface="Consolas" pitchFamily="49" charset="0"/>
              </a:rPr>
              <a:t>bool(x)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x = ''</a:t>
            </a:r>
          </a:p>
          <a:p>
            <a:r>
              <a:rPr lang="en-US" sz="2400" b="1" dirty="0" smtClean="0">
                <a:latin typeface="Consolas" pitchFamily="49" charset="0"/>
              </a:rPr>
              <a:t>bool(x)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x = </a:t>
            </a:r>
            <a:r>
              <a:rPr lang="en-US" sz="2400" b="1" dirty="0">
                <a:latin typeface="Consolas" pitchFamily="49" charset="0"/>
              </a:rPr>
              <a:t>F</a:t>
            </a:r>
            <a:r>
              <a:rPr lang="en-US" sz="2400" b="1" dirty="0" smtClean="0">
                <a:latin typeface="Consolas" pitchFamily="49" charset="0"/>
              </a:rPr>
              <a:t>alse</a:t>
            </a:r>
          </a:p>
          <a:p>
            <a:r>
              <a:rPr lang="en-US" sz="2400" b="1" dirty="0" smtClean="0">
                <a:latin typeface="Consolas" pitchFamily="49" charset="0"/>
              </a:rPr>
              <a:t>bool(x)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x = None</a:t>
            </a:r>
          </a:p>
          <a:p>
            <a:r>
              <a:rPr lang="en-US" sz="2400" b="1" dirty="0" smtClean="0">
                <a:latin typeface="Consolas" pitchFamily="49" charset="0"/>
              </a:rPr>
              <a:t>bool(x)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r>
              <a:rPr lang="en-US" sz="2400" b="1" dirty="0" smtClean="0">
                <a:latin typeface="Consolas" pitchFamily="49" charset="0"/>
              </a:rPr>
              <a:t>	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858" y="4038195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2326" y="2819401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5280" y="4085805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490" y="2819401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665" y="2819401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E5B88-1B3A-4357-B928-CAA3E920F6FF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3"/>
              </a:rPr>
              <a:t>https://judge.softuni.bg/Contests/Practice/Index/1721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3116" y="1607880"/>
            <a:ext cx="754576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n </a:t>
            </a:r>
            <a:r>
              <a:rPr lang="en-US" sz="2400" b="1" noProof="1">
                <a:latin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</a:rPr>
              <a:t>int(input())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</a:t>
            </a:r>
            <a:r>
              <a:rPr lang="en-US" sz="2400" b="1" noProof="1" smtClean="0">
                <a:latin typeface="Consolas" pitchFamily="49" charset="0"/>
              </a:rPr>
              <a:t>num in range(1, n+1):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    sum_of_digits </a:t>
            </a:r>
            <a:r>
              <a:rPr lang="en-US" sz="2400" b="1" noProof="1">
                <a:latin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</a:rPr>
              <a:t>0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digits </a:t>
            </a:r>
            <a:r>
              <a:rPr lang="en-US" sz="2400" b="1" noProof="1">
                <a:latin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</a:rPr>
              <a:t>num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  while digits </a:t>
            </a:r>
            <a:r>
              <a:rPr lang="en-US" sz="2400" b="1" noProof="1">
                <a:latin typeface="Consolas" pitchFamily="49" charset="0"/>
              </a:rPr>
              <a:t>&gt; </a:t>
            </a:r>
            <a:r>
              <a:rPr lang="en-US" sz="2400" b="1" noProof="1" smtClean="0">
                <a:latin typeface="Consolas" pitchFamily="49" charset="0"/>
              </a:rPr>
              <a:t>0: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     sum_of_digits </a:t>
            </a:r>
            <a:r>
              <a:rPr lang="en-US" sz="2400" b="1" noProof="1">
                <a:latin typeface="Consolas" pitchFamily="49" charset="0"/>
              </a:rPr>
              <a:t>+= digits % </a:t>
            </a:r>
            <a:r>
              <a:rPr lang="en-US" sz="2400" b="1" noProof="1" smtClean="0">
                <a:latin typeface="Consolas" pitchFamily="49" charset="0"/>
              </a:rPr>
              <a:t>10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digits = </a:t>
            </a:r>
            <a:r>
              <a:rPr lang="en-US" sz="2400" b="1" noProof="1" smtClean="0">
                <a:latin typeface="Consolas" pitchFamily="49" charset="0"/>
              </a:rPr>
              <a:t>int(digits </a:t>
            </a:r>
            <a:r>
              <a:rPr lang="en-US" sz="2400" b="1" noProof="1">
                <a:latin typeface="Consolas" pitchFamily="49" charset="0"/>
              </a:rPr>
              <a:t>/ </a:t>
            </a:r>
            <a:r>
              <a:rPr lang="en-US" sz="2400" b="1" noProof="1" smtClean="0">
                <a:latin typeface="Consolas" pitchFamily="49" charset="0"/>
              </a:rPr>
              <a:t>10)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# 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</a:t>
            </a: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</a:rPr>
              <a:t>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CD3D6-5AA0-4C97-A2BC-1E5B901B2825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3"/>
              </a:rPr>
              <a:t>https://judge.softuni.bg/Contests/Practice/Index/1721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Additional Datatypes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List,Tuple,Set,Dict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4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299785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contains items separated by commas and enclosed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within </a:t>
            </a:r>
            <a:r>
              <a:rPr lang="en-US" sz="3200" dirty="0"/>
              <a:t>square </a:t>
            </a:r>
            <a:r>
              <a:rPr lang="en-US" sz="3200" dirty="0" smtClean="0"/>
              <a:t>brackets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tuple</a:t>
            </a:r>
            <a:r>
              <a:rPr lang="en-US" sz="3200" dirty="0"/>
              <a:t> is a collection which is ordered and </a:t>
            </a:r>
            <a:r>
              <a:rPr lang="en-US" sz="3200" b="1" dirty="0" smtClean="0">
                <a:solidFill>
                  <a:schemeClr val="bg1"/>
                </a:solidFill>
              </a:rPr>
              <a:t>unchangeable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/>
              <a:t>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0" y="2211219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cars </a:t>
            </a:r>
            <a:r>
              <a:rPr lang="en-US" sz="2400" b="1" dirty="0">
                <a:latin typeface="Consolas" pitchFamily="49" charset="0"/>
              </a:rPr>
              <a:t>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</a:t>
            </a:r>
            <a:r>
              <a:rPr lang="en-US" sz="2400" b="1" dirty="0" smtClean="0">
                <a:latin typeface="Consolas" pitchFamily="49" charset="0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47960" y="4078166"/>
            <a:ext cx="729098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this_tuple</a:t>
            </a:r>
            <a:r>
              <a:rPr lang="en-US" sz="2400" b="1" dirty="0" smtClean="0">
                <a:latin typeface="Consolas" panose="020B0609020204030204" pitchFamily="49" charset="0"/>
              </a:rPr>
              <a:t> =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err="1" smtClean="0">
                <a:latin typeface="Consolas" panose="020B0609020204030204" pitchFamily="49" charset="0"/>
              </a:rPr>
              <a:t>this_tuple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3976316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is a collection which is unordered and unindexed.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S</a:t>
            </a:r>
            <a:r>
              <a:rPr lang="en-US" sz="3200" dirty="0" smtClean="0"/>
              <a:t>ets </a:t>
            </a:r>
            <a:r>
              <a:rPr lang="en-US" sz="3200" dirty="0"/>
              <a:t>are written with curly brackets.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dictionary</a:t>
            </a:r>
            <a:r>
              <a:rPr lang="en-US" sz="3200" dirty="0"/>
              <a:t> is a collection which is unordered,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changeable </a:t>
            </a:r>
            <a:r>
              <a:rPr lang="en-US" sz="3200" dirty="0"/>
              <a:t>and indexed</a:t>
            </a:r>
            <a:r>
              <a:rPr lang="en-US" sz="3200" dirty="0" smtClean="0"/>
              <a:t>. They </a:t>
            </a:r>
            <a:r>
              <a:rPr lang="en-US" sz="3200" dirty="0"/>
              <a:t>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0" y="2293514"/>
            <a:ext cx="70888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this_set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{"apple", "banana", "cherry"}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err="1" smtClean="0">
                <a:latin typeface="Consolas" panose="020B0609020204030204" pitchFamily="49" charset="0"/>
              </a:rPr>
              <a:t>this_set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47088" y="4663382"/>
            <a:ext cx="983691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this_dict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"brand": "Ford",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"model": "Mustang</a:t>
            </a:r>
            <a:r>
              <a:rPr lang="en-US" sz="2400" b="1" dirty="0" smtClean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err="1" smtClean="0">
                <a:latin typeface="Consolas" panose="020B0609020204030204" pitchFamily="49" charset="0"/>
              </a:rPr>
              <a:t>this_dict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{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'brand': 'Ford', 'model': 'Mustang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dirty="0"/>
              <a:t>: Meters to Kilometers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1656" y="3261558"/>
            <a:ext cx="1086813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25069" y="330916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88988" y="3261557"/>
            <a:ext cx="861913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E5B88-1B3A-4357-B928-CAA3E920F6FF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3"/>
              </a:rPr>
              <a:t>https://judge.softuni.bg/Contests/Practice/Index/1721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1656" y="4405995"/>
            <a:ext cx="1086813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789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325069" y="4453605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8988" y="4405994"/>
            <a:ext cx="861913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156" y="1766683"/>
            <a:ext cx="619978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print(f'{kilometers:.</a:t>
            </a:r>
            <a:r>
              <a:rPr lang="en-US" sz="2400" b="1" noProof="1">
                <a:latin typeface="Consolas" pitchFamily="49" charset="0"/>
              </a:rPr>
              <a:t>2f</a:t>
            </a:r>
            <a:r>
              <a:rPr lang="en-US" sz="2400" b="1" noProof="1" smtClean="0">
                <a:latin typeface="Consolas" pitchFamily="49" charset="0"/>
              </a:rPr>
              <a:t>}')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CD3D6-5AA0-4C97-A2BC-1E5B901B2825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3"/>
              </a:rPr>
              <a:t>https://judge.softuni.bg/Contests/Practice/Index/1721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British pounds to US dollars formatted to 3th decimal point.</a:t>
            </a:r>
          </a:p>
          <a:p>
            <a:r>
              <a:rPr lang="en-US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Pounds </a:t>
            </a:r>
            <a:r>
              <a:rPr lang="en-US" dirty="0"/>
              <a:t>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720" y="3675885"/>
            <a:ext cx="765695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14142" y="3723495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21188" y="3675885"/>
            <a:ext cx="1404984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E5B88-1B3A-4357-B928-CAA3E920F6FF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3"/>
              </a:rPr>
              <a:t>https://judge.softuni.bg/Contests/Practice/Index/1721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8720" y="4614063"/>
            <a:ext cx="765695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39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14142" y="4661673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1188" y="4614063"/>
            <a:ext cx="1404984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Pounds to Dollars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720" y="1685403"/>
            <a:ext cx="533466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print(f'{dollars:.</a:t>
            </a:r>
            <a:r>
              <a:rPr lang="en-US" sz="2400" b="1" noProof="1">
                <a:latin typeface="Consolas" pitchFamily="49" charset="0"/>
              </a:rPr>
              <a:t>3f</a:t>
            </a:r>
            <a:r>
              <a:rPr lang="en-US" sz="2400" b="1" noProof="1" smtClean="0">
                <a:latin typeface="Consolas" pitchFamily="49" charset="0"/>
              </a:rPr>
              <a:t>}')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CD3D6-5AA0-4C97-A2BC-1E5B901B2825}"/>
              </a:ext>
            </a:extLst>
          </p:cNvPr>
          <p:cNvSpPr txBox="1"/>
          <p:nvPr/>
        </p:nvSpPr>
        <p:spPr>
          <a:xfrm>
            <a:off x="798720" y="6320786"/>
            <a:ext cx="105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>
                <a:hlinkClick r:id="rId3"/>
              </a:rPr>
              <a:t>https://judge.softuni.bg/Contests/Practice/Index/1721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None keyword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4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None</a:t>
            </a:r>
            <a:r>
              <a:rPr lang="en-US" sz="3200" dirty="0" smtClean="0"/>
              <a:t> keyword is used to define a null value, or </a:t>
            </a:r>
            <a:br>
              <a:rPr lang="en-US" sz="3200" dirty="0" smtClean="0"/>
            </a:br>
            <a:r>
              <a:rPr lang="en-US" sz="3200" dirty="0" smtClean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There are two ways to check if a variable is None.</a:t>
            </a:r>
            <a:br>
              <a:rPr lang="en-US" sz="3200" dirty="0" smtClean="0"/>
            </a:b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Another </a:t>
            </a:r>
            <a:r>
              <a:rPr lang="en-US" sz="3200" dirty="0"/>
              <a:t>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syntax.</a:t>
            </a:r>
            <a:endParaRPr lang="en-US" sz="3200" dirty="0" smtClean="0"/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None?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31180" y="3928618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</a:t>
            </a:r>
            <a:r>
              <a:rPr lang="en-US" sz="2400" b="1" dirty="0" err="1">
                <a:latin typeface="Consolas" panose="020B0609020204030204" pitchFamily="49" charset="0"/>
              </a:rPr>
              <a:t>null_variable</a:t>
            </a:r>
            <a:r>
              <a:rPr lang="en-US" sz="2400" b="1" dirty="0">
                <a:latin typeface="Consolas" panose="020B0609020204030204" pitchFamily="49" charset="0"/>
              </a:rPr>
              <a:t>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180" y="50375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</p:spTree>
    <p:extLst>
      <p:ext uri="{BB962C8B-B14F-4D97-AF65-F5344CB8AC3E}">
        <p14:creationId xmlns:p14="http://schemas.microsoft.com/office/powerpoint/2010/main" val="18879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Python 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  <a:latin typeface="Malgun Gothic (Body)"/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  <a:latin typeface="Malgun Gothic (Body)"/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  <a:latin typeface="Malgun Gothic (Body)"/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  <a:latin typeface="Malgun Gothic (Body)"/>
              </a:rPr>
              <a:t> Float</a:t>
            </a:r>
            <a:endParaRPr lang="en-US" sz="2600" dirty="0">
              <a:solidFill>
                <a:schemeClr val="bg2"/>
              </a:solidFill>
              <a:latin typeface="Malgun Gothic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  <a:latin typeface="Malgun Gothic (Body)"/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None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75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133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What </a:t>
            </a:r>
            <a:r>
              <a:rPr lang="en-US" sz="5400"/>
              <a:t>is D</a:t>
            </a:r>
            <a:r>
              <a:rPr lang="en-US" sz="5400" smtClean="0"/>
              <a:t>ata </a:t>
            </a:r>
            <a:r>
              <a:rPr lang="en-US" sz="5400" dirty="0"/>
              <a:t>T</a:t>
            </a:r>
            <a:r>
              <a:rPr lang="en-US" sz="5400" smtClean="0"/>
              <a:t>ype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and Examples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Type?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bg-BG" dirty="0" smtClean="0"/>
              <a:t>,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classification that specifies which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type </a:t>
            </a:r>
            <a:r>
              <a:rPr lang="en-US" dirty="0"/>
              <a:t>of value a variable has and what type of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operations can </a:t>
            </a:r>
            <a:r>
              <a:rPr lang="en-US" dirty="0"/>
              <a:t>be applied to </a:t>
            </a:r>
            <a:r>
              <a:rPr lang="en-US" dirty="0" smtClean="0"/>
              <a:t>it</a:t>
            </a:r>
            <a:endParaRPr lang="bg-BG" dirty="0" smtClean="0"/>
          </a:p>
          <a:p>
            <a:r>
              <a:rPr lang="en-US" sz="3200" dirty="0" smtClean="0"/>
              <a:t>In </a:t>
            </a:r>
            <a:r>
              <a:rPr lang="en-US" sz="3200" dirty="0" smtClean="0"/>
              <a:t>Python we have the following data types:</a:t>
            </a:r>
          </a:p>
          <a:p>
            <a:pPr lvl="1"/>
            <a:r>
              <a:rPr lang="en-US" sz="2800" dirty="0" smtClean="0"/>
              <a:t>Numeric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complex</a:t>
            </a:r>
          </a:p>
          <a:p>
            <a:pPr lvl="1"/>
            <a:r>
              <a:rPr lang="en-US" sz="2800" dirty="0" smtClean="0"/>
              <a:t>String</a:t>
            </a:r>
          </a:p>
          <a:p>
            <a:pPr lvl="1"/>
            <a:r>
              <a:rPr lang="en-US" sz="2800" dirty="0" smtClean="0"/>
              <a:t>List, Set, Tuple, Dictionary</a:t>
            </a:r>
          </a:p>
          <a:p>
            <a:pPr lvl="1"/>
            <a:r>
              <a:rPr lang="en-US" sz="2800" dirty="0" smtClean="0"/>
              <a:t>Boolean</a:t>
            </a:r>
          </a:p>
          <a:p>
            <a:endParaRPr lang="en-US" sz="3200" dirty="0" smtClean="0"/>
          </a:p>
          <a:p>
            <a:pPr lvl="1"/>
            <a:endParaRPr lang="en-US" sz="32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76" y="4338153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539" y="1814696"/>
            <a:ext cx="1036055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int_num = 10	</a:t>
            </a:r>
            <a:r>
              <a:rPr lang="en-US" sz="2400" b="1" i="1" dirty="0" smtClean="0">
                <a:latin typeface="Consolas" pitchFamily="49" charset="0"/>
              </a:rPr>
              <a:t>                      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int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value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float_num = 10.2				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a_str = 	'Hello world'			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str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value </a:t>
            </a:r>
            <a:b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is_true = True				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bool value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</a:t>
            </a:r>
            <a:r>
              <a:rPr lang="en-US" sz="2400" b="1" dirty="0" smtClean="0">
                <a:latin typeface="Consolas" pitchFamily="49" charset="0"/>
              </a:rPr>
              <a:t>ist = [123, '</a:t>
            </a:r>
            <a:r>
              <a:rPr lang="en-US" sz="2400" b="1" dirty="0" err="1" smtClean="0">
                <a:latin typeface="Consolas" pitchFamily="49" charset="0"/>
              </a:rPr>
              <a:t>abcd</a:t>
            </a:r>
            <a:r>
              <a:rPr lang="en-US" sz="2400" b="1" dirty="0" smtClean="0">
                <a:latin typeface="Consolas" pitchFamily="49" charset="0"/>
              </a:rPr>
              <a:t>', 10.2, 'd']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   # list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d</a:t>
            </a:r>
            <a:r>
              <a:rPr lang="en-US" sz="2400" b="1" dirty="0" smtClean="0">
                <a:latin typeface="Consolas" pitchFamily="49" charset="0"/>
              </a:rPr>
              <a:t>ict = {'name': 'red', 'age':10}	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r>
              <a:rPr lang="en-US" smtClean="0"/>
              <a:t>are Dynamic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246" y="3550636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variable </a:t>
            </a:r>
            <a:r>
              <a:rPr lang="en-US" sz="2400" b="1" dirty="0">
                <a:latin typeface="Consolas" pitchFamily="49" charset="0"/>
              </a:rPr>
              <a:t>= </a:t>
            </a:r>
            <a:r>
              <a:rPr lang="en-US" sz="2400" b="1" dirty="0" smtClean="0">
                <a:latin typeface="Consolas" pitchFamily="49" charset="0"/>
              </a:rPr>
              <a:t>42        </a:t>
            </a:r>
            <a:r>
              <a:rPr lang="en-US" sz="2400" b="1" dirty="0" smtClean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variable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int</a:t>
            </a:r>
            <a:endParaRPr lang="en-US" sz="2400" b="1" i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lvl="1"/>
            <a:r>
              <a:rPr lang="en-US" sz="2400" b="1" dirty="0">
                <a:latin typeface="Consolas" pitchFamily="49" charset="0"/>
              </a:rPr>
              <a:t>variable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 'bar</a:t>
            </a:r>
            <a:r>
              <a:rPr lang="en-US" sz="2400" b="1" dirty="0" smtClean="0">
                <a:latin typeface="Consolas" pitchFamily="49" charset="0"/>
              </a:rPr>
              <a:t>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string </a:t>
            </a:r>
            <a:endParaRPr lang="en-US" sz="2400" b="1" i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lvl="1"/>
            <a:r>
              <a:rPr lang="en-US" sz="2400" b="1" dirty="0">
                <a:latin typeface="Consolas" pitchFamily="49" charset="0"/>
              </a:rPr>
              <a:t>variable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 T</a:t>
            </a:r>
            <a:r>
              <a:rPr lang="en-US" sz="2400" b="1" dirty="0" smtClean="0">
                <a:latin typeface="Consolas" pitchFamily="49" charset="0"/>
              </a:rPr>
              <a:t>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 # variable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Python </a:t>
            </a:r>
            <a:r>
              <a:rPr lang="en-US" sz="3200" dirty="0"/>
              <a:t>is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 </a:t>
            </a:r>
            <a:r>
              <a:rPr lang="en-US" sz="3200" dirty="0" smtClean="0"/>
              <a:t>language</a:t>
            </a:r>
            <a:endParaRPr lang="bg-BG" sz="3200" dirty="0" smtClean="0"/>
          </a:p>
          <a:p>
            <a:r>
              <a:rPr lang="en-US" sz="3200" dirty="0" smtClean="0"/>
              <a:t>Variables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value </a:t>
            </a:r>
            <a:r>
              <a:rPr lang="en-US" sz="3200" dirty="0" smtClean="0"/>
              <a:t>type</a:t>
            </a:r>
            <a:endParaRPr lang="bg-BG" sz="3200" dirty="0"/>
          </a:p>
          <a:p>
            <a:r>
              <a:rPr lang="en-US" sz="3200" dirty="0" smtClean="0"/>
              <a:t>Any </a:t>
            </a:r>
            <a:r>
              <a:rPr lang="en-US" sz="3200" dirty="0"/>
              <a:t>variable </a:t>
            </a:r>
            <a:r>
              <a:rPr lang="en-US" sz="3200" dirty="0" smtClean="0"/>
              <a:t>can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</a:t>
            </a:r>
            <a:r>
              <a:rPr lang="en-US" sz="3200" dirty="0" smtClean="0"/>
              <a:t>of </a:t>
            </a:r>
            <a:r>
              <a:rPr lang="en-US" sz="3200" dirty="0"/>
              <a:t>all </a:t>
            </a:r>
            <a:r>
              <a:rPr lang="en-US" sz="3200" dirty="0" smtClean="0"/>
              <a:t>types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7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Strings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5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</a:t>
            </a:r>
            <a:r>
              <a:rPr lang="en-US" sz="3200" dirty="0" smtClean="0"/>
              <a:t>sed </a:t>
            </a:r>
            <a:r>
              <a:rPr lang="en-US" sz="3200" dirty="0"/>
              <a:t>to represent </a:t>
            </a:r>
            <a:r>
              <a:rPr lang="en-US" sz="3200" b="1" dirty="0">
                <a:solidFill>
                  <a:schemeClr val="bg1"/>
                </a:solidFill>
              </a:rPr>
              <a:t>textual </a:t>
            </a:r>
            <a:r>
              <a:rPr lang="en-US" sz="3200" b="1" dirty="0" smtClean="0">
                <a:solidFill>
                  <a:schemeClr val="bg1"/>
                </a:solidFill>
              </a:rPr>
              <a:t>data</a:t>
            </a:r>
            <a:endParaRPr lang="en-US" sz="3200" dirty="0" smtClean="0"/>
          </a:p>
          <a:p>
            <a:r>
              <a:rPr lang="en-US" sz="3200" dirty="0"/>
              <a:t>Each element in the String 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String</a:t>
            </a:r>
            <a:r>
              <a:rPr lang="en-US" sz="3200" dirty="0"/>
              <a:t>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</a:t>
            </a:r>
            <a:r>
              <a:rPr lang="en-US" sz="3200" dirty="0" smtClean="0"/>
              <a:t>it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8613" y="5219572"/>
            <a:ext cx="444627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'George'</a:t>
            </a:r>
          </a:p>
          <a:p>
            <a:r>
              <a:rPr lang="en-US" sz="2400" b="1" dirty="0" smtClean="0">
                <a:latin typeface="Consolas" pitchFamily="49" charset="0"/>
              </a:rPr>
              <a:t>print(name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 smtClean="0">
                <a:latin typeface="Consolas" pitchFamily="49" charset="0"/>
              </a:rPr>
              <a:t>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6490897" y="4856414"/>
            <a:ext cx="4404221" cy="536895"/>
          </a:xfrm>
          <a:prstGeom prst="wedgeRoundRectCallout">
            <a:avLst>
              <a:gd name="adj1" fmla="val -54904"/>
              <a:gd name="adj2" fmla="val 12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8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14199</TotalTime>
  <Words>1225</Words>
  <Application>Microsoft Office PowerPoint</Application>
  <PresentationFormat>Widescreen</PresentationFormat>
  <Paragraphs>356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Data Types and Variables</vt:lpstr>
      <vt:lpstr>Table of Content</vt:lpstr>
      <vt:lpstr>Have a Question?</vt:lpstr>
      <vt:lpstr>PowerPoint Presentation</vt:lpstr>
      <vt:lpstr>What is Data Type?</vt:lpstr>
      <vt:lpstr>Examples</vt:lpstr>
      <vt:lpstr>Data Types are Dynamic</vt:lpstr>
      <vt:lpstr>PowerPoint Presentation</vt:lpstr>
      <vt:lpstr>What is a String?</vt:lpstr>
      <vt:lpstr>String Literal</vt:lpstr>
      <vt:lpstr>Strings are Immutable</vt:lpstr>
      <vt:lpstr>String Interpolation</vt:lpstr>
      <vt:lpstr>Problem: Concatenate Names</vt:lpstr>
      <vt:lpstr>PowerPoint Presentation</vt:lpstr>
      <vt:lpstr>Integer</vt:lpstr>
      <vt:lpstr>Problem: Centuries to Minutes</vt:lpstr>
      <vt:lpstr>Solution: Centuries to Minutes</vt:lpstr>
      <vt:lpstr>PowerPoint Presentation</vt:lpstr>
      <vt:lpstr>What is a Boolean?</vt:lpstr>
      <vt:lpstr>Comparisons and Conditions</vt:lpstr>
      <vt:lpstr>Booleans Examples</vt:lpstr>
      <vt:lpstr>Booleans Examples (2)</vt:lpstr>
      <vt:lpstr>Problem: Special Numbers</vt:lpstr>
      <vt:lpstr>Solution: Special Numbers</vt:lpstr>
      <vt:lpstr>PowerPoint Presentation</vt:lpstr>
      <vt:lpstr>Definition and Examples</vt:lpstr>
      <vt:lpstr>Definition and Examples</vt:lpstr>
      <vt:lpstr>Problem: Meters to Kilometers</vt:lpstr>
      <vt:lpstr>Solution: Meters to Kilometers</vt:lpstr>
      <vt:lpstr>Problem: Pounds to Dollars</vt:lpstr>
      <vt:lpstr>Solution: Pounds to Dollars</vt:lpstr>
      <vt:lpstr>PowerPoint Presentation</vt:lpstr>
      <vt:lpstr>What is None? 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creator>Alen Paunov</dc:creator>
  <cp:keywords>programing fundamentals, python, Software University, SoftUni, programming, coding, software development, education, training, course</cp:keywords>
  <cp:lastModifiedBy>Tanya Staneva</cp:lastModifiedBy>
  <cp:revision>294</cp:revision>
  <dcterms:created xsi:type="dcterms:W3CDTF">2018-05-23T13:08:44Z</dcterms:created>
  <dcterms:modified xsi:type="dcterms:W3CDTF">2019-09-24T12:05:40Z</dcterms:modified>
  <cp:category>Python Fundamentals Course @ SoftUni: https://softuni.bg/trainings/2442/python-fundamentals-september-2019</cp:category>
</cp:coreProperties>
</file>