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58" r:id="rId13"/>
    <p:sldId id="359" r:id="rId14"/>
    <p:sldId id="328" r:id="rId15"/>
    <p:sldId id="334" r:id="rId16"/>
    <p:sldId id="353" r:id="rId17"/>
    <p:sldId id="354" r:id="rId18"/>
    <p:sldId id="355" r:id="rId19"/>
    <p:sldId id="356" r:id="rId20"/>
    <p:sldId id="357" r:id="rId21"/>
    <p:sldId id="340" r:id="rId22"/>
    <p:sldId id="310" r:id="rId23"/>
    <p:sldId id="311" r:id="rId24"/>
    <p:sldId id="312" r:id="rId25"/>
    <p:sldId id="313" r:id="rId26"/>
    <p:sldId id="344" r:id="rId27"/>
    <p:sldId id="345" r:id="rId28"/>
    <p:sldId id="346" r:id="rId29"/>
    <p:sldId id="347" r:id="rId30"/>
    <p:sldId id="348" r:id="rId31"/>
    <p:sldId id="341" r:id="rId32"/>
    <p:sldId id="342" r:id="rId33"/>
    <p:sldId id="343" r:id="rId34"/>
    <p:sldId id="314" r:id="rId35"/>
    <p:sldId id="315" r:id="rId36"/>
    <p:sldId id="351" r:id="rId37"/>
    <p:sldId id="352" r:id="rId38"/>
    <p:sldId id="279" r:id="rId39"/>
    <p:sldId id="280" r:id="rId40"/>
    <p:sldId id="294" r:id="rId41"/>
    <p:sldId id="360" r:id="rId42"/>
    <p:sldId id="361" r:id="rId43"/>
    <p:sldId id="297" r:id="rId44"/>
    <p:sldId id="29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8C69D02-8E8C-488D-8A64-C5836984786D}">
          <p14:sldIdLst>
            <p14:sldId id="256"/>
            <p14:sldId id="257"/>
            <p14:sldId id="258"/>
          </p14:sldIdLst>
        </p14:section>
        <p14:section name="Definition and Usage" id="{D218E3EC-A560-49E7-8B72-D40944395C2E}">
          <p14:sldIdLst>
            <p14:sldId id="302"/>
            <p14:sldId id="303"/>
            <p14:sldId id="304"/>
          </p14:sldIdLst>
        </p14:section>
        <p14:section name="Storing Data" id="{9F12F76D-37A7-49A3-A533-4A22AF190635}">
          <p14:sldIdLst>
            <p14:sldId id="305"/>
            <p14:sldId id="306"/>
            <p14:sldId id="307"/>
          </p14:sldIdLst>
        </p14:section>
        <p14:section name="Creating Lists" id="{D1BE6D10-A193-49FD-8907-3F326E1D3ED3}">
          <p14:sldIdLst>
            <p14:sldId id="308"/>
            <p14:sldId id="309"/>
            <p14:sldId id="358"/>
            <p14:sldId id="359"/>
            <p14:sldId id="328"/>
            <p14:sldId id="334"/>
          </p14:sldIdLst>
        </p14:section>
        <p14:section name="Accessing Elements" id="{25E4355C-0F81-4161-B0F1-FF3B979D1A54}">
          <p14:sldIdLst>
            <p14:sldId id="353"/>
            <p14:sldId id="354"/>
            <p14:sldId id="355"/>
            <p14:sldId id="356"/>
            <p14:sldId id="357"/>
          </p14:sldIdLst>
        </p14:section>
        <p14:section name="List Manipulations" id="{6758F9CE-B386-4B44-A20C-10E5213AD44F}">
          <p14:sldIdLst>
            <p14:sldId id="340"/>
            <p14:sldId id="310"/>
            <p14:sldId id="311"/>
            <p14:sldId id="312"/>
            <p14:sldId id="313"/>
          </p14:sldIdLst>
        </p14:section>
        <p14:section name="Looping through Elements" id="{32A5E9AF-BB95-4AA1-9AFB-ED3328B36C43}">
          <p14:sldIdLst>
            <p14:sldId id="344"/>
            <p14:sldId id="345"/>
            <p14:sldId id="346"/>
            <p14:sldId id="347"/>
            <p14:sldId id="348"/>
          </p14:sldIdLst>
        </p14:section>
        <p14:section name="Searching for Elements" id="{11B48C84-AE35-4836-A39F-3F4AF6ABE5FE}">
          <p14:sldIdLst>
            <p14:sldId id="341"/>
            <p14:sldId id="342"/>
            <p14:sldId id="343"/>
            <p14:sldId id="314"/>
            <p14:sldId id="315"/>
            <p14:sldId id="351"/>
            <p14:sldId id="352"/>
          </p14:sldIdLst>
        </p14:section>
        <p14:section name="Live Exercises" id="{E609CF27-7F8E-4540-BB81-1B2F338D2F1D}">
          <p14:sldIdLst>
            <p14:sldId id="279"/>
          </p14:sldIdLst>
        </p14:section>
        <p14:section name="Conclusion" id="{771A9EDD-A96B-41EA-8FEC-97EA6DD981A4}">
          <p14:sldIdLst>
            <p14:sldId id="280"/>
            <p14:sldId id="294"/>
            <p14:sldId id="360"/>
            <p14:sldId id="361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3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5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F63D-0B0F-4DF1-BD4E-7CCCA2C80D4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15DD0-1C87-48CE-B1C1-A341519E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0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06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19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82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97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9489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0143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875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205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20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22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01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9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2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9854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4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9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16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7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9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86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EB79D213-8F23-493B-85F6-3299A1B69E0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2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5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EB79D213-8F23-493B-85F6-3299A1B69E0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025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4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4" TargetMode="Externa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4" TargetMode="Externa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4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4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4" TargetMode="Externa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4" TargetMode="Externa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4" TargetMode="Externa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4" TargetMode="Externa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4" TargetMode="Externa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modules/70/fundamentals-module/119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8.png"/><Relationship Id="rId26" Type="http://schemas.openxmlformats.org/officeDocument/2006/relationships/image" Target="../media/image6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7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6.png"/><Relationship Id="rId22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3.jpeg"/><Relationship Id="rId7" Type="http://schemas.openxmlformats.org/officeDocument/2006/relationships/image" Target="../media/image6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6.gi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 smtClean="0"/>
              <a:t>Lists Basics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859" y="1740719"/>
            <a:ext cx="2737022" cy="273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3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Creating Lists</a:t>
            </a:r>
            <a:endParaRPr lang="en-US" dirty="0"/>
          </a:p>
        </p:txBody>
      </p:sp>
      <p:pic>
        <p:nvPicPr>
          <p:cNvPr id="3074" name="Picture 2" descr="Ð ÐµÐ·ÑÐ»ÑÐ°Ñ Ñ Ð¸Ð·Ð¾Ð±ÑÐ°Ð¶ÐµÐ½Ð¸Ðµ Ð·Ð° lis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93" y="1170889"/>
            <a:ext cx="2933614" cy="293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7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5" y="1278505"/>
            <a:ext cx="1181109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Lists in Python can be created by just placing the </a:t>
            </a:r>
            <a:r>
              <a:rPr lang="en-US" b="1" dirty="0">
                <a:solidFill>
                  <a:schemeClr val="bg1"/>
                </a:solidFill>
              </a:rPr>
              <a:t>sequence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inside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square </a:t>
            </a:r>
            <a:r>
              <a:rPr lang="en-US" b="1" dirty="0" smtClean="0">
                <a:solidFill>
                  <a:schemeClr val="bg1"/>
                </a:solidFill>
              </a:rPr>
              <a:t>brackets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Or using the </a:t>
            </a:r>
            <a:r>
              <a:rPr lang="en-US" b="1" i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dirty="0" smtClean="0"/>
              <a:t> function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list may contain duplicate values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8277" y="2576255"/>
            <a:ext cx="3536589" cy="587121"/>
          </a:xfrm>
        </p:spPr>
        <p:txBody>
          <a:bodyPr/>
          <a:lstStyle/>
          <a:p>
            <a:r>
              <a:rPr lang="en-US" dirty="0" err="1" smtClean="0"/>
              <a:t>my_list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en-US" dirty="0" smtClean="0"/>
              <a:t>1, 2, 3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Lists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88277" y="5353134"/>
            <a:ext cx="515120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my_list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en-US" dirty="0" smtClean="0"/>
              <a:t>1, 2, 3, 2, 3, 3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88277" y="3915267"/>
            <a:ext cx="353658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empty_list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bg1"/>
                </a:solidFill>
              </a:rPr>
              <a:t>list()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82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You can use the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split</a:t>
            </a:r>
            <a:r>
              <a:rPr lang="en-US" dirty="0" smtClean="0"/>
              <a:t> function to split a string and create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You can split by different separator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5867" y="2031643"/>
            <a:ext cx="6078125" cy="1632920"/>
          </a:xfrm>
        </p:spPr>
        <p:txBody>
          <a:bodyPr/>
          <a:lstStyle/>
          <a:p>
            <a:r>
              <a:rPr lang="en-US" dirty="0" err="1" smtClean="0"/>
              <a:t>some_text</a:t>
            </a:r>
            <a:r>
              <a:rPr lang="en-US" dirty="0" smtClean="0"/>
              <a:t> = "a b c d"</a:t>
            </a:r>
          </a:p>
          <a:p>
            <a:r>
              <a:rPr lang="en-US" dirty="0" err="1" smtClean="0"/>
              <a:t>my_list</a:t>
            </a:r>
            <a:r>
              <a:rPr lang="en-US" dirty="0" smtClean="0"/>
              <a:t> = </a:t>
            </a:r>
            <a:r>
              <a:rPr lang="en-US" dirty="0" err="1" smtClean="0"/>
              <a:t>some_string.</a:t>
            </a:r>
            <a:r>
              <a:rPr lang="en-US" dirty="0" err="1" smtClean="0">
                <a:solidFill>
                  <a:schemeClr val="bg1"/>
                </a:solidFill>
              </a:rPr>
              <a:t>split</a:t>
            </a:r>
            <a:r>
              <a:rPr lang="en-US" dirty="0" smtClean="0"/>
              <a:t>(" ")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# ["a", "b", "c", "d"]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Strings to List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382512" y="2441448"/>
            <a:ext cx="2267712" cy="700215"/>
          </a:xfrm>
          <a:prstGeom prst="wedgeRoundRectCallout">
            <a:avLst>
              <a:gd name="adj1" fmla="val -59140"/>
              <a:gd name="adj2" fmla="val -4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separator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15867" y="4909885"/>
            <a:ext cx="6078125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some_text</a:t>
            </a:r>
            <a:r>
              <a:rPr lang="en-US" dirty="0" smtClean="0"/>
              <a:t> = "a, b, c, d"</a:t>
            </a:r>
          </a:p>
          <a:p>
            <a:r>
              <a:rPr lang="en-US" dirty="0" err="1" smtClean="0"/>
              <a:t>my_list</a:t>
            </a:r>
            <a:r>
              <a:rPr lang="en-US" dirty="0" smtClean="0"/>
              <a:t> = </a:t>
            </a:r>
            <a:r>
              <a:rPr lang="en-US" dirty="0" err="1" smtClean="0"/>
              <a:t>some_string.</a:t>
            </a:r>
            <a:r>
              <a:rPr lang="en-US" dirty="0" err="1" smtClean="0">
                <a:solidFill>
                  <a:schemeClr val="bg1"/>
                </a:solidFill>
              </a:rPr>
              <a:t>split</a:t>
            </a:r>
            <a:r>
              <a:rPr lang="en-US" dirty="0" smtClean="0"/>
              <a:t>("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/>
              <a:t>")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# ["a", "b", "c", "d"]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4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 smtClean="0"/>
              <a:t>You can create a string from a list using the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dirty="0" smtClean="0"/>
              <a:t> function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 smtClean="0"/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 smtClean="0"/>
              <a:t>The result of the join function is always a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b="1" u="sng" dirty="0" smtClean="0"/>
              <a:t>Note</a:t>
            </a:r>
            <a:r>
              <a:rPr lang="en-US" b="1" dirty="0" smtClean="0"/>
              <a:t>: </a:t>
            </a:r>
            <a:r>
              <a:rPr lang="en-US" dirty="0" smtClean="0"/>
              <a:t>Unfortunately in python you can only join a </a:t>
            </a:r>
            <a:r>
              <a:rPr lang="en-US" b="1" dirty="0" smtClean="0">
                <a:solidFill>
                  <a:schemeClr val="bg1"/>
                </a:solidFill>
              </a:rPr>
              <a:t>list of strings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59833" y="1987940"/>
            <a:ext cx="4700996" cy="1632920"/>
          </a:xfrm>
        </p:spPr>
        <p:txBody>
          <a:bodyPr/>
          <a:lstStyle/>
          <a:p>
            <a:r>
              <a:rPr lang="en-US" dirty="0" err="1" smtClean="0"/>
              <a:t>my_list</a:t>
            </a:r>
            <a:r>
              <a:rPr lang="en-US" dirty="0" smtClean="0"/>
              <a:t> = ["a", "b", "c"]</a:t>
            </a:r>
          </a:p>
          <a:p>
            <a:r>
              <a:rPr lang="en-US" dirty="0" smtClean="0"/>
              <a:t>print("-".</a:t>
            </a:r>
            <a:r>
              <a:rPr lang="en-US" dirty="0" smtClean="0">
                <a:solidFill>
                  <a:schemeClr val="bg1"/>
                </a:solidFill>
              </a:rPr>
              <a:t>join</a:t>
            </a:r>
            <a:r>
              <a:rPr lang="en-US" dirty="0" smtClean="0"/>
              <a:t>(</a:t>
            </a:r>
            <a:r>
              <a:rPr lang="en-US" dirty="0" err="1" smtClean="0"/>
              <a:t>my_list</a:t>
            </a:r>
            <a:r>
              <a:rPr lang="en-US" dirty="0" smtClean="0"/>
              <a:t>))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# a-b-c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Lists into a String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849526" y="3113315"/>
            <a:ext cx="2360428" cy="818707"/>
          </a:xfrm>
          <a:prstGeom prst="wedgeRoundRectCallout">
            <a:avLst>
              <a:gd name="adj1" fmla="val -69482"/>
              <a:gd name="adj2" fmla="val -60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separator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59833" y="5563187"/>
            <a:ext cx="4700996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print(" ".</a:t>
            </a:r>
            <a:r>
              <a:rPr lang="en-US" dirty="0" smtClean="0">
                <a:solidFill>
                  <a:schemeClr val="bg1"/>
                </a:solidFill>
              </a:rPr>
              <a:t>join</a:t>
            </a:r>
            <a:r>
              <a:rPr lang="en-US" dirty="0" smtClean="0"/>
              <a:t>([1, 2, 3]))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407668" y="5309272"/>
            <a:ext cx="2375617" cy="928242"/>
          </a:xfrm>
          <a:prstGeom prst="wedgeRoundRectCallout">
            <a:avLst>
              <a:gd name="adj1" fmla="val -49651"/>
              <a:gd name="adj2" fmla="val -183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will not work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588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You can generate a list using the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range</a:t>
            </a:r>
            <a:r>
              <a:rPr lang="en-US" dirty="0" smtClean="0"/>
              <a:t> function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 range function accepts </a:t>
            </a:r>
            <a:r>
              <a:rPr lang="en-US" b="1" dirty="0" smtClean="0">
                <a:solidFill>
                  <a:schemeClr val="bg1"/>
                </a:solidFill>
              </a:rPr>
              <a:t>three</a:t>
            </a:r>
            <a:r>
              <a:rPr lang="en-US" dirty="0" smtClean="0"/>
              <a:t> parameters: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start (optional) – 0 by default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end (required) – </a:t>
            </a:r>
            <a:r>
              <a:rPr lang="en-US" b="1" dirty="0" smtClean="0">
                <a:solidFill>
                  <a:schemeClr val="bg1"/>
                </a:solidFill>
              </a:rPr>
              <a:t>not inclusive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step (optional) – 1 by default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range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8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876055" y="1590032"/>
            <a:ext cx="72412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for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in </a:t>
            </a:r>
            <a:r>
              <a:rPr lang="en-US" dirty="0" smtClean="0">
                <a:solidFill>
                  <a:schemeClr val="bg1"/>
                </a:solidFill>
              </a:rPr>
              <a:t>range(6)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print(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end=" ") </a:t>
            </a:r>
            <a:r>
              <a:rPr lang="en-US" i="1" dirty="0" smtClean="0">
                <a:solidFill>
                  <a:schemeClr val="accent2"/>
                </a:solidFill>
              </a:rPr>
              <a:t># 0 1 2 3 4 5 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667250" y="1110920"/>
            <a:ext cx="2228850" cy="586216"/>
          </a:xfrm>
          <a:prstGeom prst="wedgeRoundRectCallout">
            <a:avLst>
              <a:gd name="adj1" fmla="val -16417"/>
              <a:gd name="adj2" fmla="val 48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876055" y="3380732"/>
            <a:ext cx="72412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for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in </a:t>
            </a:r>
            <a:r>
              <a:rPr lang="en-US" dirty="0" smtClean="0">
                <a:solidFill>
                  <a:schemeClr val="bg1"/>
                </a:solidFill>
              </a:rPr>
              <a:t>range(2, 11, 2)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print(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end=" ") </a:t>
            </a:r>
            <a:r>
              <a:rPr lang="en-US" i="1" dirty="0" smtClean="0">
                <a:solidFill>
                  <a:schemeClr val="accent2"/>
                </a:solidFill>
              </a:rPr>
              <a:t># 2 4 6 8 10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010150" y="2886075"/>
            <a:ext cx="3771900" cy="586216"/>
          </a:xfrm>
          <a:prstGeom prst="wedgeRoundRectCallout">
            <a:avLst>
              <a:gd name="adj1" fmla="val -27819"/>
              <a:gd name="adj2" fmla="val 48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start, end and step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809380" y="5295257"/>
            <a:ext cx="72412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for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in </a:t>
            </a:r>
            <a:r>
              <a:rPr lang="en-US" dirty="0" smtClean="0">
                <a:solidFill>
                  <a:schemeClr val="bg1"/>
                </a:solidFill>
              </a:rPr>
              <a:t>range(11, 0, -2)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print(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end=" ") </a:t>
            </a:r>
            <a:r>
              <a:rPr lang="en-US" i="1" dirty="0">
                <a:solidFill>
                  <a:schemeClr val="accent2"/>
                </a:solidFill>
              </a:rPr>
              <a:t># 11 9 7 5 3 </a:t>
            </a:r>
            <a:r>
              <a:rPr lang="en-US" i="1" dirty="0" smtClean="0">
                <a:solidFill>
                  <a:schemeClr val="accent2"/>
                </a:solidFill>
              </a:rPr>
              <a:t>1 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905374" y="4709041"/>
            <a:ext cx="4145303" cy="586216"/>
          </a:xfrm>
          <a:prstGeom prst="wedgeRoundRectCallout">
            <a:avLst>
              <a:gd name="adj1" fmla="val -27819"/>
              <a:gd name="adj2" fmla="val 48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step can be negative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571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Accessing Elements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35742" y="1954084"/>
            <a:ext cx="35205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[index]</a:t>
            </a:r>
            <a:endParaRPr lang="en-US" sz="8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158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Use </a:t>
            </a:r>
            <a:r>
              <a:rPr lang="en-US" b="1" dirty="0" smtClean="0">
                <a:solidFill>
                  <a:schemeClr val="bg1"/>
                </a:solidFill>
              </a:rPr>
              <a:t>square brackets </a:t>
            </a:r>
            <a:r>
              <a:rPr lang="en-US" dirty="0" smtClean="0"/>
              <a:t>to get an element by an index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Indices describe the </a:t>
            </a:r>
            <a:r>
              <a:rPr lang="en-US" b="1" dirty="0" smtClean="0">
                <a:solidFill>
                  <a:schemeClr val="bg1"/>
                </a:solidFill>
              </a:rPr>
              <a:t>position</a:t>
            </a:r>
            <a:r>
              <a:rPr lang="en-US" dirty="0" smtClean="0"/>
              <a:t> of an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We always </a:t>
            </a:r>
            <a:r>
              <a:rPr lang="en-US" b="1" dirty="0" smtClean="0">
                <a:solidFill>
                  <a:schemeClr val="bg1"/>
                </a:solidFill>
              </a:rPr>
              <a:t>start</a:t>
            </a:r>
            <a:r>
              <a:rPr lang="en-US" dirty="0" smtClean="0"/>
              <a:t> counting indices from </a:t>
            </a:r>
            <a:r>
              <a:rPr lang="en-US" b="1" dirty="0" smtClean="0">
                <a:solidFill>
                  <a:schemeClr val="bg1"/>
                </a:solidFill>
              </a:rPr>
              <a:t>0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71850" y="3599466"/>
            <a:ext cx="5941988" cy="2155819"/>
          </a:xfrm>
        </p:spPr>
        <p:txBody>
          <a:bodyPr/>
          <a:lstStyle/>
          <a:p>
            <a:r>
              <a:rPr lang="en-US" dirty="0" err="1" smtClean="0"/>
              <a:t>list_of_numbers</a:t>
            </a:r>
            <a:r>
              <a:rPr lang="en-US" dirty="0" smtClean="0"/>
              <a:t> = [1, 5, </a:t>
            </a:r>
            <a:r>
              <a:rPr lang="en-US" dirty="0"/>
              <a:t>7</a:t>
            </a:r>
            <a:r>
              <a:rPr lang="en-US" dirty="0" smtClean="0"/>
              <a:t>]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list_of_numbers</a:t>
            </a:r>
            <a:r>
              <a:rPr lang="en-US" dirty="0" smtClean="0">
                <a:solidFill>
                  <a:schemeClr val="bg1"/>
                </a:solidFill>
              </a:rPr>
              <a:t>[0]</a:t>
            </a:r>
            <a:r>
              <a:rPr lang="en-US" dirty="0" smtClean="0"/>
              <a:t>) </a:t>
            </a:r>
            <a:r>
              <a:rPr lang="en-US" i="1" dirty="0" smtClean="0">
                <a:solidFill>
                  <a:schemeClr val="accent2"/>
                </a:solidFill>
              </a:rPr>
              <a:t># 1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list_of_numbers</a:t>
            </a:r>
            <a:r>
              <a:rPr lang="en-US" dirty="0" smtClean="0">
                <a:solidFill>
                  <a:schemeClr val="bg1"/>
                </a:solidFill>
              </a:rPr>
              <a:t>[1]</a:t>
            </a:r>
            <a:r>
              <a:rPr lang="en-US" dirty="0" smtClean="0"/>
              <a:t>) </a:t>
            </a:r>
            <a:r>
              <a:rPr lang="en-US" i="1" dirty="0">
                <a:solidFill>
                  <a:schemeClr val="accent2"/>
                </a:solidFill>
              </a:rPr>
              <a:t># 5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list_of_numbers</a:t>
            </a:r>
            <a:r>
              <a:rPr lang="en-US" dirty="0" smtClean="0">
                <a:solidFill>
                  <a:schemeClr val="bg1"/>
                </a:solidFill>
              </a:rPr>
              <a:t>[2]</a:t>
            </a:r>
            <a:r>
              <a:rPr lang="en-US" dirty="0" smtClean="0"/>
              <a:t>) </a:t>
            </a:r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en-US" i="1" dirty="0" smtClean="0">
                <a:solidFill>
                  <a:schemeClr val="accent2"/>
                </a:solidFill>
              </a:rPr>
              <a:t>7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Indices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05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In python you can use the </a:t>
            </a:r>
            <a:r>
              <a:rPr lang="en-US" b="1" dirty="0" smtClean="0">
                <a:solidFill>
                  <a:schemeClr val="bg1"/>
                </a:solidFill>
              </a:rPr>
              <a:t>negative sign </a:t>
            </a:r>
            <a:r>
              <a:rPr lang="en-US" dirty="0" smtClean="0"/>
              <a:t>to access an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 negative sign will start counting </a:t>
            </a:r>
            <a:r>
              <a:rPr lang="en-US" b="1" dirty="0" smtClean="0">
                <a:solidFill>
                  <a:schemeClr val="bg1"/>
                </a:solidFill>
              </a:rPr>
              <a:t>from</a:t>
            </a:r>
            <a:r>
              <a:rPr lang="en-US" dirty="0" smtClean="0"/>
              <a:t> the </a:t>
            </a:r>
            <a:r>
              <a:rPr lang="en-US" b="1" dirty="0" smtClean="0">
                <a:solidFill>
                  <a:schemeClr val="bg1"/>
                </a:solidFill>
              </a:rPr>
              <a:t>end</a:t>
            </a:r>
            <a:r>
              <a:rPr lang="en-US" dirty="0" smtClean="0"/>
              <a:t> of the 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8327" y="2827253"/>
            <a:ext cx="6304452" cy="2155819"/>
          </a:xfrm>
        </p:spPr>
        <p:txBody>
          <a:bodyPr/>
          <a:lstStyle/>
          <a:p>
            <a:r>
              <a:rPr lang="en-US" dirty="0" err="1" smtClean="0"/>
              <a:t>my_pets</a:t>
            </a:r>
            <a:r>
              <a:rPr lang="en-US" dirty="0" smtClean="0"/>
              <a:t> = ["cat", "dog", "parrot"]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my_pets</a:t>
            </a:r>
            <a:r>
              <a:rPr lang="en-US" dirty="0" smtClean="0">
                <a:solidFill>
                  <a:schemeClr val="bg1"/>
                </a:solidFill>
              </a:rPr>
              <a:t>[-1]</a:t>
            </a:r>
            <a:r>
              <a:rPr lang="en-US" dirty="0" smtClean="0"/>
              <a:t>) </a:t>
            </a:r>
            <a:r>
              <a:rPr lang="en-US" i="1" dirty="0" smtClean="0">
                <a:solidFill>
                  <a:schemeClr val="accent2"/>
                </a:solidFill>
              </a:rPr>
              <a:t># parrot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my_pets</a:t>
            </a:r>
            <a:r>
              <a:rPr lang="en-US" dirty="0" smtClean="0">
                <a:solidFill>
                  <a:schemeClr val="bg1"/>
                </a:solidFill>
              </a:rPr>
              <a:t>[-2]</a:t>
            </a:r>
            <a:r>
              <a:rPr lang="en-US" dirty="0" smtClean="0"/>
              <a:t>) </a:t>
            </a:r>
            <a:r>
              <a:rPr lang="en-US" i="1" dirty="0" smtClean="0">
                <a:solidFill>
                  <a:schemeClr val="accent2"/>
                </a:solidFill>
              </a:rPr>
              <a:t># dog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my_pets</a:t>
            </a:r>
            <a:r>
              <a:rPr lang="en-US" dirty="0" smtClean="0">
                <a:solidFill>
                  <a:schemeClr val="bg1"/>
                </a:solidFill>
              </a:rPr>
              <a:t>[-3]</a:t>
            </a:r>
            <a:r>
              <a:rPr lang="en-US" dirty="0" smtClean="0"/>
              <a:t>) </a:t>
            </a:r>
            <a:r>
              <a:rPr lang="en-US" i="1" dirty="0" smtClean="0">
                <a:solidFill>
                  <a:schemeClr val="accent2"/>
                </a:solidFill>
              </a:rPr>
              <a:t># cat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"-" 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8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You are at the zoo and the </a:t>
            </a:r>
            <a:r>
              <a:rPr lang="en-US" dirty="0" err="1" smtClean="0"/>
              <a:t>meerkats</a:t>
            </a:r>
            <a:r>
              <a:rPr lang="en-US" dirty="0" smtClean="0"/>
              <a:t> look strange: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You will receive </a:t>
            </a:r>
            <a:r>
              <a:rPr lang="en-US" b="1" dirty="0" smtClean="0">
                <a:solidFill>
                  <a:schemeClr val="bg1"/>
                </a:solidFill>
              </a:rPr>
              <a:t>3 strings</a:t>
            </a:r>
            <a:r>
              <a:rPr lang="en-US" dirty="0" smtClean="0"/>
              <a:t>: (tail, body, head)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Re-arrange the elements in an array, so that the animal looks </a:t>
            </a:r>
            <a:br>
              <a:rPr lang="en-US" dirty="0" smtClean="0"/>
            </a:br>
            <a:r>
              <a:rPr lang="en-US" dirty="0" smtClean="0"/>
              <a:t>normal again: (head, body, tail)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Strange Zoo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443254" y="4688980"/>
            <a:ext cx="5092578" cy="1692771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/>
              <a:t>my tail</a:t>
            </a:r>
          </a:p>
          <a:p>
            <a:pPr algn="ctr"/>
            <a:r>
              <a:rPr lang="en-US" sz="2200" dirty="0" smtClean="0"/>
              <a:t>my body seems on place</a:t>
            </a:r>
          </a:p>
          <a:p>
            <a:pPr algn="ctr"/>
            <a:r>
              <a:rPr lang="en-US" sz="2200" dirty="0" smtClean="0"/>
              <a:t>my head is on the wrong end!</a:t>
            </a:r>
            <a:endParaRPr lang="bg-BG" sz="2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443252" y="3981094"/>
            <a:ext cx="5092580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/>
              <a:t>Input</a:t>
            </a:r>
            <a:endParaRPr lang="bg-BG" sz="220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5535832" y="4688980"/>
            <a:ext cx="6054810" cy="1692771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['my head is on the wrong end</a:t>
            </a:r>
            <a:r>
              <a:rPr lang="en-US" sz="2200" dirty="0" smtClean="0"/>
              <a:t>!',</a:t>
            </a:r>
          </a:p>
          <a:p>
            <a:pPr algn="ctr"/>
            <a:r>
              <a:rPr lang="en-US" sz="2200" dirty="0" smtClean="0"/>
              <a:t> </a:t>
            </a:r>
            <a:r>
              <a:rPr lang="en-US" sz="2200" dirty="0"/>
              <a:t>'my body seems on place', </a:t>
            </a:r>
            <a:endParaRPr lang="en-US" sz="2200" dirty="0" smtClean="0"/>
          </a:p>
          <a:p>
            <a:pPr algn="ctr"/>
            <a:r>
              <a:rPr lang="en-US" sz="2200" dirty="0" smtClean="0"/>
              <a:t>'my </a:t>
            </a:r>
            <a:r>
              <a:rPr lang="en-US" sz="2200" dirty="0"/>
              <a:t>tail']</a:t>
            </a:r>
            <a:endParaRPr lang="en-US" sz="2200" dirty="0" smtClean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5535832" y="3981094"/>
            <a:ext cx="6054810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/>
              <a:t>Output</a:t>
            </a:r>
            <a:endParaRPr lang="bg-BG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803550" y="6407723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https://judge.softuni.bg/Contests/Practice/Index/1724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002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65441" y="1288415"/>
            <a:ext cx="8182463" cy="54330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List Definition and Usage</a:t>
            </a:r>
          </a:p>
          <a:p>
            <a:r>
              <a:rPr lang="en-US" sz="3200" dirty="0" smtClean="0"/>
              <a:t>Storing Data</a:t>
            </a:r>
          </a:p>
          <a:p>
            <a:r>
              <a:rPr lang="en-US" sz="3200" dirty="0" smtClean="0"/>
              <a:t>Creating Lists</a:t>
            </a:r>
          </a:p>
          <a:p>
            <a:r>
              <a:rPr lang="en-US" sz="3200" dirty="0"/>
              <a:t>Accessing </a:t>
            </a:r>
            <a:r>
              <a:rPr lang="en-US" sz="3200" dirty="0" smtClean="0"/>
              <a:t>Elements</a:t>
            </a:r>
          </a:p>
          <a:p>
            <a:r>
              <a:rPr lang="en-US" sz="3200" dirty="0" smtClean="0"/>
              <a:t>List Manipulations</a:t>
            </a:r>
          </a:p>
          <a:p>
            <a:r>
              <a:rPr lang="en-US" sz="3200" dirty="0"/>
              <a:t>Looping through </a:t>
            </a:r>
            <a:r>
              <a:rPr lang="en-US" sz="3200" dirty="0" smtClean="0"/>
              <a:t>Lists</a:t>
            </a:r>
          </a:p>
          <a:p>
            <a:r>
              <a:rPr lang="en-US" sz="3200" dirty="0" smtClean="0"/>
              <a:t>Searching in Lists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9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10484" y="1929329"/>
            <a:ext cx="5052348" cy="2678719"/>
          </a:xfrm>
        </p:spPr>
        <p:txBody>
          <a:bodyPr/>
          <a:lstStyle/>
          <a:p>
            <a:r>
              <a:rPr lang="en-US" dirty="0"/>
              <a:t>tail = input()</a:t>
            </a:r>
          </a:p>
          <a:p>
            <a:r>
              <a:rPr lang="en-US" dirty="0"/>
              <a:t>body = input()</a:t>
            </a:r>
          </a:p>
          <a:p>
            <a:r>
              <a:rPr lang="en-US" dirty="0"/>
              <a:t>head = input()</a:t>
            </a:r>
          </a:p>
          <a:p>
            <a:r>
              <a:rPr lang="en-US" dirty="0" err="1"/>
              <a:t>meerkat</a:t>
            </a:r>
            <a:r>
              <a:rPr lang="en-US" dirty="0"/>
              <a:t> = [head, body, tail]</a:t>
            </a:r>
          </a:p>
          <a:p>
            <a:r>
              <a:rPr lang="en-US" dirty="0"/>
              <a:t>print(</a:t>
            </a:r>
            <a:r>
              <a:rPr lang="en-US" dirty="0" err="1"/>
              <a:t>meerkat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Strange Zoo</a:t>
            </a:r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2" y="1196126"/>
            <a:ext cx="5328850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First variant</a:t>
            </a:r>
            <a:endParaRPr lang="en-US" dirty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5639334" y="1196126"/>
            <a:ext cx="5328850" cy="518562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Second variant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639334" y="1929329"/>
            <a:ext cx="5053397" cy="35706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tail = input()</a:t>
            </a:r>
          </a:p>
          <a:p>
            <a:r>
              <a:rPr lang="en-US" dirty="0"/>
              <a:t>body = input()</a:t>
            </a:r>
          </a:p>
          <a:p>
            <a:r>
              <a:rPr lang="en-US" dirty="0"/>
              <a:t>head = input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err="1"/>
              <a:t>meerkat</a:t>
            </a:r>
            <a:r>
              <a:rPr lang="en-US" dirty="0"/>
              <a:t> = [tail, body, head]</a:t>
            </a:r>
          </a:p>
          <a:p>
            <a:r>
              <a:rPr lang="en-US" dirty="0" err="1">
                <a:solidFill>
                  <a:schemeClr val="bg1"/>
                </a:solidFill>
              </a:rPr>
              <a:t>meerkat</a:t>
            </a:r>
            <a:r>
              <a:rPr lang="en-US" dirty="0">
                <a:solidFill>
                  <a:schemeClr val="bg1"/>
                </a:solidFill>
              </a:rPr>
              <a:t>[0], </a:t>
            </a:r>
            <a:r>
              <a:rPr lang="en-US" dirty="0" err="1">
                <a:solidFill>
                  <a:schemeClr val="bg1"/>
                </a:solidFill>
              </a:rPr>
              <a:t>meerkat</a:t>
            </a:r>
            <a:r>
              <a:rPr lang="en-US" dirty="0">
                <a:solidFill>
                  <a:schemeClr val="bg1"/>
                </a:solidFill>
              </a:rPr>
              <a:t>[2] =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meerkat</a:t>
            </a:r>
            <a:r>
              <a:rPr lang="en-US" dirty="0" smtClean="0">
                <a:solidFill>
                  <a:schemeClr val="bg1"/>
                </a:solidFill>
              </a:rPr>
              <a:t>[2</a:t>
            </a:r>
            <a:r>
              <a:rPr lang="en-US" dirty="0">
                <a:solidFill>
                  <a:schemeClr val="bg1"/>
                </a:solidFill>
              </a:rPr>
              <a:t>], </a:t>
            </a:r>
            <a:r>
              <a:rPr lang="en-US" dirty="0" err="1">
                <a:solidFill>
                  <a:schemeClr val="bg1"/>
                </a:solidFill>
              </a:rPr>
              <a:t>meerkat</a:t>
            </a:r>
            <a:r>
              <a:rPr lang="en-US" dirty="0">
                <a:solidFill>
                  <a:schemeClr val="bg1"/>
                </a:solidFill>
              </a:rPr>
              <a:t>[0]</a:t>
            </a:r>
          </a:p>
          <a:p>
            <a:r>
              <a:rPr lang="en-US" dirty="0"/>
              <a:t>print(</a:t>
            </a:r>
            <a:r>
              <a:rPr lang="en-US" dirty="0" err="1"/>
              <a:t>meerkat</a:t>
            </a:r>
            <a:r>
              <a:rPr lang="en-US" dirty="0"/>
              <a:t>)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9518839" y="4957185"/>
            <a:ext cx="2347784" cy="140867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way for swapping</a:t>
            </a:r>
          </a:p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36585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https://judge.softuni.bg/Contests/Practice/Index/1724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80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Lists Manipulation</a:t>
            </a:r>
            <a:endParaRPr lang="en-US" dirty="0"/>
          </a:p>
        </p:txBody>
      </p:sp>
      <p:pic>
        <p:nvPicPr>
          <p:cNvPr id="1026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98" y="1289542"/>
            <a:ext cx="2739403" cy="273940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52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Use the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US" dirty="0" smtClean="0"/>
              <a:t> function to add a new element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4759" y="2085848"/>
            <a:ext cx="8314485" cy="2678719"/>
          </a:xfrm>
        </p:spPr>
        <p:txBody>
          <a:bodyPr/>
          <a:lstStyle/>
          <a:p>
            <a:r>
              <a:rPr lang="en-US" dirty="0" err="1" smtClean="0"/>
              <a:t>empty_list</a:t>
            </a:r>
            <a:r>
              <a:rPr lang="en-US" dirty="0" smtClean="0"/>
              <a:t> = []</a:t>
            </a:r>
          </a:p>
          <a:p>
            <a:r>
              <a:rPr lang="en-US" dirty="0" err="1" smtClean="0"/>
              <a:t>empty_list.</a:t>
            </a:r>
            <a:r>
              <a:rPr lang="en-US" dirty="0" err="1" smtClean="0">
                <a:solidFill>
                  <a:schemeClr val="bg1"/>
                </a:solidFill>
              </a:rPr>
              <a:t>append</a:t>
            </a:r>
            <a:r>
              <a:rPr lang="en-US" dirty="0" smtClean="0"/>
              <a:t>(2)</a:t>
            </a:r>
          </a:p>
          <a:p>
            <a:r>
              <a:rPr lang="en-US" dirty="0" err="1" smtClean="0"/>
              <a:t>empty_list.</a:t>
            </a:r>
            <a:r>
              <a:rPr lang="en-US" dirty="0" err="1" smtClean="0">
                <a:solidFill>
                  <a:schemeClr val="bg1"/>
                </a:solidFill>
              </a:rPr>
              <a:t>append</a:t>
            </a:r>
            <a:r>
              <a:rPr lang="en-US" dirty="0" smtClean="0"/>
              <a:t>(3)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empty_list</a:t>
            </a:r>
            <a:r>
              <a:rPr lang="en-US" dirty="0" smtClean="0"/>
              <a:t>)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# [2, 3]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a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1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Use the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dirty="0" smtClean="0"/>
              <a:t> function to remove a particular element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331" y="2011707"/>
            <a:ext cx="10961435" cy="2678719"/>
          </a:xfrm>
        </p:spPr>
        <p:txBody>
          <a:bodyPr/>
          <a:lstStyle/>
          <a:p>
            <a:r>
              <a:rPr lang="en-US" dirty="0" err="1" smtClean="0"/>
              <a:t>list_of_numbers</a:t>
            </a:r>
            <a:r>
              <a:rPr lang="en-US" dirty="0" smtClean="0"/>
              <a:t> = [1, 2, 3, 4, 5]</a:t>
            </a:r>
          </a:p>
          <a:p>
            <a:r>
              <a:rPr lang="en-US" dirty="0" err="1" smtClean="0"/>
              <a:t>list_of_numbers.</a:t>
            </a:r>
            <a:r>
              <a:rPr lang="en-US" dirty="0" err="1" smtClean="0">
                <a:solidFill>
                  <a:schemeClr val="bg1"/>
                </a:solidFill>
              </a:rPr>
              <a:t>remove</a:t>
            </a:r>
            <a:r>
              <a:rPr lang="en-US" dirty="0" smtClean="0"/>
              <a:t>(3)</a:t>
            </a:r>
          </a:p>
          <a:p>
            <a:r>
              <a:rPr lang="en-US" dirty="0" err="1" smtClean="0"/>
              <a:t>list_of_numbers.</a:t>
            </a:r>
            <a:r>
              <a:rPr lang="en-US" dirty="0" err="1" smtClean="0">
                <a:solidFill>
                  <a:schemeClr val="bg1"/>
                </a:solidFill>
              </a:rPr>
              <a:t>remove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list_of_numbers</a:t>
            </a:r>
            <a:r>
              <a:rPr lang="en-US" dirty="0" smtClean="0"/>
              <a:t>)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# [2, 4, 5]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from a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16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Create a program, which: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Reads a single number </a:t>
            </a:r>
            <a:r>
              <a:rPr lang="en-US" b="1" dirty="0" smtClean="0">
                <a:solidFill>
                  <a:schemeClr val="bg1"/>
                </a:solidFill>
              </a:rPr>
              <a:t>n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Reads on the next </a:t>
            </a:r>
            <a:r>
              <a:rPr lang="en-US" b="1" dirty="0" smtClean="0">
                <a:solidFill>
                  <a:schemeClr val="bg1"/>
                </a:solidFill>
              </a:rPr>
              <a:t>n </a:t>
            </a:r>
            <a:r>
              <a:rPr lang="en-US" dirty="0" smtClean="0"/>
              <a:t>lines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courses names and adds them to a list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Prints the resulting list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Courses 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2618041" y="4619702"/>
            <a:ext cx="2159903" cy="1692771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2</a:t>
            </a:r>
            <a:endParaRPr lang="en-US" sz="2200" dirty="0" smtClean="0"/>
          </a:p>
          <a:p>
            <a:pPr algn="ctr"/>
            <a:r>
              <a:rPr lang="en-US" sz="2200" dirty="0" smtClean="0"/>
              <a:t>PB Python</a:t>
            </a:r>
          </a:p>
          <a:p>
            <a:pPr algn="ctr"/>
            <a:r>
              <a:rPr lang="en-US" sz="2200" dirty="0" smtClean="0"/>
              <a:t>PF Python</a:t>
            </a:r>
            <a:endParaRPr lang="bg-BG" sz="2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2618040" y="3911816"/>
            <a:ext cx="2159903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/>
              <a:t>Input</a:t>
            </a:r>
            <a:endParaRPr lang="bg-BG" sz="220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4777943" y="4619702"/>
            <a:ext cx="4819138" cy="1692771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['PB Python', 'PF Python</a:t>
            </a:r>
            <a:r>
              <a:rPr lang="en-US" sz="2200" dirty="0" smtClean="0"/>
              <a:t>']</a:t>
            </a:r>
          </a:p>
          <a:p>
            <a:pPr algn="ctr"/>
            <a:endParaRPr lang="en-US" sz="2200" dirty="0"/>
          </a:p>
          <a:p>
            <a:pPr algn="ctr"/>
            <a:endParaRPr lang="bg-BG" sz="220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4777942" y="3911816"/>
            <a:ext cx="4819139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/>
              <a:t>Output</a:t>
            </a:r>
            <a:endParaRPr lang="bg-BG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803550" y="6312473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https://judge.softuni.bg/Contests/Practice/Index/1724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14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24667" y="1500962"/>
            <a:ext cx="6370403" cy="3201618"/>
          </a:xfrm>
        </p:spPr>
        <p:txBody>
          <a:bodyPr/>
          <a:lstStyle/>
          <a:p>
            <a:r>
              <a:rPr lang="en-US" dirty="0"/>
              <a:t>n = </a:t>
            </a:r>
            <a:r>
              <a:rPr lang="en-US" dirty="0" err="1"/>
              <a:t>int</a:t>
            </a:r>
            <a:r>
              <a:rPr lang="en-US" dirty="0"/>
              <a:t>(input())</a:t>
            </a:r>
          </a:p>
          <a:p>
            <a:r>
              <a:rPr lang="en-US" dirty="0"/>
              <a:t>courses = </a:t>
            </a:r>
            <a:r>
              <a:rPr lang="en-US" dirty="0">
                <a:solidFill>
                  <a:schemeClr val="bg1"/>
                </a:solidFill>
              </a:rPr>
              <a:t>[]</a:t>
            </a:r>
          </a:p>
          <a:p>
            <a:r>
              <a:rPr lang="en-US" dirty="0"/>
              <a:t>for n in range(n):</a:t>
            </a:r>
          </a:p>
          <a:p>
            <a:r>
              <a:rPr lang="en-US" dirty="0"/>
              <a:t>    </a:t>
            </a:r>
            <a:r>
              <a:rPr lang="en-US" dirty="0" err="1"/>
              <a:t>current_course</a:t>
            </a:r>
            <a:r>
              <a:rPr lang="en-US" dirty="0"/>
              <a:t> = input()</a:t>
            </a:r>
          </a:p>
          <a:p>
            <a:r>
              <a:rPr lang="en-US" dirty="0"/>
              <a:t>    </a:t>
            </a:r>
            <a:r>
              <a:rPr lang="en-US" dirty="0" err="1"/>
              <a:t>courses.</a:t>
            </a:r>
            <a:r>
              <a:rPr lang="en-US" dirty="0" err="1">
                <a:solidFill>
                  <a:schemeClr val="bg1"/>
                </a:solidFill>
              </a:rPr>
              <a:t>append</a:t>
            </a:r>
            <a:r>
              <a:rPr lang="en-US" dirty="0"/>
              <a:t>(</a:t>
            </a:r>
            <a:r>
              <a:rPr lang="en-US" dirty="0" err="1"/>
              <a:t>current_course</a:t>
            </a:r>
            <a:r>
              <a:rPr lang="en-US" dirty="0"/>
              <a:t>)</a:t>
            </a:r>
          </a:p>
          <a:p>
            <a:r>
              <a:rPr lang="en-US" dirty="0"/>
              <a:t>print(courses)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Courses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36585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https://judge.softuni.bg/Contests/Practice/Index/1724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07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Looping through Lists</a:t>
            </a:r>
            <a:endParaRPr lang="en-US" dirty="0"/>
          </a:p>
        </p:txBody>
      </p:sp>
      <p:pic>
        <p:nvPicPr>
          <p:cNvPr id="5122" name="Picture 2" descr="Ð ÐµÐ·ÑÐ»ÑÐ°Ñ Ñ Ð¸Ð·Ð¾Ð±ÑÐ°Ð¶ÐµÐ½Ð¸Ðµ Ð·Ð° looping png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399" y="832021"/>
            <a:ext cx="3731869" cy="373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63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There are </a:t>
            </a:r>
            <a:r>
              <a:rPr lang="en-US" b="1" dirty="0" smtClean="0">
                <a:solidFill>
                  <a:schemeClr val="bg1"/>
                </a:solidFill>
              </a:rPr>
              <a:t>two ways </a:t>
            </a:r>
            <a:r>
              <a:rPr lang="en-US" dirty="0" smtClean="0"/>
              <a:t>you can loop through a list using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 loops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Iterating over the elements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Using generated list with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range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03607" y="2629546"/>
            <a:ext cx="8479290" cy="1632920"/>
          </a:xfrm>
        </p:spPr>
        <p:txBody>
          <a:bodyPr/>
          <a:lstStyle/>
          <a:p>
            <a:r>
              <a:rPr lang="en-US" dirty="0" err="1" smtClean="0"/>
              <a:t>my_list</a:t>
            </a:r>
            <a:r>
              <a:rPr lang="en-US" dirty="0" smtClean="0"/>
              <a:t> = ["dog", "cat", "fish"]</a:t>
            </a:r>
          </a:p>
          <a:p>
            <a:r>
              <a:rPr lang="en-US" dirty="0" smtClean="0"/>
              <a:t>for </a:t>
            </a:r>
            <a:r>
              <a:rPr lang="en-US" dirty="0" smtClean="0">
                <a:solidFill>
                  <a:schemeClr val="bg1"/>
                </a:solidFill>
              </a:rPr>
              <a:t>element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my_list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print(element, end=" ") </a:t>
            </a:r>
            <a:r>
              <a:rPr lang="en-US" i="1" dirty="0" smtClean="0">
                <a:solidFill>
                  <a:schemeClr val="accent2"/>
                </a:solidFill>
              </a:rPr>
              <a:t># dog cat fish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for Loop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03606" y="5228586"/>
            <a:ext cx="8479291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 </a:t>
            </a:r>
            <a:r>
              <a:rPr lang="en-US" dirty="0" smtClean="0">
                <a:solidFill>
                  <a:schemeClr val="bg1"/>
                </a:solidFill>
              </a:rPr>
              <a:t>index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in</a:t>
            </a:r>
            <a:r>
              <a:rPr lang="en-US" dirty="0" smtClean="0">
                <a:solidFill>
                  <a:schemeClr val="bg1"/>
                </a:solidFill>
              </a:rPr>
              <a:t> range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len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my_list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print(</a:t>
            </a:r>
            <a:r>
              <a:rPr lang="en-US" dirty="0" err="1" smtClean="0"/>
              <a:t>my_list</a:t>
            </a:r>
            <a:r>
              <a:rPr lang="en-US" dirty="0" smtClean="0"/>
              <a:t>[index], end=" ") </a:t>
            </a:r>
            <a:r>
              <a:rPr lang="en-US" i="1" dirty="0" smtClean="0">
                <a:solidFill>
                  <a:schemeClr val="accent2"/>
                </a:solidFill>
              </a:rPr>
              <a:t># dog cat fish 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9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You can also use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/>
              <a:t> loops to iterate through a list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We use the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pop</a:t>
            </a:r>
            <a:r>
              <a:rPr lang="en-US" dirty="0" smtClean="0"/>
              <a:t> function to remove the first element each </a:t>
            </a:r>
            <a:br>
              <a:rPr lang="en-US" dirty="0" smtClean="0"/>
            </a:br>
            <a:r>
              <a:rPr lang="en-US" dirty="0" smtClean="0"/>
              <a:t>iteration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We iterate until the list is not empty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0405" y="4225932"/>
            <a:ext cx="5676973" cy="2155819"/>
          </a:xfrm>
        </p:spPr>
        <p:txBody>
          <a:bodyPr/>
          <a:lstStyle/>
          <a:p>
            <a:r>
              <a:rPr lang="en-US" dirty="0" err="1"/>
              <a:t>my_list</a:t>
            </a:r>
            <a:r>
              <a:rPr lang="en-US" dirty="0"/>
              <a:t> = ["dog", "cat", "fish"]</a:t>
            </a:r>
          </a:p>
          <a:p>
            <a:r>
              <a:rPr lang="en-US" dirty="0"/>
              <a:t>while </a:t>
            </a:r>
            <a:r>
              <a:rPr lang="en-US" dirty="0" err="1">
                <a:solidFill>
                  <a:schemeClr val="bg1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my_list</a:t>
            </a:r>
            <a:r>
              <a:rPr lang="en-US" dirty="0"/>
              <a:t>) </a:t>
            </a:r>
            <a:r>
              <a:rPr lang="en-US" dirty="0">
                <a:solidFill>
                  <a:schemeClr val="bg1"/>
                </a:solidFill>
              </a:rPr>
              <a:t>&gt; 0</a:t>
            </a:r>
            <a:r>
              <a:rPr lang="en-US" dirty="0"/>
              <a:t>:</a:t>
            </a:r>
          </a:p>
          <a:p>
            <a:r>
              <a:rPr lang="en-US" dirty="0"/>
              <a:t>    print(</a:t>
            </a:r>
            <a:r>
              <a:rPr lang="en-US" dirty="0" err="1"/>
              <a:t>my_list</a:t>
            </a:r>
            <a:r>
              <a:rPr lang="en-US" dirty="0">
                <a:solidFill>
                  <a:schemeClr val="bg1"/>
                </a:solidFill>
              </a:rPr>
              <a:t>[0]</a:t>
            </a:r>
            <a:r>
              <a:rPr lang="en-US" dirty="0"/>
              <a:t>, end=" ")</a:t>
            </a:r>
          </a:p>
          <a:p>
            <a:r>
              <a:rPr lang="en-US" dirty="0"/>
              <a:t>    </a:t>
            </a:r>
            <a:r>
              <a:rPr lang="en-US" dirty="0" err="1"/>
              <a:t>my_list.</a:t>
            </a:r>
            <a:r>
              <a:rPr lang="en-US" dirty="0" err="1">
                <a:solidFill>
                  <a:schemeClr val="bg1"/>
                </a:solidFill>
              </a:rPr>
              <a:t>pop</a:t>
            </a:r>
            <a:r>
              <a:rPr lang="en-US" dirty="0">
                <a:solidFill>
                  <a:schemeClr val="bg1"/>
                </a:solidFill>
              </a:rPr>
              <a:t>(0)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while Loop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129668" y="4225932"/>
            <a:ext cx="580932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my_list</a:t>
            </a:r>
            <a:r>
              <a:rPr lang="en-US" dirty="0" smtClean="0"/>
              <a:t> = ["dog", "cat", "fish"]</a:t>
            </a:r>
          </a:p>
          <a:p>
            <a:r>
              <a:rPr lang="en-US" dirty="0" smtClean="0"/>
              <a:t>while </a:t>
            </a:r>
            <a:r>
              <a:rPr lang="en-US" dirty="0" err="1" smtClean="0">
                <a:solidFill>
                  <a:schemeClr val="bg1"/>
                </a:solidFill>
              </a:rPr>
              <a:t>len</a:t>
            </a:r>
            <a:r>
              <a:rPr lang="en-US" dirty="0" smtClean="0"/>
              <a:t>(</a:t>
            </a:r>
            <a:r>
              <a:rPr lang="en-US" dirty="0" err="1" smtClean="0"/>
              <a:t>my_list</a:t>
            </a:r>
            <a:r>
              <a:rPr lang="en-US" dirty="0" smtClean="0"/>
              <a:t>) </a:t>
            </a:r>
            <a:r>
              <a:rPr lang="en-US" dirty="0" smtClean="0">
                <a:solidFill>
                  <a:schemeClr val="bg1"/>
                </a:solidFill>
              </a:rPr>
              <a:t>&gt; 0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print(</a:t>
            </a:r>
            <a:r>
              <a:rPr lang="en-US" dirty="0" err="1" smtClean="0"/>
              <a:t>my_list.</a:t>
            </a:r>
            <a:r>
              <a:rPr lang="en-US" dirty="0" err="1" smtClean="0">
                <a:solidFill>
                  <a:schemeClr val="bg1"/>
                </a:solidFill>
              </a:rPr>
              <a:t>pop</a:t>
            </a:r>
            <a:r>
              <a:rPr lang="en-US" dirty="0" smtClean="0">
                <a:solidFill>
                  <a:schemeClr val="bg1"/>
                </a:solidFill>
              </a:rPr>
              <a:t>(0)</a:t>
            </a:r>
            <a:r>
              <a:rPr lang="en-US" dirty="0" smtClean="0"/>
              <a:t>, end=" ")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8780930" y="5791971"/>
            <a:ext cx="2335477" cy="85123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returns the element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598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uiExpand="1" build="p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910883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You will be given a number </a:t>
            </a:r>
            <a:r>
              <a:rPr lang="en-US" b="1" dirty="0" smtClean="0">
                <a:solidFill>
                  <a:schemeClr val="bg1"/>
                </a:solidFill>
              </a:rPr>
              <a:t>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On the next </a:t>
            </a:r>
            <a:r>
              <a:rPr lang="en-US" b="1" dirty="0" smtClean="0">
                <a:solidFill>
                  <a:schemeClr val="bg1"/>
                </a:solidFill>
              </a:rPr>
              <a:t>n</a:t>
            </a:r>
            <a:r>
              <a:rPr lang="en-US" dirty="0" smtClean="0"/>
              <a:t> lines you will receive </a:t>
            </a:r>
            <a:r>
              <a:rPr lang="en-US" b="1" dirty="0" smtClean="0">
                <a:solidFill>
                  <a:schemeClr val="bg1"/>
                </a:solidFill>
              </a:rPr>
              <a:t>integers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Create and print </a:t>
            </a:r>
            <a:r>
              <a:rPr lang="en-US" b="1" dirty="0" smtClean="0">
                <a:solidFill>
                  <a:schemeClr val="bg1"/>
                </a:solidFill>
              </a:rPr>
              <a:t>two lists</a:t>
            </a:r>
            <a:r>
              <a:rPr lang="en-US" dirty="0" smtClean="0"/>
              <a:t>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One with all the </a:t>
            </a:r>
            <a:r>
              <a:rPr lang="en-US" b="1" dirty="0" smtClean="0">
                <a:solidFill>
                  <a:schemeClr val="bg1"/>
                </a:solidFill>
              </a:rPr>
              <a:t>positives (including 0)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One with all the </a:t>
            </a:r>
            <a:r>
              <a:rPr lang="en-US" b="1" dirty="0" smtClean="0">
                <a:solidFill>
                  <a:schemeClr val="bg1"/>
                </a:solidFill>
              </a:rPr>
              <a:t>negatives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Finally print the following: </a:t>
            </a:r>
            <a:r>
              <a:rPr lang="en-US" sz="2400" b="1" dirty="0" smtClean="0">
                <a:latin typeface="Consolas" panose="020B0609020204030204" pitchFamily="49" charset="0"/>
              </a:rPr>
              <a:t>"Count of positives: {</a:t>
            </a:r>
            <a:r>
              <a:rPr lang="en-US" sz="2400" b="1" dirty="0" err="1" smtClean="0">
                <a:latin typeface="Consolas" panose="020B0609020204030204" pitchFamily="49" charset="0"/>
              </a:rPr>
              <a:t>count_positives</a:t>
            </a:r>
            <a:r>
              <a:rPr lang="en-US" sz="2400" b="1" dirty="0" smtClean="0">
                <a:latin typeface="Consolas" panose="020B0609020204030204" pitchFamily="49" charset="0"/>
              </a:rPr>
              <a:t>}. Sum of negatives: {</a:t>
            </a:r>
            <a:r>
              <a:rPr lang="en-US" sz="2400" b="1" dirty="0" err="1" smtClean="0">
                <a:latin typeface="Consolas" panose="020B0609020204030204" pitchFamily="49" charset="0"/>
              </a:rPr>
              <a:t>sum_of_negative</a:t>
            </a:r>
            <a:r>
              <a:rPr lang="en-US" sz="2400" b="1" dirty="0" err="1">
                <a:latin typeface="Consolas" panose="020B0609020204030204" pitchFamily="49" charset="0"/>
              </a:rPr>
              <a:t>s</a:t>
            </a:r>
            <a:r>
              <a:rPr lang="en-US" sz="2400" b="1" dirty="0" smtClean="0">
                <a:latin typeface="Consolas" panose="020B0609020204030204" pitchFamily="49" charset="0"/>
              </a:rPr>
              <a:t>}"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List Statistics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803550" y="6312473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https://judge.softuni.bg/Contests/Practice/Index/1724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866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smtClean="0"/>
              <a:t># 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4589" y="1459773"/>
            <a:ext cx="10667065" cy="4247418"/>
          </a:xfrm>
        </p:spPr>
        <p:txBody>
          <a:bodyPr/>
          <a:lstStyle/>
          <a:p>
            <a:r>
              <a:rPr lang="en-US" dirty="0"/>
              <a:t>n = </a:t>
            </a:r>
            <a:r>
              <a:rPr lang="en-US" dirty="0" err="1"/>
              <a:t>int</a:t>
            </a:r>
            <a:r>
              <a:rPr lang="en-US" dirty="0"/>
              <a:t>(input())</a:t>
            </a:r>
          </a:p>
          <a:p>
            <a:r>
              <a:rPr lang="en-US" dirty="0"/>
              <a:t>positives = []</a:t>
            </a:r>
          </a:p>
          <a:p>
            <a:r>
              <a:rPr lang="en-US" dirty="0"/>
              <a:t>negatives = </a:t>
            </a:r>
            <a:r>
              <a:rPr lang="en-US" dirty="0" smtClean="0"/>
              <a:t>[]</a:t>
            </a:r>
          </a:p>
          <a:p>
            <a:r>
              <a:rPr lang="en-US" dirty="0" smtClean="0"/>
              <a:t>for </a:t>
            </a:r>
            <a:r>
              <a:rPr lang="en-US" dirty="0"/>
              <a:t>n in range(n):</a:t>
            </a:r>
          </a:p>
          <a:p>
            <a:r>
              <a:rPr lang="en-US" dirty="0"/>
              <a:t>    </a:t>
            </a:r>
            <a:r>
              <a:rPr lang="en-US" i="1" dirty="0" smtClean="0">
                <a:solidFill>
                  <a:schemeClr val="accent2"/>
                </a:solidFill>
              </a:rPr>
              <a:t># Read the number and add it to the corresponding list</a:t>
            </a:r>
            <a:endParaRPr lang="en-US" i="1" dirty="0">
              <a:solidFill>
                <a:schemeClr val="accent2"/>
              </a:solidFill>
            </a:endParaRPr>
          </a:p>
          <a:p>
            <a:r>
              <a:rPr lang="en-US" i="1" dirty="0" smtClean="0">
                <a:solidFill>
                  <a:schemeClr val="accent2"/>
                </a:solidFill>
              </a:rPr>
              <a:t># Print the positive numbers list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# Print the negative numbers list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# Print the statistics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List Statistics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36585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https://judge.softuni.bg/Contests/Practice/Index/1724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11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Searching for Elements</a:t>
            </a:r>
            <a:endParaRPr lang="en-US" dirty="0"/>
          </a:p>
        </p:txBody>
      </p:sp>
      <p:pic>
        <p:nvPicPr>
          <p:cNvPr id="4098" name="Picture 2" descr="Ð ÐµÐ·ÑÐ»ÑÐ°Ñ Ñ Ð¸Ð·Ð¾Ð±ÑÐ°Ð¶ÐµÐ½Ð¸Ðµ Ð·Ð° search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10" y="1161535"/>
            <a:ext cx="3856466" cy="385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13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Use the keyword "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dirty="0" smtClean="0"/>
              <a:t>" to check if an element is in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Usually the "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dirty="0" smtClean="0"/>
              <a:t>" keyword is used with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22423" y="2242366"/>
            <a:ext cx="7424799" cy="1632920"/>
          </a:xfrm>
        </p:spPr>
        <p:txBody>
          <a:bodyPr/>
          <a:lstStyle/>
          <a:p>
            <a:r>
              <a:rPr lang="en-US" dirty="0" err="1" smtClean="0"/>
              <a:t>my_list</a:t>
            </a:r>
            <a:r>
              <a:rPr lang="en-US" dirty="0" smtClean="0"/>
              <a:t> = [1, 2, 3, 4]</a:t>
            </a:r>
          </a:p>
          <a:p>
            <a:r>
              <a:rPr lang="en-US" dirty="0" smtClean="0"/>
              <a:t>if 3 </a:t>
            </a:r>
            <a:r>
              <a:rPr lang="en-US" dirty="0" smtClean="0">
                <a:solidFill>
                  <a:schemeClr val="bg1"/>
                </a:solidFill>
              </a:rPr>
              <a:t>in</a:t>
            </a:r>
            <a:r>
              <a:rPr lang="en-US" dirty="0" smtClean="0"/>
              <a:t> </a:t>
            </a:r>
            <a:r>
              <a:rPr lang="en-US" dirty="0" err="1" smtClean="0"/>
              <a:t>my_list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print("The number 3 is in the list")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Keyword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4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 "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not in</a:t>
            </a:r>
            <a:r>
              <a:rPr lang="en-US" dirty="0" smtClean="0"/>
              <a:t>" keywords are used to check if an element is </a:t>
            </a:r>
            <a:r>
              <a:rPr lang="en-US" b="1" dirty="0" smtClean="0"/>
              <a:t>NOT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in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 "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not in</a:t>
            </a:r>
            <a:r>
              <a:rPr lang="en-US" dirty="0" smtClean="0"/>
              <a:t>" keywords are also mainly used with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22375" y="2621308"/>
            <a:ext cx="10961435" cy="1632920"/>
          </a:xfrm>
        </p:spPr>
        <p:txBody>
          <a:bodyPr/>
          <a:lstStyle/>
          <a:p>
            <a:r>
              <a:rPr lang="en-US" dirty="0" err="1" smtClean="0"/>
              <a:t>my_list</a:t>
            </a:r>
            <a:r>
              <a:rPr lang="en-US" dirty="0" smtClean="0"/>
              <a:t> = [1, 2, 3, 4]</a:t>
            </a:r>
          </a:p>
          <a:p>
            <a:r>
              <a:rPr lang="en-US" dirty="0" smtClean="0"/>
              <a:t>if 5 </a:t>
            </a:r>
            <a:r>
              <a:rPr lang="en-US" dirty="0" smtClean="0">
                <a:solidFill>
                  <a:schemeClr val="bg1"/>
                </a:solidFill>
              </a:rPr>
              <a:t>not in </a:t>
            </a:r>
            <a:r>
              <a:rPr lang="en-US" dirty="0" err="1" smtClean="0"/>
              <a:t>my_list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print("The number 5 is not in the list")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in Keywords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1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You will receive a number </a:t>
            </a:r>
            <a:r>
              <a:rPr lang="en-US" b="1" dirty="0" smtClean="0">
                <a:solidFill>
                  <a:schemeClr val="bg1"/>
                </a:solidFill>
              </a:rPr>
              <a:t>n</a:t>
            </a:r>
            <a:r>
              <a:rPr lang="en-US" dirty="0" smtClean="0"/>
              <a:t> and a </a:t>
            </a:r>
            <a:r>
              <a:rPr lang="en-US" b="1" dirty="0" smtClean="0">
                <a:solidFill>
                  <a:schemeClr val="bg1"/>
                </a:solidFill>
              </a:rPr>
              <a:t>word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On the next </a:t>
            </a:r>
            <a:r>
              <a:rPr lang="en-US" b="1" dirty="0" smtClean="0">
                <a:solidFill>
                  <a:schemeClr val="bg1"/>
                </a:solidFill>
              </a:rPr>
              <a:t>n</a:t>
            </a:r>
            <a:r>
              <a:rPr lang="en-US" dirty="0" smtClean="0"/>
              <a:t> lines you will be given some </a:t>
            </a:r>
            <a:r>
              <a:rPr lang="en-US" b="1" dirty="0" smtClean="0">
                <a:solidFill>
                  <a:schemeClr val="bg1"/>
                </a:solidFill>
              </a:rPr>
              <a:t>strings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Add</a:t>
            </a:r>
            <a:r>
              <a:rPr lang="en-US" dirty="0" smtClean="0"/>
              <a:t> them in a list and </a:t>
            </a:r>
            <a:r>
              <a:rPr lang="en-US" b="1" dirty="0" smtClean="0">
                <a:solidFill>
                  <a:schemeClr val="bg1"/>
                </a:solidFill>
              </a:rPr>
              <a:t>print</a:t>
            </a:r>
            <a:r>
              <a:rPr lang="en-US" dirty="0" smtClean="0"/>
              <a:t> them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Then </a:t>
            </a:r>
            <a:r>
              <a:rPr lang="en-US" b="1" dirty="0" smtClean="0">
                <a:solidFill>
                  <a:schemeClr val="bg1"/>
                </a:solidFill>
              </a:rPr>
              <a:t>filter</a:t>
            </a:r>
            <a:r>
              <a:rPr lang="en-US" dirty="0" smtClean="0"/>
              <a:t> out only the strings that </a:t>
            </a:r>
            <a:r>
              <a:rPr lang="en-US" b="1" dirty="0" smtClean="0">
                <a:solidFill>
                  <a:schemeClr val="bg1"/>
                </a:solidFill>
              </a:rPr>
              <a:t>include</a:t>
            </a:r>
            <a:r>
              <a:rPr lang="en-US" dirty="0" smtClean="0"/>
              <a:t> the given </a:t>
            </a:r>
            <a:r>
              <a:rPr lang="en-US" b="1" dirty="0" smtClean="0">
                <a:solidFill>
                  <a:schemeClr val="bg1"/>
                </a:solidFill>
              </a:rPr>
              <a:t>word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print</a:t>
            </a:r>
            <a:r>
              <a:rPr lang="en-US" dirty="0" smtClean="0"/>
              <a:t> the list again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Search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803550" y="6312473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https://judge.softuni.bg/Contests/Practice/Index/1724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952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14017" y="1223321"/>
            <a:ext cx="6296263" cy="5142534"/>
          </a:xfrm>
        </p:spPr>
        <p:txBody>
          <a:bodyPr/>
          <a:lstStyle/>
          <a:p>
            <a:r>
              <a:rPr lang="en-US" sz="2000" dirty="0"/>
              <a:t>n = </a:t>
            </a:r>
            <a:r>
              <a:rPr lang="en-US" sz="2000" dirty="0" err="1"/>
              <a:t>int</a:t>
            </a:r>
            <a:r>
              <a:rPr lang="en-US" sz="2000" dirty="0"/>
              <a:t>(input())</a:t>
            </a:r>
          </a:p>
          <a:p>
            <a:r>
              <a:rPr lang="en-US" sz="2000" dirty="0"/>
              <a:t>word = input()</a:t>
            </a:r>
          </a:p>
          <a:p>
            <a:r>
              <a:rPr lang="en-US" sz="2000" dirty="0"/>
              <a:t>strings = []</a:t>
            </a:r>
          </a:p>
          <a:p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in range(n):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current_string</a:t>
            </a:r>
            <a:r>
              <a:rPr lang="en-US" sz="2000" dirty="0"/>
              <a:t> = input()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strings.append</a:t>
            </a:r>
            <a:r>
              <a:rPr lang="en-US" sz="2000" dirty="0"/>
              <a:t>(</a:t>
            </a:r>
            <a:r>
              <a:rPr lang="en-US" sz="2000" dirty="0" err="1"/>
              <a:t>current_string</a:t>
            </a:r>
            <a:r>
              <a:rPr lang="en-US" sz="2000" dirty="0"/>
              <a:t>)</a:t>
            </a:r>
          </a:p>
          <a:p>
            <a:r>
              <a:rPr lang="en-US" sz="2000" dirty="0"/>
              <a:t>print(strings)</a:t>
            </a:r>
          </a:p>
          <a:p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in range(</a:t>
            </a:r>
            <a:r>
              <a:rPr lang="en-US" sz="2000" dirty="0" err="1"/>
              <a:t>len</a:t>
            </a:r>
            <a:r>
              <a:rPr lang="en-US" sz="2000" dirty="0"/>
              <a:t>(strings) - 1, -1, -1):</a:t>
            </a:r>
          </a:p>
          <a:p>
            <a:r>
              <a:rPr lang="en-US" sz="2000" dirty="0" smtClean="0"/>
              <a:t>    if </a:t>
            </a:r>
            <a:r>
              <a:rPr lang="en-US" sz="2000" dirty="0"/>
              <a:t>word </a:t>
            </a:r>
            <a:r>
              <a:rPr lang="en-US" sz="2000" dirty="0">
                <a:solidFill>
                  <a:schemeClr val="bg1"/>
                </a:solidFill>
              </a:rPr>
              <a:t>not in </a:t>
            </a:r>
            <a:r>
              <a:rPr lang="en-US" sz="2000" dirty="0" smtClean="0"/>
              <a:t>strings[</a:t>
            </a:r>
            <a:r>
              <a:rPr lang="en-US" sz="2000" dirty="0" err="1" smtClean="0"/>
              <a:t>i</a:t>
            </a:r>
            <a:r>
              <a:rPr lang="en-US" sz="2000" dirty="0" smtClean="0"/>
              <a:t>]:</a:t>
            </a:r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err="1" smtClean="0"/>
              <a:t>strings.</a:t>
            </a:r>
            <a:r>
              <a:rPr lang="en-US" sz="2000" dirty="0" err="1" smtClean="0">
                <a:solidFill>
                  <a:schemeClr val="bg1"/>
                </a:solidFill>
              </a:rPr>
              <a:t>remove</a:t>
            </a:r>
            <a:r>
              <a:rPr lang="en-US" sz="2000" dirty="0" smtClean="0"/>
              <a:t>(strings[</a:t>
            </a:r>
            <a:r>
              <a:rPr lang="en-US" sz="2000" dirty="0" err="1" smtClean="0"/>
              <a:t>i</a:t>
            </a:r>
            <a:r>
              <a:rPr lang="en-US" sz="2000" dirty="0" smtClean="0"/>
              <a:t>])</a:t>
            </a:r>
            <a:endParaRPr lang="en-US" sz="2000" dirty="0"/>
          </a:p>
          <a:p>
            <a:r>
              <a:rPr lang="en-US" sz="2000" dirty="0"/>
              <a:t>print(strings)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Search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36585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https://judge.softuni.bg/Contests/Practice/Index/1724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68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220839"/>
            <a:ext cx="1181109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You will receive a single number </a:t>
            </a:r>
            <a:r>
              <a:rPr lang="en-US" b="1" dirty="0" smtClean="0">
                <a:solidFill>
                  <a:schemeClr val="bg1"/>
                </a:solidFill>
              </a:rPr>
              <a:t>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On the next </a:t>
            </a:r>
            <a:r>
              <a:rPr lang="en-US" b="1" dirty="0" smtClean="0">
                <a:solidFill>
                  <a:schemeClr val="bg1"/>
                </a:solidFill>
              </a:rPr>
              <a:t>n</a:t>
            </a:r>
            <a:r>
              <a:rPr lang="en-US" dirty="0" smtClean="0"/>
              <a:t> lines you will receive </a:t>
            </a:r>
            <a:r>
              <a:rPr lang="en-US" b="1" dirty="0" smtClean="0">
                <a:solidFill>
                  <a:schemeClr val="bg1"/>
                </a:solidFill>
              </a:rPr>
              <a:t>integers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After that you will be given one of the following </a:t>
            </a:r>
            <a:r>
              <a:rPr lang="en-US" b="1" dirty="0" smtClean="0">
                <a:solidFill>
                  <a:schemeClr val="bg1"/>
                </a:solidFill>
              </a:rPr>
              <a:t>commands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even, odd, negative, positive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Filter all the numbers that </a:t>
            </a:r>
            <a:r>
              <a:rPr lang="en-US" b="1" dirty="0" smtClean="0">
                <a:solidFill>
                  <a:schemeClr val="bg1"/>
                </a:solidFill>
              </a:rPr>
              <a:t>fit</a:t>
            </a:r>
            <a:r>
              <a:rPr lang="en-US" dirty="0" smtClean="0"/>
              <a:t> in the category (</a:t>
            </a:r>
            <a:r>
              <a:rPr lang="en-US" b="1" dirty="0" smtClean="0">
                <a:solidFill>
                  <a:schemeClr val="bg1"/>
                </a:solidFill>
              </a:rPr>
              <a:t>0</a:t>
            </a:r>
            <a:r>
              <a:rPr lang="en-US" dirty="0" smtClean="0"/>
              <a:t> counts as a </a:t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positive and even</a:t>
            </a:r>
            <a:r>
              <a:rPr lang="en-US" dirty="0" smtClean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Print the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Numbers Filter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803550" y="6312473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https://judge.softuni.bg/Contests/Practice/Index/1724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344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5531" y="1334194"/>
            <a:ext cx="6897625" cy="4680870"/>
          </a:xfrm>
        </p:spPr>
        <p:txBody>
          <a:bodyPr/>
          <a:lstStyle/>
          <a:p>
            <a:r>
              <a:rPr lang="en-US" sz="2000" dirty="0"/>
              <a:t>n = </a:t>
            </a:r>
            <a:r>
              <a:rPr lang="en-US" sz="2000" dirty="0" err="1"/>
              <a:t>int</a:t>
            </a:r>
            <a:r>
              <a:rPr lang="en-US" sz="2000" dirty="0"/>
              <a:t>(input())</a:t>
            </a:r>
          </a:p>
          <a:p>
            <a:r>
              <a:rPr lang="en-US" sz="2000" dirty="0"/>
              <a:t>numbers = </a:t>
            </a:r>
            <a:r>
              <a:rPr lang="en-US" sz="2000" dirty="0" smtClean="0"/>
              <a:t>[]</a:t>
            </a:r>
          </a:p>
          <a:p>
            <a:r>
              <a:rPr lang="en-US" sz="2000" dirty="0" smtClean="0"/>
              <a:t>filtered = []</a:t>
            </a:r>
            <a:endParaRPr lang="en-US" sz="2000" dirty="0"/>
          </a:p>
          <a:p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in range(n):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current_number</a:t>
            </a:r>
            <a:r>
              <a:rPr lang="en-US" sz="2000" dirty="0"/>
              <a:t> = </a:t>
            </a:r>
            <a:r>
              <a:rPr lang="en-US" sz="2000" dirty="0" err="1"/>
              <a:t>int</a:t>
            </a:r>
            <a:r>
              <a:rPr lang="en-US" sz="2000" dirty="0"/>
              <a:t>(input())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numbers.append</a:t>
            </a:r>
            <a:r>
              <a:rPr lang="en-US" sz="2000" dirty="0"/>
              <a:t>(</a:t>
            </a:r>
            <a:r>
              <a:rPr lang="en-US" sz="2000" dirty="0" err="1"/>
              <a:t>current_number</a:t>
            </a:r>
            <a:r>
              <a:rPr lang="en-US" sz="2000" dirty="0"/>
              <a:t>)</a:t>
            </a:r>
          </a:p>
          <a:p>
            <a:r>
              <a:rPr lang="en-US" sz="2000" dirty="0"/>
              <a:t>command = input()</a:t>
            </a:r>
          </a:p>
          <a:p>
            <a:r>
              <a:rPr lang="en-US" sz="2000" dirty="0"/>
              <a:t>if command == "even":</a:t>
            </a:r>
          </a:p>
          <a:p>
            <a:r>
              <a:rPr lang="en-US" sz="2000" dirty="0"/>
              <a:t>    </a:t>
            </a:r>
            <a:r>
              <a:rPr lang="en-US" sz="2000" i="1" dirty="0" smtClean="0">
                <a:solidFill>
                  <a:schemeClr val="accent2"/>
                </a:solidFill>
              </a:rPr>
              <a:t># Add the even numbers to filtered</a:t>
            </a:r>
          </a:p>
          <a:p>
            <a:r>
              <a:rPr lang="en-US" sz="2000" i="1" dirty="0" smtClean="0">
                <a:solidFill>
                  <a:schemeClr val="accent2"/>
                </a:solidFill>
              </a:rPr>
              <a:t># Implement the other cases</a:t>
            </a:r>
            <a:endParaRPr lang="en-US" sz="20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Numbers Filter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36585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https://judge.softuni.bg/Contests/Practice/Index/1724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62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9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 smtClean="0">
                <a:solidFill>
                  <a:schemeClr val="bg2"/>
                </a:solidFill>
                <a:latin typeface="+mj-lt"/>
              </a:rPr>
              <a:t>We learned:</a:t>
            </a:r>
          </a:p>
          <a:p>
            <a:pPr lvl="1">
              <a:lnSpc>
                <a:spcPct val="130000"/>
              </a:lnSpc>
            </a:pPr>
            <a:r>
              <a:rPr lang="en-US" sz="3000" dirty="0" smtClean="0">
                <a:solidFill>
                  <a:schemeClr val="bg2"/>
                </a:solidFill>
                <a:latin typeface="+mj-lt"/>
              </a:rPr>
              <a:t>what lists are in python</a:t>
            </a:r>
          </a:p>
          <a:p>
            <a:pPr lvl="1">
              <a:lnSpc>
                <a:spcPct val="130000"/>
              </a:lnSpc>
            </a:pPr>
            <a:r>
              <a:rPr lang="en-US" sz="3000" dirty="0" smtClean="0">
                <a:solidFill>
                  <a:schemeClr val="bg2"/>
                </a:solidFill>
                <a:latin typeface="+mj-lt"/>
              </a:rPr>
              <a:t>how to create lists</a:t>
            </a:r>
          </a:p>
          <a:p>
            <a:pPr lvl="1">
              <a:lnSpc>
                <a:spcPct val="130000"/>
              </a:lnSpc>
            </a:pPr>
            <a:r>
              <a:rPr lang="en-US" sz="3000" dirty="0" smtClean="0">
                <a:solidFill>
                  <a:schemeClr val="bg2"/>
                </a:solidFill>
                <a:latin typeface="+mj-lt"/>
              </a:rPr>
              <a:t>how to add and remove elements from lists</a:t>
            </a:r>
          </a:p>
          <a:p>
            <a:pPr lvl="1">
              <a:lnSpc>
                <a:spcPct val="130000"/>
              </a:lnSpc>
            </a:pPr>
            <a:r>
              <a:rPr lang="en-US" sz="3000" dirty="0" smtClean="0">
                <a:solidFill>
                  <a:schemeClr val="bg2"/>
                </a:solidFill>
                <a:latin typeface="+mj-lt"/>
              </a:rPr>
              <a:t>how to loop through lists and access its </a:t>
            </a:r>
            <a:br>
              <a:rPr lang="en-US" sz="3000" dirty="0" smtClean="0">
                <a:solidFill>
                  <a:schemeClr val="bg2"/>
                </a:solidFill>
                <a:latin typeface="+mj-lt"/>
              </a:rPr>
            </a:br>
            <a:r>
              <a:rPr lang="en-US" sz="3000" dirty="0" smtClean="0">
                <a:solidFill>
                  <a:schemeClr val="bg2"/>
                </a:solidFill>
                <a:latin typeface="+mj-lt"/>
              </a:rPr>
              <a:t>elements</a:t>
            </a:r>
            <a:endParaRPr lang="en-US" sz="30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Definition and Usage</a:t>
            </a:r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lis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263" y="1242969"/>
            <a:ext cx="2859473" cy="285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73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77788" y="6444344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hlinkClick r:id="rId3"/>
              </a:rPr>
              <a:t>https://softuni.bg/modules/70/fundamentals-module/1197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6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2192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04711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1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30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list</a:t>
            </a:r>
            <a:r>
              <a:rPr lang="en-US" dirty="0" smtClean="0"/>
              <a:t> is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which is </a:t>
            </a:r>
            <a:r>
              <a:rPr lang="en-US" b="1" dirty="0" smtClean="0">
                <a:solidFill>
                  <a:schemeClr val="bg1"/>
                </a:solidFill>
              </a:rPr>
              <a:t>index supported</a:t>
            </a:r>
            <a:r>
              <a:rPr lang="en-US" b="1" dirty="0"/>
              <a:t> </a:t>
            </a:r>
            <a:r>
              <a:rPr lang="en-US" dirty="0" smtClean="0"/>
              <a:t>and </a:t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changeable 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bg1"/>
                </a:solidFill>
              </a:rPr>
              <a:t>mutable</a:t>
            </a:r>
            <a:r>
              <a:rPr lang="en-US" b="1" dirty="0" smtClean="0"/>
              <a:t>)</a:t>
            </a:r>
            <a:endParaRPr lang="en-US" dirty="0" smtClean="0"/>
          </a:p>
          <a:p>
            <a:r>
              <a:rPr lang="en-US" dirty="0" smtClean="0"/>
              <a:t>It allows </a:t>
            </a:r>
            <a:r>
              <a:rPr lang="en-US" dirty="0"/>
              <a:t>duplicate </a:t>
            </a:r>
            <a:r>
              <a:rPr lang="en-US" dirty="0" smtClean="0"/>
              <a:t>members</a:t>
            </a:r>
          </a:p>
          <a:p>
            <a:r>
              <a:rPr lang="en-US" dirty="0"/>
              <a:t>In Python lists are written with square brackets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29017" y="4868561"/>
            <a:ext cx="7908324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err="1" smtClean="0">
                <a:latin typeface="Consolas" panose="020B0609020204030204" pitchFamily="49" charset="0"/>
              </a:rPr>
              <a:t>list_example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"apple", "banana", "cherry</a:t>
            </a:r>
            <a:r>
              <a:rPr lang="en-US" sz="2400" b="1" dirty="0" smtClean="0">
                <a:latin typeface="Consolas" panose="020B0609020204030204" pitchFamily="49" charset="0"/>
              </a:rPr>
              <a:t>"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5496703" y="3997653"/>
            <a:ext cx="2288053" cy="733168"/>
          </a:xfrm>
          <a:prstGeom prst="wedgeRoundRectCallout">
            <a:avLst>
              <a:gd name="adj1" fmla="val -38189"/>
              <a:gd name="adj2" fmla="val 872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Element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072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in Programming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Lists are very useful for storing </a:t>
            </a:r>
            <a:r>
              <a:rPr lang="en-US" b="1" dirty="0" smtClean="0">
                <a:solidFill>
                  <a:schemeClr val="bg1"/>
                </a:solidFill>
              </a:rPr>
              <a:t>multiple elements</a:t>
            </a:r>
          </a:p>
          <a:p>
            <a:r>
              <a:rPr lang="en-US" dirty="0" smtClean="0"/>
              <a:t>They can </a:t>
            </a:r>
            <a:r>
              <a:rPr lang="en-US" b="1" dirty="0" smtClean="0">
                <a:solidFill>
                  <a:schemeClr val="bg1"/>
                </a:solidFill>
              </a:rPr>
              <a:t>expand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shrink</a:t>
            </a:r>
          </a:p>
          <a:p>
            <a:r>
              <a:rPr lang="en-US" dirty="0" smtClean="0"/>
              <a:t>In Python a single list can store</a:t>
            </a:r>
            <a:r>
              <a:rPr lang="bg-BG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elements</a:t>
            </a:r>
            <a:r>
              <a:rPr lang="en-US" dirty="0" smtClean="0"/>
              <a:t> with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b="1" dirty="0" smtClean="0">
                <a:solidFill>
                  <a:schemeClr val="bg1"/>
                </a:solidFill>
              </a:rPr>
              <a:t>different data types</a:t>
            </a:r>
          </a:p>
          <a:p>
            <a:r>
              <a:rPr lang="en-US" dirty="0" smtClean="0"/>
              <a:t>Lists are the </a:t>
            </a:r>
            <a:r>
              <a:rPr lang="en-US" b="1" dirty="0" smtClean="0">
                <a:solidFill>
                  <a:schemeClr val="bg1"/>
                </a:solidFill>
              </a:rPr>
              <a:t>basis</a:t>
            </a:r>
            <a:r>
              <a:rPr lang="en-US" dirty="0" smtClean="0"/>
              <a:t> for the other abstract data types </a:t>
            </a:r>
            <a:br>
              <a:rPr lang="en-US" dirty="0" smtClean="0"/>
            </a:br>
            <a:r>
              <a:rPr lang="en-US" dirty="0" smtClean="0"/>
              <a:t>like </a:t>
            </a:r>
            <a:r>
              <a:rPr lang="en-US" b="1" dirty="0" smtClean="0">
                <a:solidFill>
                  <a:schemeClr val="bg1"/>
                </a:solidFill>
              </a:rPr>
              <a:t>ques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stacks</a:t>
            </a:r>
            <a:r>
              <a:rPr lang="en-US" dirty="0" smtClean="0"/>
              <a:t> and their variations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5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Storing Data</a:t>
            </a:r>
            <a:endParaRPr lang="en-US" dirty="0"/>
          </a:p>
        </p:txBody>
      </p:sp>
      <p:pic>
        <p:nvPicPr>
          <p:cNvPr id="2050" name="Picture 2" descr="Ð ÐµÐ·ÑÐ»ÑÐ°Ñ Ñ Ð¸Ð·Ð¾Ð±ÑÐ°Ð¶ÐµÐ½Ð¸Ðµ Ð·Ð° data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454" y="1293341"/>
            <a:ext cx="2735091" cy="273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05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data</a:t>
            </a:r>
            <a:r>
              <a:rPr lang="en-US" dirty="0" smtClean="0"/>
              <a:t> that a</a:t>
            </a:r>
            <a:r>
              <a:rPr lang="en-US" b="1" dirty="0" smtClean="0">
                <a:solidFill>
                  <a:schemeClr val="bg1"/>
                </a:solidFill>
              </a:rPr>
              <a:t> list </a:t>
            </a:r>
            <a:r>
              <a:rPr lang="en-US" dirty="0" smtClean="0"/>
              <a:t>in python can store can be </a:t>
            </a:r>
            <a:br>
              <a:rPr lang="en-US" dirty="0" smtClean="0"/>
            </a:br>
            <a:r>
              <a:rPr lang="en-US" dirty="0" smtClean="0"/>
              <a:t>any other data type like:</a:t>
            </a:r>
          </a:p>
          <a:p>
            <a:pPr lvl="1"/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other lists</a:t>
            </a:r>
          </a:p>
          <a:p>
            <a:pPr lvl="1"/>
            <a:r>
              <a:rPr lang="en-US" dirty="0" smtClean="0"/>
              <a:t>mixed data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 Python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51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42289" y="1896380"/>
            <a:ext cx="8479290" cy="587121"/>
          </a:xfrm>
        </p:spPr>
        <p:txBody>
          <a:bodyPr/>
          <a:lstStyle/>
          <a:p>
            <a:r>
              <a:rPr lang="en-US" dirty="0" err="1" smtClean="0"/>
              <a:t>todo_list</a:t>
            </a:r>
            <a:r>
              <a:rPr lang="en-US" dirty="0" smtClean="0"/>
              <a:t> = ["Do the dishes", "Clean my room"]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42289" y="3549736"/>
            <a:ext cx="8479290" cy="587121"/>
          </a:xfrm>
        </p:spPr>
        <p:txBody>
          <a:bodyPr/>
          <a:lstStyle/>
          <a:p>
            <a:r>
              <a:rPr lang="en-US" dirty="0" err="1" smtClean="0"/>
              <a:t>favourite_numbers</a:t>
            </a:r>
            <a:r>
              <a:rPr lang="en-US" dirty="0" smtClean="0"/>
              <a:t> = [7, 21, 65]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42289" y="5203092"/>
            <a:ext cx="8479290" cy="587121"/>
          </a:xfrm>
        </p:spPr>
        <p:txBody>
          <a:bodyPr/>
          <a:lstStyle/>
          <a:p>
            <a:r>
              <a:rPr lang="en-US" dirty="0" err="1" smtClean="0"/>
              <a:t>random_list</a:t>
            </a:r>
            <a:r>
              <a:rPr lang="en-US" dirty="0" smtClean="0"/>
              <a:t> = [7, "Peter", 9.99]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8402595" y="1423798"/>
            <a:ext cx="2454876" cy="561848"/>
          </a:xfrm>
          <a:prstGeom prst="wedgeRoundRectCallout">
            <a:avLst>
              <a:gd name="adj1" fmla="val -20162"/>
              <a:gd name="adj2" fmla="val 46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strings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8402595" y="3032521"/>
            <a:ext cx="2454876" cy="561848"/>
          </a:xfrm>
          <a:prstGeom prst="wedgeRoundRectCallout">
            <a:avLst>
              <a:gd name="adj1" fmla="val -20162"/>
              <a:gd name="adj2" fmla="val 46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integers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402595" y="4660604"/>
            <a:ext cx="2454876" cy="850510"/>
          </a:xfrm>
          <a:prstGeom prst="wedgeRoundRectCallout">
            <a:avLst>
              <a:gd name="adj1" fmla="val -20162"/>
              <a:gd name="adj2" fmla="val 46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mixed data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772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uiExpand="1" build="p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2441</TotalTime>
  <Words>1670</Words>
  <Application>Microsoft Office PowerPoint</Application>
  <PresentationFormat>Widescreen</PresentationFormat>
  <Paragraphs>325</Paragraphs>
  <Slides>44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1_SoftUni3_1</vt:lpstr>
      <vt:lpstr>Lists Basics</vt:lpstr>
      <vt:lpstr>Table of Content</vt:lpstr>
      <vt:lpstr>Have a Question?</vt:lpstr>
      <vt:lpstr>PowerPoint Presentation</vt:lpstr>
      <vt:lpstr>Definition</vt:lpstr>
      <vt:lpstr>Usage in Programming</vt:lpstr>
      <vt:lpstr>PowerPoint Presentation</vt:lpstr>
      <vt:lpstr>Data in Python Lists</vt:lpstr>
      <vt:lpstr>Examples</vt:lpstr>
      <vt:lpstr>PowerPoint Presentation</vt:lpstr>
      <vt:lpstr>Creating Lists</vt:lpstr>
      <vt:lpstr>Splitting Strings to List</vt:lpstr>
      <vt:lpstr>Joining Lists into a String</vt:lpstr>
      <vt:lpstr>The range function</vt:lpstr>
      <vt:lpstr>Examples</vt:lpstr>
      <vt:lpstr>PowerPoint Presentation</vt:lpstr>
      <vt:lpstr>Using Indices</vt:lpstr>
      <vt:lpstr>Using the "-" sign</vt:lpstr>
      <vt:lpstr>Problem: Strange Zoo</vt:lpstr>
      <vt:lpstr>Solution: Strange Zoo</vt:lpstr>
      <vt:lpstr>PowerPoint Presentation</vt:lpstr>
      <vt:lpstr>Adding to a List</vt:lpstr>
      <vt:lpstr>Removing from a List</vt:lpstr>
      <vt:lpstr>Problem: Courses </vt:lpstr>
      <vt:lpstr>Solution: Courses</vt:lpstr>
      <vt:lpstr>PowerPoint Presentation</vt:lpstr>
      <vt:lpstr>Using for Loop</vt:lpstr>
      <vt:lpstr>Using while Loop</vt:lpstr>
      <vt:lpstr>Problem: List Statistics</vt:lpstr>
      <vt:lpstr>Solution: List Statistics</vt:lpstr>
      <vt:lpstr>PowerPoint Presentation</vt:lpstr>
      <vt:lpstr>In Keyword</vt:lpstr>
      <vt:lpstr>Not in Keywords</vt:lpstr>
      <vt:lpstr>Problem: Search</vt:lpstr>
      <vt:lpstr>Solution: Search</vt:lpstr>
      <vt:lpstr>Problem: Numbers Filter</vt:lpstr>
      <vt:lpstr>Solution: Numbers Filter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Fundamentas Python - Lists Basic</dc:title>
  <dc:creator>happy.bozanko@gmail.com</dc:creator>
  <cp:keywords>python fundamentals, python, Software University, SoftUni, programming, coding, software development, education, training, course</cp:keywords>
  <cp:lastModifiedBy>Tanya Staneva</cp:lastModifiedBy>
  <cp:revision>270</cp:revision>
  <dcterms:created xsi:type="dcterms:W3CDTF">2018-10-10T05:24:38Z</dcterms:created>
  <dcterms:modified xsi:type="dcterms:W3CDTF">2019-10-01T09:08:40Z</dcterms:modified>
  <cp:category>Python Fundamentals Course @ SoftUni: https://softuni.bg/trainings/2442/python-fundamentals-september-2019</cp:category>
</cp:coreProperties>
</file>