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7"/>
  </p:notesMasterIdLst>
  <p:handoutMasterIdLst>
    <p:handoutMasterId r:id="rId38"/>
  </p:handoutMasterIdLst>
  <p:sldIdLst>
    <p:sldId id="503" r:id="rId5"/>
    <p:sldId id="276" r:id="rId6"/>
    <p:sldId id="492" r:id="rId7"/>
    <p:sldId id="504" r:id="rId8"/>
    <p:sldId id="505" r:id="rId9"/>
    <p:sldId id="506" r:id="rId10"/>
    <p:sldId id="507" r:id="rId11"/>
    <p:sldId id="508" r:id="rId12"/>
    <p:sldId id="509" r:id="rId13"/>
    <p:sldId id="510" r:id="rId14"/>
    <p:sldId id="511" r:id="rId15"/>
    <p:sldId id="512" r:id="rId16"/>
    <p:sldId id="513" r:id="rId17"/>
    <p:sldId id="526" r:id="rId18"/>
    <p:sldId id="515" r:id="rId19"/>
    <p:sldId id="516" r:id="rId20"/>
    <p:sldId id="517" r:id="rId21"/>
    <p:sldId id="518" r:id="rId22"/>
    <p:sldId id="527" r:id="rId23"/>
    <p:sldId id="520" r:id="rId24"/>
    <p:sldId id="521" r:id="rId25"/>
    <p:sldId id="522" r:id="rId26"/>
    <p:sldId id="523" r:id="rId27"/>
    <p:sldId id="528" r:id="rId28"/>
    <p:sldId id="525" r:id="rId29"/>
    <p:sldId id="496" r:id="rId30"/>
    <p:sldId id="349" r:id="rId31"/>
    <p:sldId id="401" r:id="rId32"/>
    <p:sldId id="490" r:id="rId33"/>
    <p:sldId id="491" r:id="rId34"/>
    <p:sldId id="493" r:id="rId35"/>
    <p:sldId id="4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Functions Returning Functions" id="{66DCFE1F-60FD-44F2-BE82-706DDBC14898}">
          <p14:sldIdLst>
            <p14:sldId id="504"/>
            <p14:sldId id="505"/>
            <p14:sldId id="506"/>
            <p14:sldId id="507"/>
            <p14:sldId id="508"/>
          </p14:sldIdLst>
        </p14:section>
        <p14:section name="Decorators" id="{A075AA6A-A219-43EF-9699-D32FBFEC680D}">
          <p14:sldIdLst>
            <p14:sldId id="509"/>
            <p14:sldId id="510"/>
            <p14:sldId id="511"/>
            <p14:sldId id="512"/>
            <p14:sldId id="513"/>
            <p14:sldId id="526"/>
            <p14:sldId id="515"/>
          </p14:sldIdLst>
        </p14:section>
        <p14:section name="Accepting Arguments in Decorators" id="{85D3574B-CC28-4B17-ADB3-63D66F69D27D}">
          <p14:sldIdLst>
            <p14:sldId id="516"/>
            <p14:sldId id="517"/>
            <p14:sldId id="518"/>
            <p14:sldId id="527"/>
            <p14:sldId id="520"/>
          </p14:sldIdLst>
        </p14:section>
        <p14:section name="Passing Arguments to Decorators" id="{455AC788-D656-481D-BDAA-5F8068726BDE}">
          <p14:sldIdLst>
            <p14:sldId id="521"/>
            <p14:sldId id="522"/>
            <p14:sldId id="523"/>
            <p14:sldId id="528"/>
            <p14:sldId id="525"/>
          </p14:sldIdLst>
        </p14:section>
        <p14:section name="Live Exercises" id="{F5EF1393-4FC9-4845-8C39-E53E18E1AE7E}">
          <p14:sldIdLst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0A469D-8F62-4701-A24F-1D65A3AF14C2}" v="78" dt="2019-11-28T09:00:11.915"/>
    <p1510:client id="{C0682DD6-EE25-42F9-C3F3-7A2AF24AB509}" v="28" dt="2020-03-16T10:23:44.09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21" d="100"/>
          <a:sy n="121" d="100"/>
        </p:scale>
        <p:origin x="126" y="1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E54F91E-5559-447E-A2A9-0BF8665F82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812CE25-DCF6-407E-8B44-23E01190132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5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75DDE1A-B9B6-4621-88FF-C914B891A32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A6C3D56-EA14-4772-A936-2812158ADB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6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DF381786-BC42-4F7A-84A1-5759996ADBD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DB7895F5-AAEC-4603-AA21-23283FEBE59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5A7F40DF-D3D8-440B-8112-CA71B10A7D1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3F8161FB-CCF6-447E-8AFA-50393A11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DFCC4CBF-73CC-451C-911B-8A5E88DB85D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4D2C1363-C501-45DE-8BE4-CA03982B1EF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B1E43FC7-2D75-41B2-8FC5-A1812ECC6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CAD1E22D-C04C-4683-BA1A-ED1B4C050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0CC6F9B5-B6D7-4177-B2DD-52CD60858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A9B04D8-B46F-4E25-B419-91E3AF8C5B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6EECCF2-1769-4FD4-8DB1-33FCE9A014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D20CE99A-AD73-43C8-8C0F-EB6D638F277B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78A413B-1B69-4270-BF0A-02CDD5A833E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60B8D129-D5D5-4E48-953D-18AF7B0E5D0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4E8F67C-728C-4801-85C1-0ECCA46B957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714820A3-4BA3-489F-BE28-C573FF75A5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309CFCB-21FA-4C0A-B0D9-F38651D4560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3F0623D-CFCF-40A3-B5C8-A486A0F5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7374750E-998C-4A51-9968-E0B88A24890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3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E67F745F-E421-44F6-8ABB-C7C85BCD63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45F229F1-5F4B-4F22-86B3-BD6E4CD89CA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C71DF25-F4B9-4A3B-AC0B-DEC89C7B5E1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D766C214-1911-4F66-8F9C-E4942043A8BD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6D4F1CE-9F84-4AAC-83CB-07AE877C71B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5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5274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DEC210D2-F4DF-4CF1-B58E-0571DB652E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609A31ED-D638-46BA-802B-4F5600B5E5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9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E932FC5-0B6A-4572-BA5A-799F36AB7E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5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9683A80-E4F3-4A67-AF59-E41DDEB7AA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0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B675865D-AD7B-4762-BCD5-9A1E245EB2C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763EACA-698E-4EBC-BBD9-72C7A19C31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00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393A69C-CAB8-47FB-9507-89D38BF67A2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E3AF7E0A-2E2B-4B1B-B131-B414A14BE0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4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CD45A40-27AB-4CFA-882C-287AF5BA442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33E3E7FD-9EA0-499E-9B08-252344F7AD7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9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BC0FD3D-1114-4BB0-A432-57FB893560D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838B5F9-5286-44E7-9B6F-3DF21CB9B50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3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E9753E8-2256-475F-BFD2-5746D3AB1A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0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30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36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8.jpe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1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Functionality to Existing Code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3082" y="3351482"/>
            <a:ext cx="3871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bliqueTopRigh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>
                  <a:reflection blurRad="6350" stA="55000" endA="50" endPos="85000" dist="60007" dir="5400000" sy="-100000" algn="bl" rotWithShape="0"/>
                </a:effectLst>
              </a:rPr>
              <a:t>@decorators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Decorators</a:t>
            </a:r>
            <a:r>
              <a:rPr lang="en-US" dirty="0"/>
              <a:t> are very powerful and useful tool</a:t>
            </a:r>
            <a:endParaRPr lang="bg-BG" dirty="0"/>
          </a:p>
          <a:p>
            <a:pPr marL="360045" indent="-360045">
              <a:buClr>
                <a:schemeClr val="tx1"/>
              </a:buClr>
            </a:pPr>
            <a:r>
              <a:rPr lang="en-US" sz="3350" dirty="0"/>
              <a:t>It allows programmers to </a:t>
            </a:r>
            <a:r>
              <a:rPr lang="en-US" sz="3350" b="1" dirty="0">
                <a:solidFill>
                  <a:schemeClr val="bg1"/>
                </a:solidFill>
              </a:rPr>
              <a:t>modify</a:t>
            </a:r>
            <a:r>
              <a:rPr lang="en-US" sz="3350" dirty="0"/>
              <a:t> the behavior of a function or a class</a:t>
            </a:r>
            <a:endParaRPr lang="en-US" sz="335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dirty="0"/>
              <a:t>Decorators allow us to </a:t>
            </a:r>
            <a:r>
              <a:rPr lang="en-US" sz="3350" b="1" dirty="0">
                <a:solidFill>
                  <a:schemeClr val="bg1"/>
                </a:solidFill>
              </a:rPr>
              <a:t>wrap</a:t>
            </a:r>
            <a:r>
              <a:rPr lang="en-US" dirty="0"/>
              <a:t> another function in order to extend the behavior of wrapped function</a:t>
            </a:r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Definition</a:t>
            </a:r>
          </a:p>
        </p:txBody>
      </p:sp>
    </p:spTree>
    <p:extLst>
      <p:ext uri="{BB962C8B-B14F-4D97-AF65-F5344CB8AC3E}">
        <p14:creationId xmlns:p14="http://schemas.microsoft.com/office/powerpoint/2010/main" val="175317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/>
              <a:t>In the example below we create a decorator function that converts a sentence to upper case</a:t>
            </a:r>
            <a:endParaRPr lang="bg-BG" sz="3350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1000" y="2520309"/>
            <a:ext cx="7200000" cy="2912758"/>
          </a:xfrm>
        </p:spPr>
        <p:txBody>
          <a:bodyPr/>
          <a:lstStyle/>
          <a:p>
            <a:r>
              <a:rPr lang="en-US" dirty="0"/>
              <a:t>def uppercase(function):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wrapper():</a:t>
            </a:r>
          </a:p>
          <a:p>
            <a:r>
              <a:rPr lang="en-US" dirty="0"/>
              <a:t>        result = function()</a:t>
            </a:r>
          </a:p>
          <a:p>
            <a:r>
              <a:rPr lang="en-US" dirty="0"/>
              <a:t>        </a:t>
            </a:r>
            <a:r>
              <a:rPr lang="en-US" dirty="0" err="1"/>
              <a:t>uppercase_result</a:t>
            </a:r>
            <a:r>
              <a:rPr lang="en-US" dirty="0"/>
              <a:t> = </a:t>
            </a:r>
            <a:r>
              <a:rPr lang="en-US" dirty="0" err="1"/>
              <a:t>result.upper</a:t>
            </a:r>
            <a:r>
              <a:rPr lang="en-US" dirty="0"/>
              <a:t>()</a:t>
            </a:r>
          </a:p>
          <a:p>
            <a:r>
              <a:rPr lang="en-US" dirty="0"/>
              <a:t>        return </a:t>
            </a:r>
            <a:r>
              <a:rPr lang="en-US" dirty="0" err="1"/>
              <a:t>uppercase_result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Decorators</a:t>
            </a:r>
          </a:p>
        </p:txBody>
      </p:sp>
    </p:spTree>
    <p:extLst>
      <p:ext uri="{BB962C8B-B14F-4D97-AF65-F5344CB8AC3E}">
        <p14:creationId xmlns:p14="http://schemas.microsoft.com/office/powerpoint/2010/main" val="361464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1000" y="3976688"/>
            <a:ext cx="6750000" cy="2137802"/>
          </a:xfrm>
        </p:spPr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say_hi</a:t>
            </a:r>
            <a:r>
              <a:rPr lang="en-US" dirty="0"/>
              <a:t>():</a:t>
            </a:r>
          </a:p>
          <a:p>
            <a:r>
              <a:rPr lang="en-US" dirty="0"/>
              <a:t>    return 'hello there'</a:t>
            </a:r>
          </a:p>
          <a:p>
            <a:endParaRPr lang="en-US" dirty="0"/>
          </a:p>
          <a:p>
            <a:r>
              <a:rPr lang="en-US" dirty="0"/>
              <a:t>decorate = </a:t>
            </a:r>
            <a:r>
              <a:rPr lang="en-US" dirty="0" err="1"/>
              <a:t>uppercase_decorator</a:t>
            </a:r>
            <a:r>
              <a:rPr lang="en-US" dirty="0"/>
              <a:t>(</a:t>
            </a:r>
            <a:r>
              <a:rPr lang="en-US" dirty="0" err="1"/>
              <a:t>say_hi</a:t>
            </a:r>
            <a:r>
              <a:rPr lang="en-US" dirty="0"/>
              <a:t>)</a:t>
            </a:r>
          </a:p>
          <a:p>
            <a:r>
              <a:rPr lang="en-US" dirty="0"/>
              <a:t>decorate()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350" dirty="0"/>
              <a:t>Our decorator function takes a function as an argument, so let us define a function and pass it to our decorator</a:t>
            </a:r>
            <a:endParaRPr lang="bg-BG" sz="335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learned earlier that we could assign a function to a variable</a:t>
            </a:r>
            <a:endParaRPr lang="en-US" dirty="0">
              <a:cs typeface="Calibri"/>
            </a:endParaRPr>
          </a:p>
          <a:p>
            <a:pPr marL="457200" indent="-457200">
              <a:buChar char="§"/>
            </a:pPr>
            <a:r>
              <a:rPr lang="en-US" sz="3350" dirty="0"/>
              <a:t>We'll use that trick to call our decorator function</a:t>
            </a:r>
            <a:endParaRPr lang="en-US" sz="3350" dirty="0">
              <a:cs typeface="Calibri"/>
            </a:endParaRP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Decorators</a:t>
            </a:r>
          </a:p>
        </p:txBody>
      </p:sp>
    </p:spTree>
    <p:extLst>
      <p:ext uri="{BB962C8B-B14F-4D97-AF65-F5344CB8AC3E}">
        <p14:creationId xmlns:p14="http://schemas.microsoft.com/office/powerpoint/2010/main" val="257290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dirty="0"/>
              <a:t>However, Python provides a much easier way for us to apply decorators</a:t>
            </a:r>
            <a:endParaRPr lang="bg-BG" dirty="0"/>
          </a:p>
          <a:p>
            <a:pPr marL="457200" indent="-457200">
              <a:buChar char="§"/>
            </a:pPr>
            <a:r>
              <a:rPr lang="en-US" dirty="0"/>
              <a:t>We simply use the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dirty="0"/>
              <a:t> symbol before the function we would like to decorate</a:t>
            </a:r>
            <a:endParaRPr lang="en-US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1000" y="3834000"/>
            <a:ext cx="4320000" cy="1362846"/>
          </a:xfrm>
        </p:spPr>
        <p:txBody>
          <a:bodyPr/>
          <a:lstStyle/>
          <a:p>
            <a:r>
              <a:rPr lang="en-US"/>
              <a:t>@uppercase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say_hi</a:t>
            </a:r>
            <a:r>
              <a:rPr lang="en-US" dirty="0"/>
              <a:t>():</a:t>
            </a:r>
          </a:p>
          <a:p>
            <a:r>
              <a:rPr lang="en-US" dirty="0"/>
              <a:t>    return 'hello there'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and "@"</a:t>
            </a:r>
          </a:p>
        </p:txBody>
      </p:sp>
    </p:spTree>
    <p:extLst>
      <p:ext uri="{BB962C8B-B14F-4D97-AF65-F5344CB8AC3E}">
        <p14:creationId xmlns:p14="http://schemas.microsoft.com/office/powerpoint/2010/main" val="250813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1899000"/>
            <a:ext cx="4484765" cy="1623687"/>
          </a:xfrm>
        </p:spPr>
        <p:txBody>
          <a:bodyPr/>
          <a:lstStyle/>
          <a:p>
            <a:r>
              <a:rPr lang="en-US" sz="2200" dirty="0"/>
              <a:t>def vowel_filter(function):</a:t>
            </a:r>
          </a:p>
          <a:p>
            <a:r>
              <a:rPr lang="en-US" sz="2200" dirty="0"/>
              <a:t>    def wrapper():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sz="2200" dirty="0"/>
              <a:t>    return wrapper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dirty="0"/>
              <a:t>You are given the following code</a:t>
            </a:r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Char char="§"/>
            </a:pPr>
            <a:r>
              <a:rPr lang="en-US" dirty="0"/>
              <a:t>Complete the code so it works as expected</a:t>
            </a:r>
            <a:endParaRPr lang="en-US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Vowel Filter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86000" y="4625126"/>
            <a:ext cx="6329285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vowel_filter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get_letters</a:t>
            </a:r>
            <a:r>
              <a:rPr lang="en-US" dirty="0"/>
              <a:t>():</a:t>
            </a:r>
          </a:p>
          <a:p>
            <a:r>
              <a:rPr lang="en-US" dirty="0"/>
              <a:t>    return ["a", "b", "c", "d", "e"]</a:t>
            </a:r>
          </a:p>
          <a:p>
            <a:r>
              <a:rPr lang="en-US" dirty="0"/>
              <a:t>print(</a:t>
            </a:r>
            <a:r>
              <a:rPr lang="en-US" dirty="0" err="1"/>
              <a:t>get_letters</a:t>
            </a:r>
            <a:r>
              <a:rPr lang="en-US" dirty="0"/>
              <a:t>())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515531" y="5197494"/>
            <a:ext cx="2034142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["a", "e"]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7613571" y="5316353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722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0AFAA-B737-474F-89D5-E24253EDA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584000"/>
            <a:ext cx="10604766" cy="2525279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vowel_filter</a:t>
            </a:r>
            <a:r>
              <a:rPr lang="en-US" dirty="0"/>
              <a:t>(function):</a:t>
            </a:r>
          </a:p>
          <a:p>
            <a:r>
              <a:rPr lang="en-US" dirty="0"/>
              <a:t>    def wrapper():</a:t>
            </a:r>
          </a:p>
          <a:p>
            <a:r>
              <a:rPr lang="en-US" dirty="0"/>
              <a:t>        res = function()</a:t>
            </a:r>
          </a:p>
          <a:p>
            <a:r>
              <a:rPr lang="en-US" dirty="0"/>
              <a:t>        filtered = [x for x in res if </a:t>
            </a:r>
            <a:r>
              <a:rPr lang="en-US" dirty="0" err="1"/>
              <a:t>x.lower</a:t>
            </a:r>
            <a:r>
              <a:rPr lang="en-US" dirty="0"/>
              <a:t>() in "</a:t>
            </a:r>
            <a:r>
              <a:rPr lang="en-US" dirty="0" err="1"/>
              <a:t>aeiou</a:t>
            </a:r>
            <a:r>
              <a:rPr lang="en-US" dirty="0"/>
              <a:t>"]</a:t>
            </a:r>
          </a:p>
          <a:p>
            <a:r>
              <a:rPr lang="en-US" dirty="0"/>
              <a:t>        return filtered</a:t>
            </a:r>
          </a:p>
          <a:p>
            <a:r>
              <a:rPr lang="en-US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Vowel Filter</a:t>
            </a:r>
          </a:p>
        </p:txBody>
      </p:sp>
    </p:spTree>
    <p:extLst>
      <p:ext uri="{BB962C8B-B14F-4D97-AF65-F5344CB8AC3E}">
        <p14:creationId xmlns:p14="http://schemas.microsoft.com/office/powerpoint/2010/main" val="261152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Accepting Arguments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11000" y="1976950"/>
            <a:ext cx="271061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*args</a:t>
            </a:r>
          </a:p>
        </p:txBody>
      </p:sp>
    </p:spTree>
    <p:extLst>
      <p:ext uri="{BB962C8B-B14F-4D97-AF65-F5344CB8AC3E}">
        <p14:creationId xmlns:p14="http://schemas.microsoft.com/office/powerpoint/2010/main" val="255178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00000" cy="5546589"/>
          </a:xfrm>
        </p:spPr>
        <p:txBody>
          <a:bodyPr/>
          <a:lstStyle/>
          <a:p>
            <a:r>
              <a:rPr lang="en-US" dirty="0"/>
              <a:t>Sometimes we might need to define a decorator that accepts 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  <a:endParaRPr lang="en-US" dirty="0"/>
          </a:p>
          <a:p>
            <a:r>
              <a:rPr lang="en-US" dirty="0"/>
              <a:t>We achieve this by passing the arguments to the </a:t>
            </a:r>
            <a:r>
              <a:rPr lang="en-US" b="1" dirty="0">
                <a:solidFill>
                  <a:schemeClr val="bg1"/>
                </a:solidFill>
              </a:rPr>
              <a:t>wrapper</a:t>
            </a:r>
            <a:r>
              <a:rPr lang="en-US" dirty="0"/>
              <a:t> function</a:t>
            </a:r>
          </a:p>
          <a:p>
            <a:r>
              <a:rPr lang="en-US" dirty="0"/>
              <a:t>The arguments will then be passed to the function that is being decorated at call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 Arguments</a:t>
            </a:r>
          </a:p>
        </p:txBody>
      </p:sp>
    </p:spTree>
    <p:extLst>
      <p:ext uri="{BB962C8B-B14F-4D97-AF65-F5344CB8AC3E}">
        <p14:creationId xmlns:p14="http://schemas.microsoft.com/office/powerpoint/2010/main" val="106842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C7E11-EE19-4CBD-B7A3-DCA1134758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000" y="1449000"/>
            <a:ext cx="9974766" cy="4853930"/>
          </a:xfrm>
        </p:spPr>
        <p:txBody>
          <a:bodyPr/>
          <a:lstStyle/>
          <a:p>
            <a:r>
              <a:rPr lang="en-US" sz="2400" dirty="0"/>
              <a:t>def </a:t>
            </a:r>
            <a:r>
              <a:rPr lang="en-US" sz="2400" dirty="0" err="1"/>
              <a:t>decorator_with_arguments</a:t>
            </a:r>
            <a:r>
              <a:rPr lang="en-US" sz="2400" dirty="0"/>
              <a:t>(function):</a:t>
            </a:r>
          </a:p>
          <a:p>
            <a:r>
              <a:rPr lang="en-US" sz="2400" dirty="0"/>
              <a:t>    def </a:t>
            </a:r>
            <a:r>
              <a:rPr lang="en-US" sz="2400" dirty="0" err="1"/>
              <a:t>wrapper_accepting_arguments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arg1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bg1"/>
                </a:solidFill>
              </a:rPr>
              <a:t>arg2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print(</a:t>
            </a:r>
            <a:r>
              <a:rPr lang="en-US" sz="2400" dirty="0" err="1"/>
              <a:t>f"My</a:t>
            </a:r>
            <a:r>
              <a:rPr lang="en-US" sz="2400" dirty="0"/>
              <a:t> arguments are: {arg1}, {arg2}")</a:t>
            </a:r>
          </a:p>
          <a:p>
            <a:r>
              <a:rPr lang="en-US" sz="2400" dirty="0"/>
              <a:t>        function(arg1, arg2)</a:t>
            </a:r>
          </a:p>
          <a:p>
            <a:r>
              <a:rPr lang="en-US" sz="2400" dirty="0"/>
              <a:t>    return </a:t>
            </a:r>
            <a:r>
              <a:rPr lang="en-US" sz="2400" dirty="0" err="1"/>
              <a:t>wrapper_accepting_arguments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@</a:t>
            </a:r>
            <a:r>
              <a:rPr lang="en-US" sz="2400" dirty="0" err="1"/>
              <a:t>decorator_with_arguments</a:t>
            </a:r>
            <a:endParaRPr lang="en-US" sz="2400" dirty="0"/>
          </a:p>
          <a:p>
            <a:r>
              <a:rPr lang="en-US" sz="2400" dirty="0"/>
              <a:t>def cities(</a:t>
            </a:r>
            <a:r>
              <a:rPr lang="en-US" sz="2400" dirty="0" err="1"/>
              <a:t>city_one</a:t>
            </a:r>
            <a:r>
              <a:rPr lang="en-US" sz="2400" dirty="0"/>
              <a:t>, </a:t>
            </a:r>
            <a:r>
              <a:rPr lang="en-US" sz="2400" dirty="0" err="1"/>
              <a:t>city_two</a:t>
            </a:r>
            <a:r>
              <a:rPr lang="en-US" sz="2400" dirty="0"/>
              <a:t>):</a:t>
            </a:r>
          </a:p>
          <a:p>
            <a:r>
              <a:rPr lang="en-US" sz="2400" dirty="0"/>
              <a:t>    print(</a:t>
            </a:r>
            <a:r>
              <a:rPr lang="en-US" sz="2400" dirty="0" err="1"/>
              <a:t>f"Cities</a:t>
            </a:r>
            <a:r>
              <a:rPr lang="en-US" sz="2400" dirty="0"/>
              <a:t> I love are {</a:t>
            </a:r>
            <a:r>
              <a:rPr lang="en-US" sz="2400" dirty="0" err="1"/>
              <a:t>city_one</a:t>
            </a:r>
            <a:r>
              <a:rPr lang="en-US" sz="2400" dirty="0"/>
              <a:t>} and {</a:t>
            </a:r>
            <a:r>
              <a:rPr lang="en-US" sz="2400" dirty="0" err="1"/>
              <a:t>city_two</a:t>
            </a:r>
            <a:r>
              <a:rPr lang="en-US" sz="2400" dirty="0"/>
              <a:t>}")</a:t>
            </a:r>
          </a:p>
          <a:p>
            <a:endParaRPr lang="en-US" sz="2400" dirty="0"/>
          </a:p>
          <a:p>
            <a:r>
              <a:rPr lang="en-US" sz="2400" dirty="0"/>
              <a:t>cities("Nairobi", "Accra")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 Arguments: Example</a:t>
            </a:r>
          </a:p>
        </p:txBody>
      </p:sp>
    </p:spTree>
    <p:extLst>
      <p:ext uri="{BB962C8B-B14F-4D97-AF65-F5344CB8AC3E}">
        <p14:creationId xmlns:p14="http://schemas.microsoft.com/office/powerpoint/2010/main" val="14911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1000" y="1944000"/>
            <a:ext cx="4574765" cy="1623687"/>
          </a:xfrm>
        </p:spPr>
        <p:txBody>
          <a:bodyPr/>
          <a:lstStyle/>
          <a:p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even_numbers</a:t>
            </a:r>
            <a:r>
              <a:rPr lang="en-US" sz="2200" dirty="0"/>
              <a:t>(function):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wrapper(numbers):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sz="2200" dirty="0"/>
              <a:t>    return wrapper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dirty="0"/>
              <a:t>You are given the following code</a:t>
            </a:r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Char char="§"/>
            </a:pPr>
            <a:r>
              <a:rPr lang="en-US" dirty="0"/>
              <a:t>Complete the code so it works as expected</a:t>
            </a:r>
            <a:endParaRPr lang="en-US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31000" y="4667153"/>
            <a:ext cx="6254368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even_numbers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get_numbers</a:t>
            </a:r>
            <a:r>
              <a:rPr lang="en-US" dirty="0"/>
              <a:t>(numbers):</a:t>
            </a:r>
          </a:p>
          <a:p>
            <a:r>
              <a:rPr lang="en-US" dirty="0"/>
              <a:t>    return numbers</a:t>
            </a:r>
          </a:p>
          <a:p>
            <a:r>
              <a:rPr lang="en-US" dirty="0"/>
              <a:t>print(</a:t>
            </a:r>
            <a:r>
              <a:rPr lang="en-US" dirty="0" err="1"/>
              <a:t>get_numbers</a:t>
            </a:r>
            <a:r>
              <a:rPr lang="en-US" dirty="0"/>
              <a:t>([1, 2, 3, 4, 5]))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407414" y="5120662"/>
            <a:ext cx="1314142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[2, 4]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7542016" y="5295429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264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Functions Returning Functions</a:t>
            </a:r>
          </a:p>
          <a:p>
            <a:r>
              <a:rPr lang="en-US" dirty="0"/>
              <a:t>Decorators</a:t>
            </a:r>
          </a:p>
          <a:p>
            <a:r>
              <a:rPr lang="en-US" dirty="0"/>
              <a:t>Accepting Arguments in Decorators</a:t>
            </a:r>
          </a:p>
          <a:p>
            <a:r>
              <a:rPr lang="en-US" dirty="0"/>
              <a:t>Passing Arguments to Decorators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A86C3-47B5-4C90-881F-F63C6E50E0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000" y="1719000"/>
            <a:ext cx="8489766" cy="2137802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even_numbers</a:t>
            </a:r>
            <a:r>
              <a:rPr lang="en-US" dirty="0"/>
              <a:t>(function):</a:t>
            </a:r>
          </a:p>
          <a:p>
            <a:r>
              <a:rPr lang="en-US" dirty="0"/>
              <a:t>    def wrapper(numbers):</a:t>
            </a:r>
          </a:p>
          <a:p>
            <a:r>
              <a:rPr lang="en-US" dirty="0"/>
              <a:t>        res = [x for x in numbers if x % 2 == 0]</a:t>
            </a:r>
          </a:p>
          <a:p>
            <a:r>
              <a:rPr lang="en-US" dirty="0"/>
              <a:t>        return function(res)</a:t>
            </a:r>
          </a:p>
          <a:p>
            <a:r>
              <a:rPr lang="en-US" dirty="0"/>
              <a:t>    return wrapper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388044E-1610-47D1-99F9-8E5FCE4FC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8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11000" y="1976950"/>
            <a:ext cx="271061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*args</a:t>
            </a:r>
          </a:p>
        </p:txBody>
      </p:sp>
    </p:spTree>
    <p:extLst>
      <p:ext uri="{BB962C8B-B14F-4D97-AF65-F5344CB8AC3E}">
        <p14:creationId xmlns:p14="http://schemas.microsoft.com/office/powerpoint/2010/main" val="212958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0000" cy="5546589"/>
          </a:xfrm>
        </p:spPr>
        <p:txBody>
          <a:bodyPr/>
          <a:lstStyle/>
          <a:p>
            <a:r>
              <a:rPr lang="en-US" dirty="0"/>
              <a:t>In order to achieve this, we define a </a:t>
            </a:r>
            <a:r>
              <a:rPr lang="en-US" b="1" dirty="0">
                <a:solidFill>
                  <a:schemeClr val="bg1"/>
                </a:solidFill>
              </a:rPr>
              <a:t>decorator maker</a:t>
            </a:r>
            <a:r>
              <a:rPr lang="en-US" dirty="0"/>
              <a:t> that accepts arguments</a:t>
            </a:r>
          </a:p>
          <a:p>
            <a:r>
              <a:rPr lang="en-US" dirty="0"/>
              <a:t>Then we define a </a:t>
            </a:r>
            <a:r>
              <a:rPr lang="en-US" b="1" dirty="0">
                <a:solidFill>
                  <a:schemeClr val="bg1"/>
                </a:solidFill>
              </a:rPr>
              <a:t>decorator</a:t>
            </a:r>
            <a:r>
              <a:rPr lang="en-US" dirty="0"/>
              <a:t> inside it</a:t>
            </a:r>
          </a:p>
          <a:p>
            <a:r>
              <a:rPr lang="en-US" dirty="0"/>
              <a:t>We then define a </a:t>
            </a:r>
            <a:r>
              <a:rPr lang="en-US" b="1" dirty="0">
                <a:solidFill>
                  <a:schemeClr val="bg1"/>
                </a:solidFill>
              </a:rPr>
              <a:t>wrapper function </a:t>
            </a:r>
            <a:r>
              <a:rPr lang="en-US" dirty="0"/>
              <a:t>inside the decorator as we did earlier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</p:spTree>
    <p:extLst>
      <p:ext uri="{BB962C8B-B14F-4D97-AF65-F5344CB8AC3E}">
        <p14:creationId xmlns:p14="http://schemas.microsoft.com/office/powerpoint/2010/main" val="253996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37E4F-36C1-4995-8E98-D93171567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539000"/>
            <a:ext cx="8309766" cy="4075191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decorator_factory</a:t>
            </a:r>
            <a:r>
              <a:rPr lang="en-US" dirty="0"/>
              <a:t>(argument):</a:t>
            </a:r>
          </a:p>
          <a:p>
            <a:r>
              <a:rPr lang="en-US" dirty="0"/>
              <a:t>    def decorator(function):</a:t>
            </a:r>
          </a:p>
          <a:p>
            <a:r>
              <a:rPr lang="en-US" dirty="0"/>
              <a:t>        def wrapper(</a:t>
            </a:r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en-US" dirty="0" err="1">
                <a:solidFill>
                  <a:schemeClr val="bg1"/>
                </a:solidFill>
              </a:rPr>
              <a:t>args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**</a:t>
            </a:r>
            <a:r>
              <a:rPr lang="en-US" dirty="0" err="1">
                <a:solidFill>
                  <a:schemeClr val="bg1"/>
                </a:solidFill>
              </a:rPr>
              <a:t>kwargs</a:t>
            </a:r>
            <a:r>
              <a:rPr lang="en-US" dirty="0"/>
              <a:t>):</a:t>
            </a:r>
          </a:p>
          <a:p>
            <a:r>
              <a:rPr lang="en-US" dirty="0"/>
              <a:t>            </a:t>
            </a:r>
            <a:r>
              <a:rPr lang="en-US" dirty="0" err="1"/>
              <a:t>funny_stuff</a:t>
            </a:r>
            <a:r>
              <a:rPr lang="en-US" dirty="0"/>
              <a:t>()</a:t>
            </a:r>
          </a:p>
          <a:p>
            <a:r>
              <a:rPr lang="en-US" dirty="0"/>
              <a:t>            </a:t>
            </a:r>
            <a:r>
              <a:rPr lang="en-US" dirty="0" err="1"/>
              <a:t>something_with_argument</a:t>
            </a:r>
            <a:r>
              <a:rPr lang="en-US" dirty="0"/>
              <a:t>(argument)</a:t>
            </a:r>
          </a:p>
          <a:p>
            <a:r>
              <a:rPr lang="en-US" dirty="0"/>
              <a:t>            result = function(</a:t>
            </a:r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en-US" dirty="0" err="1">
                <a:solidFill>
                  <a:schemeClr val="bg1"/>
                </a:solidFill>
              </a:rPr>
              <a:t>args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**</a:t>
            </a:r>
            <a:r>
              <a:rPr lang="en-US" dirty="0" err="1">
                <a:solidFill>
                  <a:schemeClr val="bg1"/>
                </a:solidFill>
              </a:rPr>
              <a:t>kwargs</a:t>
            </a:r>
            <a:r>
              <a:rPr lang="en-US" dirty="0"/>
              <a:t>)</a:t>
            </a:r>
          </a:p>
          <a:p>
            <a:r>
              <a:rPr lang="en-US" dirty="0"/>
              <a:t>            </a:t>
            </a:r>
            <a:r>
              <a:rPr lang="en-US" dirty="0" err="1"/>
              <a:t>more_funny_stuff</a:t>
            </a:r>
            <a:r>
              <a:rPr lang="en-US" dirty="0"/>
              <a:t>()</a:t>
            </a:r>
          </a:p>
          <a:p>
            <a:r>
              <a:rPr lang="en-US" dirty="0"/>
              <a:t>            return result</a:t>
            </a:r>
          </a:p>
          <a:p>
            <a:r>
              <a:rPr lang="en-US" dirty="0"/>
              <a:t>        return wrapper</a:t>
            </a:r>
          </a:p>
          <a:p>
            <a:r>
              <a:rPr lang="en-US" dirty="0"/>
              <a:t>    return decorator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Arguments: Example</a:t>
            </a:r>
          </a:p>
        </p:txBody>
      </p:sp>
    </p:spTree>
    <p:extLst>
      <p:ext uri="{BB962C8B-B14F-4D97-AF65-F5344CB8AC3E}">
        <p14:creationId xmlns:p14="http://schemas.microsoft.com/office/powerpoint/2010/main" val="283102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1000" y="1805313"/>
            <a:ext cx="4709765" cy="1623687"/>
          </a:xfrm>
        </p:spPr>
        <p:txBody>
          <a:bodyPr/>
          <a:lstStyle/>
          <a:p>
            <a:r>
              <a:rPr lang="en-US" sz="2200" dirty="0"/>
              <a:t>def multiply(times):</a:t>
            </a:r>
          </a:p>
          <a:p>
            <a:r>
              <a:rPr lang="en-US" sz="2200" dirty="0"/>
              <a:t>    def decorator(function):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</a:t>
            </a:r>
            <a:r>
              <a:rPr lang="en-US" sz="2200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sz="2200" dirty="0"/>
              <a:t>    return decorator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dirty="0"/>
              <a:t>You are given the following code</a:t>
            </a:r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Char char="§"/>
            </a:pPr>
            <a:r>
              <a:rPr lang="en-US" dirty="0"/>
              <a:t>Complete the code so it works as expected</a:t>
            </a:r>
            <a:endParaRPr lang="en-US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41000" y="4548294"/>
            <a:ext cx="4709765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@multiply(3)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add_ten</a:t>
            </a:r>
            <a:r>
              <a:rPr lang="en-US" dirty="0"/>
              <a:t>(number):</a:t>
            </a:r>
          </a:p>
          <a:p>
            <a:r>
              <a:rPr lang="en-US" dirty="0"/>
              <a:t>    return number + 10</a:t>
            </a:r>
          </a:p>
          <a:p>
            <a:r>
              <a:rPr lang="en-US" dirty="0"/>
              <a:t>print(</a:t>
            </a:r>
            <a:r>
              <a:rPr lang="en-US" dirty="0" err="1"/>
              <a:t>add_ten</a:t>
            </a:r>
            <a:r>
              <a:rPr lang="en-US" dirty="0"/>
              <a:t>(3))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956763" y="5120662"/>
            <a:ext cx="639142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39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01264" y="5239521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374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D2A4C-DB15-4A95-9DBF-1657928A95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674000"/>
            <a:ext cx="7724766" cy="2525279"/>
          </a:xfrm>
        </p:spPr>
        <p:txBody>
          <a:bodyPr/>
          <a:lstStyle/>
          <a:p>
            <a:r>
              <a:rPr lang="en-US" dirty="0"/>
              <a:t>def multiply(times):</a:t>
            </a:r>
          </a:p>
          <a:p>
            <a:r>
              <a:rPr lang="en-US" dirty="0"/>
              <a:t>    def decorator(function):</a:t>
            </a:r>
          </a:p>
          <a:p>
            <a:r>
              <a:rPr lang="en-US" dirty="0"/>
              <a:t>        def wrapper(params):</a:t>
            </a:r>
          </a:p>
          <a:p>
            <a:r>
              <a:rPr lang="en-US" dirty="0"/>
              <a:t>            return times * function(params)</a:t>
            </a:r>
          </a:p>
          <a:p>
            <a:r>
              <a:rPr lang="en-US" dirty="0"/>
              <a:t>        return wrapper</a:t>
            </a:r>
          </a:p>
          <a:p>
            <a:r>
              <a:rPr lang="en-US" dirty="0"/>
              <a:t>    return decorator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Multiply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752709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120" lvl="0" indent="-452120">
              <a:buClr>
                <a:schemeClr val="bg2"/>
              </a:buClr>
            </a:pPr>
            <a:r>
              <a:rPr lang="en-US" sz="3350" dirty="0"/>
              <a:t>Functions can return </a:t>
            </a:r>
            <a:r>
              <a:rPr lang="en-US" sz="3350" b="1" dirty="0">
                <a:solidFill>
                  <a:schemeClr val="accent1"/>
                </a:solidFill>
              </a:rPr>
              <a:t>other functions</a:t>
            </a:r>
            <a:endParaRPr lang="en-US" sz="3350" b="1">
              <a:solidFill>
                <a:schemeClr val="accent1"/>
              </a:solidFill>
              <a:cs typeface="Calibri"/>
            </a:endParaRPr>
          </a:p>
          <a:p>
            <a:pPr marL="452120" lvl="0" indent="-452120">
              <a:buClr>
                <a:schemeClr val="bg2"/>
              </a:buClr>
            </a:pPr>
            <a:r>
              <a:rPr lang="en-US" sz="3350"/>
              <a:t>When a nested function accesses the </a:t>
            </a:r>
            <a:r>
              <a:rPr lang="en-US" sz="3350" dirty="0"/>
              <a:t>outer </a:t>
            </a:r>
            <a:r>
              <a:rPr lang="en-US" sz="3350"/>
              <a:t>scope of the enclosing function, it is called a </a:t>
            </a:r>
            <a:r>
              <a:rPr lang="en-US" sz="3350" b="1" dirty="0">
                <a:solidFill>
                  <a:schemeClr val="accent1"/>
                </a:solidFill>
              </a:rPr>
              <a:t>closure</a:t>
            </a:r>
            <a:endParaRPr lang="en-US" sz="3350" b="1" dirty="0">
              <a:solidFill>
                <a:schemeClr val="accent1"/>
              </a:solidFill>
              <a:cs typeface="Calibri"/>
            </a:endParaRPr>
          </a:p>
          <a:p>
            <a:pPr marL="452120" lvl="0" indent="-452120">
              <a:buClr>
                <a:schemeClr val="bg2"/>
              </a:buClr>
            </a:pPr>
            <a:r>
              <a:rPr lang="en-US" sz="3350"/>
              <a:t>Decorators wrap another function to </a:t>
            </a:r>
            <a:r>
              <a:rPr lang="en-US" sz="3350" b="1">
                <a:solidFill>
                  <a:schemeClr val="accent1"/>
                </a:solidFill>
              </a:rPr>
              <a:t>extend </a:t>
            </a:r>
            <a:r>
              <a:rPr lang="en-US" sz="3350" b="1" dirty="0">
                <a:solidFill>
                  <a:schemeClr val="accent1"/>
                </a:solidFill>
              </a:rPr>
              <a:t>the behavior</a:t>
            </a:r>
            <a:r>
              <a:rPr lang="en-US" sz="3350" dirty="0"/>
              <a:t> of wrapped function</a:t>
            </a:r>
            <a:endParaRPr lang="en-US" sz="3350" dirty="0">
              <a:cs typeface="Calibri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Functions Returning Functions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1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1000" y="2034000"/>
            <a:ext cx="5310000" cy="3139615"/>
          </a:xfrm>
        </p:spPr>
        <p:txBody>
          <a:bodyPr/>
          <a:lstStyle/>
          <a:p>
            <a:r>
              <a:rPr lang="en-US" sz="2600" dirty="0" err="1"/>
              <a:t>def</a:t>
            </a:r>
            <a:r>
              <a:rPr lang="en-US" sz="2600" dirty="0"/>
              <a:t> </a:t>
            </a:r>
            <a:r>
              <a:rPr lang="en-US" sz="2600" dirty="0" err="1"/>
              <a:t>hello_function</a:t>
            </a:r>
            <a:r>
              <a:rPr lang="en-US" sz="2600" dirty="0"/>
              <a:t>():</a:t>
            </a:r>
          </a:p>
          <a:p>
            <a:r>
              <a:rPr lang="en-US" sz="2600" dirty="0"/>
              <a:t>    </a:t>
            </a:r>
            <a:r>
              <a:rPr lang="en-US" sz="2600" dirty="0" err="1"/>
              <a:t>def</a:t>
            </a:r>
            <a:r>
              <a:rPr lang="en-US" sz="2600" dirty="0"/>
              <a:t> </a:t>
            </a:r>
            <a:r>
              <a:rPr lang="en-US" sz="2600" dirty="0" err="1"/>
              <a:t>say_hi</a:t>
            </a:r>
            <a:r>
              <a:rPr lang="en-US" sz="2600" dirty="0"/>
              <a:t>():</a:t>
            </a:r>
          </a:p>
          <a:p>
            <a:r>
              <a:rPr lang="en-US" sz="2600" dirty="0"/>
              <a:t>        return "Hi"</a:t>
            </a:r>
          </a:p>
          <a:p>
            <a:r>
              <a:rPr lang="en-US" sz="2600" dirty="0"/>
              <a:t>    return </a:t>
            </a:r>
            <a:r>
              <a:rPr lang="en-US" sz="2600" dirty="0" err="1"/>
              <a:t>say_hi</a:t>
            </a:r>
            <a:endParaRPr lang="en-US" sz="2600" dirty="0"/>
          </a:p>
          <a:p>
            <a:r>
              <a:rPr lang="en-US" sz="2600" dirty="0"/>
              <a:t>hello = </a:t>
            </a:r>
            <a:r>
              <a:rPr lang="en-US" sz="2600" dirty="0" err="1"/>
              <a:t>hello_function</a:t>
            </a:r>
            <a:r>
              <a:rPr lang="en-US" sz="2600" dirty="0"/>
              <a:t>()</a:t>
            </a:r>
          </a:p>
          <a:p>
            <a:r>
              <a:rPr lang="en-US" sz="2600" dirty="0"/>
              <a:t>hello()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function can also generate another function</a:t>
            </a:r>
            <a:endParaRPr lang="bg-BG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Returning Function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773799" y="2304000"/>
            <a:ext cx="4230000" cy="58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"Hi" on the console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37AA9CE-2622-4C86-B2E6-F547F2348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6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3339000"/>
            <a:ext cx="6300000" cy="2930455"/>
          </a:xfrm>
        </p:spPr>
        <p:txBody>
          <a:bodyPr/>
          <a:lstStyle/>
          <a:p>
            <a:r>
              <a:rPr lang="en-US" dirty="0"/>
              <a:t>def print_message(message):</a:t>
            </a:r>
          </a:p>
          <a:p>
            <a:r>
              <a:rPr lang="en-US" dirty="0"/>
              <a:t>    def </a:t>
            </a:r>
            <a:r>
              <a:rPr lang="en-US" dirty="0" err="1">
                <a:solidFill>
                  <a:schemeClr val="bg1"/>
                </a:solidFill>
              </a:rPr>
              <a:t>message_sender</a:t>
            </a:r>
            <a:r>
              <a:rPr lang="en-US" dirty="0">
                <a:solidFill>
                  <a:schemeClr val="bg1"/>
                </a:solidFill>
              </a:rPr>
              <a:t>():</a:t>
            </a:r>
          </a:p>
          <a:p>
            <a:r>
              <a:rPr lang="en-US" dirty="0"/>
              <a:t>        "Nested Function"</a:t>
            </a:r>
          </a:p>
          <a:p>
            <a:r>
              <a:rPr lang="en-US" dirty="0"/>
              <a:t>        print(message)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bg1"/>
                </a:solidFill>
              </a:rPr>
              <a:t>message_sender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endParaRPr lang="en-US" dirty="0"/>
          </a:p>
          <a:p>
            <a:r>
              <a:rPr lang="en-US" dirty="0" err="1"/>
              <a:t>print_message</a:t>
            </a:r>
            <a:r>
              <a:rPr lang="en-US" dirty="0"/>
              <a:t>("Some random message")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/>
              <a:t>Python allows a nested function to access the </a:t>
            </a:r>
            <a:r>
              <a:rPr lang="en-US" sz="3350" b="1" dirty="0">
                <a:solidFill>
                  <a:schemeClr val="accent1"/>
                </a:solidFill>
              </a:rPr>
              <a:t>outer scope</a:t>
            </a:r>
            <a:r>
              <a:rPr lang="en-US" sz="3350" dirty="0"/>
              <a:t> of the enclosing function</a:t>
            </a:r>
            <a:endParaRPr lang="bg-BG" sz="335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This is called </a:t>
            </a:r>
            <a:r>
              <a:rPr lang="en-US" b="1" dirty="0">
                <a:solidFill>
                  <a:schemeClr val="bg1"/>
                </a:solidFill>
              </a:rPr>
              <a:t>closure</a:t>
            </a:r>
            <a:r>
              <a:rPr lang="en-US" dirty="0"/>
              <a:t> and is a critical concept in decorators</a:t>
            </a:r>
            <a:endParaRPr lang="en-US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268058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1944000"/>
            <a:ext cx="5474766" cy="1768021"/>
          </a:xfrm>
        </p:spPr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number_increment</a:t>
            </a:r>
            <a:r>
              <a:rPr lang="en-US" dirty="0"/>
              <a:t>(numbers):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increase():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</a:t>
            </a:r>
            <a:r>
              <a:rPr lang="en-US" dirty="0">
                <a:solidFill>
                  <a:schemeClr val="accent2"/>
                </a:solidFill>
              </a:rPr>
              <a:t>TODO</a:t>
            </a:r>
            <a:r>
              <a:rPr lang="en-US" i="1" dirty="0">
                <a:solidFill>
                  <a:schemeClr val="accent2"/>
                </a:solidFill>
              </a:rPr>
              <a:t>: Implement</a:t>
            </a:r>
          </a:p>
          <a:p>
            <a:r>
              <a:rPr lang="en-US" dirty="0"/>
              <a:t>    return increase()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are given the following code</a:t>
            </a:r>
            <a:endParaRPr lang="bg-BG" dirty="0">
              <a:cs typeface="Calibri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Char char="§"/>
            </a:pPr>
            <a:r>
              <a:rPr lang="en-US" dirty="0"/>
              <a:t>Complete the code so it works as expected</a:t>
            </a:r>
            <a:endParaRPr lang="en-US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 Increment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87705" y="5499000"/>
            <a:ext cx="6030920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print(</a:t>
            </a:r>
            <a:r>
              <a:rPr lang="en-US" dirty="0" err="1"/>
              <a:t>number_increment</a:t>
            </a:r>
            <a:r>
              <a:rPr lang="en-US" dirty="0"/>
              <a:t>([1, 2, 3]))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832446" y="5503579"/>
            <a:ext cx="1793087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[2, 3, 4]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7129004" y="5642800"/>
            <a:ext cx="405000" cy="36787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215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1BDF6-8B42-4259-8078-AF3D1A8CE1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539000"/>
            <a:ext cx="8129766" cy="2137802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number_increment</a:t>
            </a:r>
            <a:r>
              <a:rPr lang="en-US" dirty="0"/>
              <a:t>(numbers):</a:t>
            </a:r>
          </a:p>
          <a:p>
            <a:r>
              <a:rPr lang="en-US" dirty="0"/>
              <a:t>    def increase():</a:t>
            </a:r>
          </a:p>
          <a:p>
            <a:r>
              <a:rPr lang="en-US" dirty="0"/>
              <a:t>        increased = [x + 1 for x in numbers]</a:t>
            </a:r>
          </a:p>
          <a:p>
            <a:r>
              <a:rPr lang="en-US" dirty="0"/>
              <a:t>        return increased</a:t>
            </a:r>
          </a:p>
          <a:p>
            <a:r>
              <a:rPr lang="en-US" dirty="0"/>
              <a:t>    return increase()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 Increment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510703" y="3228783"/>
            <a:ext cx="4725000" cy="15323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increase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 increases each element and returns the new numbers</a:t>
            </a:r>
          </a:p>
        </p:txBody>
      </p:sp>
    </p:spTree>
    <p:extLst>
      <p:ext uri="{BB962C8B-B14F-4D97-AF65-F5344CB8AC3E}">
        <p14:creationId xmlns:p14="http://schemas.microsoft.com/office/powerpoint/2010/main" val="248395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8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B64C0B-5723-4E3F-8DED-CBFCAE8C32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AC382AB-6B57-4345-A564-953AB6BDF6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76007-321F-4470-BE8B-8118A8D75F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3507</TotalTime>
  <Words>1395</Words>
  <Application>Microsoft Office PowerPoint</Application>
  <PresentationFormat>Widescreen</PresentationFormat>
  <Paragraphs>251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1_SoftUni</vt:lpstr>
      <vt:lpstr>Decorators</vt:lpstr>
      <vt:lpstr>Table of Contents</vt:lpstr>
      <vt:lpstr>Have a Question?</vt:lpstr>
      <vt:lpstr>Functions Returning Functions</vt:lpstr>
      <vt:lpstr>Function Returning Function</vt:lpstr>
      <vt:lpstr>Closure</vt:lpstr>
      <vt:lpstr>Problem: Number Increment</vt:lpstr>
      <vt:lpstr>Solution: Number Increment</vt:lpstr>
      <vt:lpstr>Decorators</vt:lpstr>
      <vt:lpstr>Decorators Definition</vt:lpstr>
      <vt:lpstr>Creating Decorators</vt:lpstr>
      <vt:lpstr>Using Decorators</vt:lpstr>
      <vt:lpstr>Decorators and "@"</vt:lpstr>
      <vt:lpstr>Problem: Vowel Filter</vt:lpstr>
      <vt:lpstr>Solution: Vowel Filter</vt:lpstr>
      <vt:lpstr>Accepting Arguments</vt:lpstr>
      <vt:lpstr>Accepting Arguments</vt:lpstr>
      <vt:lpstr>Accepting Arguments: Example</vt:lpstr>
      <vt:lpstr>Problem: Even Numbers</vt:lpstr>
      <vt:lpstr>Solution: Even Numbers</vt:lpstr>
      <vt:lpstr>Passing Arguments</vt:lpstr>
      <vt:lpstr>Passing Arguments</vt:lpstr>
      <vt:lpstr>Passing Arguments: Example</vt:lpstr>
      <vt:lpstr>Problem: Multiply</vt:lpstr>
      <vt:lpstr>Solution: Multiply</vt:lpstr>
      <vt:lpstr>Practice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Decorators</dc:title>
  <dc:subject>Python OOP – Practical Training Course @ SoftUni</dc:subject>
  <dc:creator>Software University</dc:creator>
  <cp:keywords>python,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102</cp:revision>
  <dcterms:created xsi:type="dcterms:W3CDTF">2018-05-23T13:08:44Z</dcterms:created>
  <dcterms:modified xsi:type="dcterms:W3CDTF">2020-03-23T12:50:09Z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