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513" r:id="rId12"/>
    <p:sldId id="514" r:id="rId13"/>
    <p:sldId id="500" r:id="rId14"/>
    <p:sldId id="501" r:id="rId15"/>
    <p:sldId id="515" r:id="rId16"/>
    <p:sldId id="516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7" r:id="rId25"/>
    <p:sldId id="511" r:id="rId26"/>
    <p:sldId id="518" r:id="rId27"/>
    <p:sldId id="349" r:id="rId28"/>
    <p:sldId id="401" r:id="rId29"/>
    <p:sldId id="490" r:id="rId30"/>
    <p:sldId id="49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  <p14:sldId id="492"/>
          </p14:sldIdLst>
        </p14:section>
        <p14:section name="Encapsulation Definition" id="{F13DEF42-9B6E-4281-AF43-1A6243FE09EB}">
          <p14:sldIdLst>
            <p14:sldId id="494"/>
            <p14:sldId id="495"/>
            <p14:sldId id="496"/>
            <p14:sldId id="497"/>
            <p14:sldId id="513"/>
            <p14:sldId id="514"/>
          </p14:sldIdLst>
        </p14:section>
        <p14:section name="Private Methods" id="{E9F70D20-09F4-4E24-8402-10F096939A16}">
          <p14:sldIdLst>
            <p14:sldId id="500"/>
            <p14:sldId id="501"/>
            <p14:sldId id="515"/>
            <p14:sldId id="516"/>
          </p14:sldIdLst>
        </p14:section>
        <p14:section name="Private Variables" id="{5AB5310A-8B15-4934-BF18-20A4C77BBD78}">
          <p14:sldIdLst>
            <p14:sldId id="504"/>
            <p14:sldId id="505"/>
            <p14:sldId id="506"/>
            <p14:sldId id="507"/>
            <p14:sldId id="508"/>
          </p14:sldIdLst>
        </p14:section>
        <p14:section name="Getters and Setters" id="{2FEFB14B-0CD8-483A-9427-954F2F71F467}">
          <p14:sldIdLst>
            <p14:sldId id="509"/>
            <p14:sldId id="510"/>
            <p14:sldId id="517"/>
            <p14:sldId id="511"/>
            <p14:sldId id="518"/>
          </p14:sldIdLst>
        </p14:section>
        <p14:section name="Conclusion" id="{DE487CF3-7A0A-4A37-BF55-6A081EEF5164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83E85-9F26-66C1-26DD-8E942F6BEE69}" v="583" dt="2020-03-09T13:28:01.600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CB915-0F58-4300-AE08-8C86C5169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1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CFD69A-FAAC-4ECE-8F8A-D6FDAE028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01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462C7D6-550C-4F28-830E-63A9FE57E2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207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9B5DD7E-5CF1-4BC8-94C4-EF1EFC63B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04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D6A6FD-2B32-4C2C-BEAA-485842C249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86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90405" y="1277195"/>
            <a:ext cx="5983847" cy="486784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update_software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drive(self):</a:t>
            </a:r>
          </a:p>
          <a:p>
            <a:r>
              <a:rPr lang="en-US" dirty="0"/>
              <a:t>        print('driving')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update_software</a:t>
            </a:r>
            <a:r>
              <a:rPr lang="en-US" dirty="0"/>
              <a:t>(self):</a:t>
            </a:r>
          </a:p>
          <a:p>
            <a:r>
              <a:rPr lang="en-US" dirty="0"/>
              <a:t>        print('updating software')</a:t>
            </a:r>
          </a:p>
          <a:p>
            <a:endParaRPr lang="en-US" dirty="0"/>
          </a:p>
          <a:p>
            <a:r>
              <a:rPr lang="en-US" dirty="0"/>
              <a:t>car = Car()</a:t>
            </a:r>
          </a:p>
          <a:p>
            <a:r>
              <a:rPr lang="en-US" dirty="0" err="1"/>
              <a:t>car.drive</a:t>
            </a:r>
            <a:r>
              <a:rPr lang="en-US" dirty="0"/>
              <a:t>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174252" y="1364748"/>
            <a:ext cx="6017748" cy="36644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When a car object is created, it will call the private method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update_software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This function cannot be called on the object directly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method can be called 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car._Car__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updateSoftware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</a:t>
            </a:r>
            <a:r>
              <a:rPr lang="en-US" dirty="0" err="1"/>
              <a:t>gmail</a:t>
            </a:r>
            <a:r>
              <a:rPr lang="en-US" dirty="0"/>
              <a:t>", "softuni"]</a:t>
            </a:r>
          </a:p>
          <a:p>
            <a:r>
              <a:rPr lang="en-US" dirty="0"/>
              <a:t>domains = ["com", "</a:t>
            </a:r>
            <a:r>
              <a:rPr lang="en-US" dirty="0" err="1"/>
              <a:t>bg</a:t>
            </a:r>
            <a:r>
              <a:rPr lang="en-US" dirty="0"/>
              <a:t>"]</a:t>
            </a:r>
          </a:p>
          <a:p>
            <a:r>
              <a:rPr lang="en-US" dirty="0" err="1"/>
              <a:t>email_validator</a:t>
            </a:r>
            <a:r>
              <a:rPr lang="en-US" dirty="0"/>
              <a:t> = </a:t>
            </a:r>
            <a:r>
              <a:rPr lang="en-US" dirty="0" err="1"/>
              <a:t>EmailValidator</a:t>
            </a:r>
            <a:r>
              <a:rPr lang="en-US" dirty="0"/>
              <a:t>(6, mails, domains)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("pe77er@gmail.com"))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("georgios@gmail.net"))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("stamatito@abv.net"))</a:t>
            </a:r>
          </a:p>
          <a:p>
            <a:r>
              <a:rPr lang="en-US" dirty="0"/>
              <a:t>print(</a:t>
            </a:r>
            <a:r>
              <a:rPr lang="en-US" dirty="0" err="1"/>
              <a:t>email_validator.validate</a:t>
            </a:r>
            <a:r>
              <a:rPr lang="en-US" dirty="0"/>
              <a:t>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359000"/>
            <a:ext cx="9270000" cy="523762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EmailValidator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min_length</a:t>
            </a:r>
            <a:r>
              <a:rPr lang="en-US" dirty="0"/>
              <a:t>, mails,  domains):</a:t>
            </a:r>
          </a:p>
          <a:p>
            <a:r>
              <a:rPr lang="en-US" dirty="0"/>
              <a:t>        </a:t>
            </a:r>
            <a:r>
              <a:rPr lang="en-US" dirty="0" err="1"/>
              <a:t>self.min_length</a:t>
            </a:r>
            <a:r>
              <a:rPr lang="en-US" dirty="0"/>
              <a:t> = </a:t>
            </a:r>
            <a:r>
              <a:rPr lang="en-US" dirty="0" err="1"/>
              <a:t>min_length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self.mails</a:t>
            </a:r>
            <a:r>
              <a:rPr lang="en-US" dirty="0"/>
              <a:t> = mails</a:t>
            </a:r>
          </a:p>
          <a:p>
            <a:r>
              <a:rPr lang="en-US" dirty="0"/>
              <a:t>        </a:t>
            </a:r>
            <a:r>
              <a:rPr lang="en-US" dirty="0" err="1"/>
              <a:t>self.domains</a:t>
            </a:r>
            <a:r>
              <a:rPr lang="en-US" dirty="0"/>
              <a:t> = 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validate_name</a:t>
            </a:r>
            <a:r>
              <a:rPr lang="en-US" dirty="0"/>
              <a:t>(self, name):</a:t>
            </a:r>
          </a:p>
          <a:p>
            <a:r>
              <a:rPr lang="en-US" dirty="0"/>
              <a:t>        return </a:t>
            </a:r>
            <a:r>
              <a:rPr lang="en-US" dirty="0" err="1"/>
              <a:t>len</a:t>
            </a:r>
            <a:r>
              <a:rPr lang="en-US" dirty="0"/>
              <a:t>(name) &gt;= </a:t>
            </a:r>
            <a:r>
              <a:rPr lang="en-US" dirty="0" err="1"/>
              <a:t>self.min_length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validate_mail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</a:t>
            </a:r>
            <a:r>
              <a:rPr lang="en-US" dirty="0" err="1"/>
              <a:t>self.mails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validate_domain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</a:t>
            </a:r>
            <a:r>
              <a:rPr lang="en-US" dirty="0" err="1"/>
              <a:t>self.domains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Private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r>
              <a:rPr lang="en-US" dirty="0"/>
              <a:t>Variables can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which can be useful on many occasions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private variable </a:t>
            </a:r>
            <a:r>
              <a:rPr lang="en-US" dirty="0"/>
              <a:t>can only be changed within a class method and not outside of the class</a:t>
            </a:r>
          </a:p>
          <a:p>
            <a:r>
              <a:rPr lang="en-US" dirty="0"/>
              <a:t>Objects can hold </a:t>
            </a:r>
            <a:r>
              <a:rPr lang="en-US" b="1" dirty="0">
                <a:solidFill>
                  <a:schemeClr val="bg1"/>
                </a:solidFill>
              </a:rPr>
              <a:t>crucial data </a:t>
            </a:r>
            <a:r>
              <a:rPr lang="en-US" dirty="0"/>
              <a:t>and you do not want that data to be changeable from anywhere in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01584-2F99-4741-B45D-6346166F5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138" y="1393221"/>
            <a:ext cx="9450000" cy="5050779"/>
          </a:xfrm>
        </p:spPr>
        <p:txBody>
          <a:bodyPr/>
          <a:lstStyle/>
          <a:p>
            <a:r>
              <a:rPr lang="en-US" sz="2000" dirty="0"/>
              <a:t>class Car:</a:t>
            </a:r>
          </a:p>
          <a:p>
            <a:r>
              <a:rPr lang="en-US" sz="2000" dirty="0"/>
              <a:t>    __</a:t>
            </a:r>
            <a:r>
              <a:rPr lang="en-US" sz="2000" dirty="0" err="1"/>
              <a:t>max_speed</a:t>
            </a:r>
            <a:r>
              <a:rPr lang="en-US" sz="2000" dirty="0"/>
              <a:t> = 0</a:t>
            </a:r>
          </a:p>
          <a:p>
            <a:r>
              <a:rPr lang="en-US" sz="2000" dirty="0"/>
              <a:t>    __name = ""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self.__</a:t>
            </a:r>
            <a:r>
              <a:rPr lang="en-US" sz="2000" dirty="0" err="1"/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self.__name</a:t>
            </a:r>
            <a:r>
              <a:rPr lang="en-US" sz="2000" dirty="0"/>
              <a:t> = "Supercar"</a:t>
            </a:r>
          </a:p>
          <a:p>
            <a:endParaRPr lang="en-US" sz="2000" dirty="0"/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</a:t>
            </a:r>
            <a:r>
              <a:rPr lang="en-US" sz="2000" dirty="0" err="1"/>
              <a:t>maxs</a:t>
            </a:r>
            <a:r>
              <a:rPr lang="en-US" sz="2000" dirty="0"/>
              <a:t> peed ' + str(self.__</a:t>
            </a:r>
            <a:r>
              <a:rPr lang="en-US" sz="2000" dirty="0" err="1"/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</a:t>
            </a:r>
          </a:p>
          <a:p>
            <a:r>
              <a:rPr lang="en-US" sz="2000" dirty="0"/>
              <a:t>red_car.__</a:t>
            </a:r>
            <a:r>
              <a:rPr lang="en-US" sz="2000" dirty="0" err="1"/>
              <a:t>max_speed</a:t>
            </a:r>
            <a:r>
              <a:rPr lang="en-US" sz="2000" dirty="0"/>
              <a:t> 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private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Private Variables</a:t>
            </a: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6906863" y="2070727"/>
            <a:ext cx="4659549" cy="153233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change/get the private variable, setter and getter methods are 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used.</a:t>
            </a:r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dirty="0"/>
              <a:t>. 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class attribute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returns the private </a:t>
            </a:r>
            <a:r>
              <a:rPr lang="en-US" b="1" dirty="0">
                <a:solidFill>
                  <a:schemeClr val="bg1"/>
                </a:solidFill>
              </a:rPr>
              <a:t>kingdom</a:t>
            </a:r>
            <a:r>
              <a:rPr lang="en-US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dirty="0"/>
              <a:t> - returns 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D59-A4F1-4412-9A39-1CF16E71B2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Property Decorator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B9F12DE-9301-488D-B31D-35C013E8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0189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Private Methods</a:t>
            </a:r>
          </a:p>
          <a:p>
            <a:r>
              <a:rPr lang="en-US" dirty="0"/>
              <a:t>Private Variables</a:t>
            </a:r>
          </a:p>
          <a:p>
            <a:r>
              <a:rPr lang="en-US" dirty="0"/>
              <a:t>Getters and Setters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Private variables are intended to be changed using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The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property decorator</a:t>
            </a:r>
            <a:r>
              <a:rPr lang="en-US" sz="3350" dirty="0">
                <a:cs typeface="Calibri"/>
              </a:rPr>
              <a:t> is the </a:t>
            </a:r>
            <a:r>
              <a:rPr lang="en-US" sz="3350" dirty="0">
                <a:ea typeface="+mn-lt"/>
                <a:cs typeface="+mn-lt"/>
              </a:rPr>
              <a:t>pythonic way of using getters and setters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The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Pythonic way</a:t>
            </a:r>
            <a:r>
              <a:rPr lang="en-US" sz="3350" dirty="0">
                <a:ea typeface="+mn-lt"/>
                <a:cs typeface="+mn-lt"/>
              </a:rPr>
              <a:t> is </a:t>
            </a:r>
            <a:r>
              <a:rPr lang="en-US" sz="3350" i="1" dirty="0">
                <a:ea typeface="+mn-lt"/>
                <a:cs typeface="+mn-lt"/>
              </a:rPr>
              <a:t>not</a:t>
            </a:r>
            <a:r>
              <a:rPr lang="en-US" sz="3350" dirty="0">
                <a:ea typeface="+mn-lt"/>
                <a:cs typeface="+mn-lt"/>
              </a:rPr>
              <a:t> to use getters and setters, but to use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plain attributes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syntax used to define properties is very </a:t>
            </a:r>
            <a:r>
              <a:rPr lang="en-US" sz="3150" b="1" dirty="0">
                <a:ea typeface="+mn-lt"/>
                <a:cs typeface="+mn-lt"/>
              </a:rPr>
              <a:t>concise and readable</a:t>
            </a:r>
            <a:r>
              <a:rPr lang="en-US" sz="3150" dirty="0">
                <a:ea typeface="+mn-lt"/>
                <a:cs typeface="+mn-lt"/>
              </a:rPr>
              <a:t>.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By using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@property</a:t>
            </a:r>
            <a:r>
              <a:rPr lang="en-US" sz="3150" dirty="0">
                <a:ea typeface="+mn-lt"/>
                <a:cs typeface="+mn-lt"/>
              </a:rPr>
              <a:t>, you can "reuse" the name of a property to avoid creating new names for the getters, setters, and </a:t>
            </a:r>
            <a:r>
              <a:rPr lang="en-US" sz="3150" dirty="0" err="1">
                <a:ea typeface="+mn-lt"/>
                <a:cs typeface="+mn-lt"/>
              </a:rPr>
              <a:t>deleters</a:t>
            </a:r>
            <a:r>
              <a:rPr lang="en-US" sz="3150" dirty="0">
                <a:ea typeface="+mn-lt"/>
                <a:cs typeface="+mn-lt"/>
              </a:rPr>
              <a:t>.</a:t>
            </a:r>
            <a:endParaRPr lang="en-US" sz="31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Example: Property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61FC32-9F2F-47A1-B5D4-1E5A847A4D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5097" y="1168408"/>
            <a:ext cx="10804632" cy="517850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Celsius: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</a:t>
            </a:r>
            <a:r>
              <a:rPr lang="en-US" sz="2200" dirty="0" err="1">
                <a:latin typeface="Consolas"/>
              </a:rPr>
              <a:t>def</a:t>
            </a:r>
            <a:r>
              <a:rPr lang="en-US" sz="2200" dirty="0">
                <a:latin typeface="Consolas"/>
              </a:rPr>
              <a:t>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temperature = 0):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self._temperature </a:t>
            </a:r>
            <a:r>
              <a:rPr lang="en-US" sz="2200" dirty="0">
                <a:latin typeface="Consolas"/>
              </a:rPr>
              <a:t>= temperature</a:t>
            </a:r>
            <a:br>
              <a:rPr lang="en-US" sz="2200" dirty="0">
                <a:latin typeface="Consolas"/>
              </a:rPr>
            </a:br>
            <a:br>
              <a:rPr lang="en-US" sz="2200" dirty="0">
                <a:latin typeface="Consolas"/>
              </a:rPr>
            </a:br>
            <a:r>
              <a:rPr lang="en-US" sz="2200" dirty="0" err="1">
                <a:latin typeface="Consolas"/>
              </a:rPr>
              <a:t>    </a:t>
            </a:r>
            <a:r>
              <a:rPr lang="en-US" sz="2200" dirty="0" err="1">
                <a:solidFill>
                  <a:schemeClr val="accent1"/>
                </a:solidFill>
                <a:latin typeface="Consolas"/>
              </a:rPr>
              <a:t>@property</a:t>
            </a:r>
            <a:br>
              <a:rPr lang="en-US" sz="2200" dirty="0">
                <a:latin typeface="Consolas"/>
              </a:rPr>
            </a:br>
            <a:r>
              <a:rPr lang="en-US" sz="2200" dirty="0" err="1">
                <a:latin typeface="Consolas"/>
              </a:rPr>
              <a:t>    def temperature</a:t>
            </a:r>
            <a:r>
              <a:rPr lang="en-US" sz="2200" dirty="0">
                <a:latin typeface="Consolas"/>
              </a:rPr>
              <a:t>(self):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return </a:t>
            </a:r>
            <a:r>
              <a:rPr lang="en-US" sz="2200" dirty="0" err="1">
                <a:latin typeface="Consolas"/>
              </a:rPr>
              <a:t>self._temperature</a:t>
            </a:r>
            <a:br>
              <a:rPr lang="en-US" sz="2200" dirty="0">
                <a:latin typeface="Consolas"/>
              </a:rPr>
            </a:br>
            <a:br>
              <a:rPr lang="en-US" sz="2200" dirty="0">
                <a:latin typeface="Consolas"/>
              </a:rPr>
            </a:br>
            <a:r>
              <a:rPr lang="en-US" sz="2200" dirty="0" err="1">
                <a:latin typeface="Consolas"/>
              </a:rPr>
              <a:t>    </a:t>
            </a:r>
            <a:r>
              <a:rPr lang="en-US" sz="2200" dirty="0" err="1">
                <a:solidFill>
                  <a:schemeClr val="accent1"/>
                </a:solidFill>
                <a:latin typeface="Consolas"/>
              </a:rPr>
              <a:t>@temperature.setter</a:t>
            </a:r>
            <a:br>
              <a:rPr lang="en-US" sz="2200" dirty="0">
                <a:latin typeface="Consolas"/>
              </a:rPr>
            </a:br>
            <a:r>
              <a:rPr lang="en-US" sz="2200" dirty="0" err="1">
                <a:latin typeface="Consolas"/>
              </a:rPr>
              <a:t>    def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temperature</a:t>
            </a:r>
            <a:r>
              <a:rPr lang="en-US" sz="2200" dirty="0">
                <a:latin typeface="Consolas"/>
              </a:rPr>
              <a:t>(self, value):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if value &lt; -273: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     raise ValueError("Temperature below -273 is not possible")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self._</a:t>
            </a:r>
            <a:r>
              <a:rPr lang="en-US" sz="2200" dirty="0">
                <a:latin typeface="Consolas"/>
              </a:rPr>
              <a:t>temperature = value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Example: Property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61FC32-9F2F-47A1-B5D4-1E5A847A4D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4963" y="3467100"/>
            <a:ext cx="6551677" cy="25252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account = Account(8827312, 100, 3421)</a:t>
            </a:r>
          </a:p>
          <a:p>
            <a:r>
              <a:rPr lang="en-US" sz="2350" dirty="0">
                <a:latin typeface="Consolas"/>
              </a:rPr>
              <a:t>print(</a:t>
            </a:r>
            <a:r>
              <a:rPr lang="en-US" sz="2350" dirty="0" err="1">
                <a:latin typeface="Consolas"/>
              </a:rPr>
              <a:t>account.get_id</a:t>
            </a:r>
            <a:r>
              <a:rPr lang="en-US" sz="2350" dirty="0">
                <a:latin typeface="Consolas"/>
              </a:rPr>
              <a:t>(1111))</a:t>
            </a:r>
          </a:p>
          <a:p>
            <a:r>
              <a:rPr lang="en-US" sz="2350" dirty="0">
                <a:latin typeface="Consolas"/>
              </a:rPr>
              <a:t>print(</a:t>
            </a:r>
            <a:r>
              <a:rPr lang="en-US" sz="2350" dirty="0" err="1">
                <a:latin typeface="Consolas"/>
              </a:rPr>
              <a:t>account.get_id</a:t>
            </a:r>
            <a:r>
              <a:rPr lang="en-US" sz="2350" dirty="0">
                <a:latin typeface="Consolas"/>
              </a:rPr>
              <a:t>(3421))</a:t>
            </a:r>
          </a:p>
          <a:p>
            <a:r>
              <a:rPr lang="en-US" sz="2350" dirty="0">
                <a:latin typeface="Consolas"/>
              </a:rPr>
              <a:t>print(</a:t>
            </a:r>
            <a:r>
              <a:rPr lang="en-US" sz="2350" dirty="0" err="1">
                <a:latin typeface="Consolas"/>
              </a:rPr>
              <a:t>account.balance</a:t>
            </a:r>
            <a:r>
              <a:rPr lang="en-US" sz="2350" dirty="0">
                <a:latin typeface="Consolas"/>
              </a:rPr>
              <a:t>)</a:t>
            </a:r>
          </a:p>
          <a:p>
            <a:r>
              <a:rPr lang="en-US" sz="2350" dirty="0">
                <a:latin typeface="Consolas"/>
              </a:rPr>
              <a:t>print(</a:t>
            </a:r>
            <a:r>
              <a:rPr lang="en-US" sz="2350" dirty="0" err="1">
                <a:latin typeface="Consolas"/>
              </a:rPr>
              <a:t>account.change_pin</a:t>
            </a:r>
            <a:r>
              <a:rPr lang="en-US" sz="2350" dirty="0">
                <a:latin typeface="Consolas"/>
              </a:rPr>
              <a:t>(2212, 4321))</a:t>
            </a:r>
          </a:p>
          <a:p>
            <a:r>
              <a:rPr lang="en-US" sz="2350" dirty="0">
                <a:latin typeface="Consolas"/>
              </a:rPr>
              <a:t>print(</a:t>
            </a:r>
            <a:r>
              <a:rPr lang="en-US" sz="2350" dirty="0" err="1">
                <a:latin typeface="Consolas"/>
              </a:rPr>
              <a:t>account.change_pin</a:t>
            </a:r>
            <a:r>
              <a:rPr lang="en-US" sz="2350" dirty="0">
                <a:latin typeface="Consolas"/>
              </a:rPr>
              <a:t>(3421, 1234))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description: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Account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7741920" y="4511299"/>
            <a:ext cx="508000" cy="4368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8585200" y="3660838"/>
            <a:ext cx="234203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Wrong pin</a:t>
            </a:r>
          </a:p>
          <a:p>
            <a:r>
              <a:rPr lang="en-US" dirty="0"/>
              <a:t>8827312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Wrong pin</a:t>
            </a:r>
          </a:p>
          <a:p>
            <a:r>
              <a:rPr lang="en-US" dirty="0"/>
              <a:t>Pin changed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0BB9EB-A76A-4CC9-8498-2F0E3E38F6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AAB714-AFD6-4C21-B183-D7C9E77F1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205" y="1237257"/>
            <a:ext cx="6334300" cy="408128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>
                <a:latin typeface="Consolas"/>
              </a:rPr>
              <a:t>class Account: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   def __</a:t>
            </a:r>
            <a:r>
              <a:rPr lang="en-US" sz="2000" dirty="0" err="1">
                <a:latin typeface="Consolas"/>
              </a:rPr>
              <a:t>init</a:t>
            </a:r>
            <a:r>
              <a:rPr lang="en-US" sz="2000" dirty="0">
                <a:latin typeface="Consolas"/>
              </a:rPr>
              <a:t>__(self, id, balance, pin):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       </a:t>
            </a:r>
            <a:r>
              <a:rPr lang="en-US" sz="2000" dirty="0" err="1">
                <a:latin typeface="Consolas"/>
              </a:rPr>
              <a:t>self._id</a:t>
            </a:r>
            <a:r>
              <a:rPr lang="en-US" sz="2000" dirty="0">
                <a:latin typeface="Consolas"/>
              </a:rPr>
              <a:t> = id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       </a:t>
            </a:r>
            <a:r>
              <a:rPr lang="en-US" sz="2000" dirty="0" err="1">
                <a:latin typeface="Consolas"/>
              </a:rPr>
              <a:t>self._balance</a:t>
            </a:r>
            <a:r>
              <a:rPr lang="en-US" sz="2000" dirty="0">
                <a:latin typeface="Consolas"/>
              </a:rPr>
              <a:t> = balance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       </a:t>
            </a:r>
            <a:r>
              <a:rPr lang="en-US" sz="2000" dirty="0" err="1">
                <a:latin typeface="Consolas"/>
              </a:rPr>
              <a:t>self.__pin</a:t>
            </a:r>
            <a:r>
              <a:rPr lang="en-US" sz="2000" dirty="0">
                <a:latin typeface="Consolas"/>
              </a:rPr>
              <a:t> = pin</a:t>
            </a:r>
            <a:br>
              <a:rPr lang="en-US" sz="2000" dirty="0">
                <a:latin typeface="Consolas"/>
              </a:rPr>
            </a:b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   def get_id(self, pin):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chemeClr val="accent2"/>
                </a:solidFill>
                <a:latin typeface="Consolas"/>
              </a:rPr>
              <a:t>     # TODO: Implement</a:t>
            </a:r>
          </a:p>
          <a:p>
            <a:endParaRPr lang="en-US" sz="2000" dirty="0">
              <a:solidFill>
                <a:schemeClr val="accent2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    @property </a:t>
            </a:r>
            <a:endParaRPr lang="en-US" sz="2000" b="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    def balance(self): </a:t>
            </a:r>
            <a:endParaRPr lang="en-US" sz="2000" b="0" dirty="0">
              <a:latin typeface="Consolas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Consolas"/>
              </a:rPr>
              <a:t>         # TODO: Implement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Account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168BD8-638C-414B-8A21-051C2D254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C4C23EF-CF91-455E-975E-9C2E9E48644C}"/>
              </a:ext>
            </a:extLst>
          </p:cNvPr>
          <p:cNvSpPr txBox="1">
            <a:spLocks/>
          </p:cNvSpPr>
          <p:nvPr/>
        </p:nvSpPr>
        <p:spPr>
          <a:xfrm>
            <a:off x="6711122" y="2491344"/>
            <a:ext cx="5260156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/>
              </a:rPr>
              <a:t>@property</a:t>
            </a:r>
            <a:br>
              <a:rPr lang="en-US" sz="2000" dirty="0"/>
            </a:br>
            <a:r>
              <a:rPr lang="en-US" sz="2000" dirty="0">
                <a:latin typeface="Consolas"/>
              </a:rPr>
              <a:t>def balance(self):</a:t>
            </a:r>
            <a:br>
              <a:rPr lang="en-US" sz="2000" dirty="0"/>
            </a:br>
            <a:r>
              <a:rPr lang="en-US" sz="2000" dirty="0">
                <a:latin typeface="Consolas"/>
              </a:rPr>
              <a:t>    </a:t>
            </a:r>
            <a:r>
              <a:rPr lang="en-US" sz="2000" i="1" dirty="0">
                <a:latin typeface="Consolas"/>
              </a:rPr>
              <a:t>return </a:t>
            </a:r>
            <a:r>
              <a:rPr lang="en-US" sz="2000" dirty="0">
                <a:latin typeface="Consolas"/>
              </a:rPr>
              <a:t>self._balance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Consolas"/>
              </a:rPr>
              <a:t>@balance.setter </a:t>
            </a:r>
            <a:endParaRPr lang="en-US" sz="2000" dirty="0"/>
          </a:p>
          <a:p>
            <a:r>
              <a:rPr lang="en-US" sz="2000" dirty="0">
                <a:latin typeface="Consolas"/>
              </a:rPr>
              <a:t>def </a:t>
            </a:r>
            <a:r>
              <a:rPr lang="en-US" sz="2000" dirty="0" err="1">
                <a:latin typeface="Consolas"/>
              </a:rPr>
              <a:t>balance(</a:t>
            </a:r>
            <a:r>
              <a:rPr lang="en-US" sz="2000" dirty="0">
                <a:latin typeface="Consolas"/>
              </a:rPr>
              <a:t>self, balance):</a:t>
            </a:r>
            <a:r>
              <a:rPr lang="en-US" sz="2000" dirty="0" err="1">
                <a:latin typeface="Consolas"/>
              </a:rPr>
              <a:t> </a:t>
            </a:r>
            <a:endParaRPr lang="en-US" sz="2000" dirty="0"/>
          </a:p>
          <a:p>
            <a:r>
              <a:rPr lang="en-US" sz="2000" dirty="0" err="1">
                <a:latin typeface="Consolas"/>
              </a:rPr>
              <a:t>    self._balance</a:t>
            </a:r>
            <a:r>
              <a:rPr lang="en-US" sz="2000" dirty="0">
                <a:latin typeface="Consolas"/>
              </a:rPr>
              <a:t> = balance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Consolas"/>
              </a:rPr>
              <a:t>def change_pin(self, old_pin, new_pin): </a:t>
            </a:r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  <a:latin typeface="Consolas"/>
              </a:rPr>
              <a:t>     # TODO: Implement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3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3200" dirty="0"/>
              <a:t> is restricting access to methods and variables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private variable </a:t>
            </a:r>
            <a:r>
              <a:rPr lang="en-US" sz="3200" dirty="0">
                <a:solidFill>
                  <a:schemeClr val="bg2"/>
                </a:solidFill>
              </a:rPr>
              <a:t>can only be changed within a class</a:t>
            </a:r>
          </a:p>
          <a:p>
            <a:pPr marL="457200" indent="-457200">
              <a:buClr>
                <a:schemeClr val="bg2"/>
              </a:buClr>
              <a:buFont typeface="Wingdings,Sans-Serif" panose="05000000000000000000" pitchFamily="2" charset="2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3200" dirty="0">
                <a:ea typeface="+mn-lt"/>
                <a:cs typeface="+mn-lt"/>
              </a:rPr>
              <a:t> is the </a:t>
            </a:r>
            <a:r>
              <a:rPr lang="en-US" sz="3200" dirty="0"/>
              <a:t>pythonic way of using getters and setters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5607C98A-85DF-4C61-8BD4-483903001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512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86FBE1A-1FD3-4A35-BF23-512B8BE02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764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4392938-5FFF-42F3-AF67-82CA2970B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C0366F-10D3-4CB4-82F5-7C55EDA0E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003854B-57F8-417B-A109-1ACDF9EAD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an </a:t>
            </a:r>
            <a:r>
              <a:rPr lang="en-US" b="1" dirty="0">
                <a:solidFill>
                  <a:schemeClr val="bg1"/>
                </a:solidFill>
              </a:rPr>
              <a:t>object oriented</a:t>
            </a:r>
            <a:r>
              <a:rPr lang="en-US" dirty="0"/>
              <a:t> program, you can restrict access to methods and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prevents the data from being modified by accident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Encapsulation</a:t>
            </a:r>
            <a:r>
              <a:rPr lang="en-US" dirty="0"/>
              <a:t> gives you more control over the coupling in your code</a:t>
            </a:r>
          </a:p>
          <a:p>
            <a:pPr>
              <a:buClr>
                <a:schemeClr val="tx1"/>
              </a:buClr>
            </a:pPr>
            <a:r>
              <a:rPr lang="en-US" dirty="0"/>
              <a:t>It allows a class to change its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without affecting other parts of the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8975" y="2501585"/>
            <a:ext cx="4174453" cy="4092888"/>
          </a:xfrm>
        </p:spPr>
        <p:txBody>
          <a:bodyPr/>
          <a:lstStyle/>
          <a:p>
            <a:r>
              <a:rPr lang="en-US" dirty="0"/>
              <a:t>class Robot:</a:t>
            </a:r>
          </a:p>
          <a:p>
            <a:r>
              <a:rPr lang="en-US" dirty="0"/>
              <a:t>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self.a</a:t>
            </a:r>
            <a:r>
              <a:rPr lang="en-US" dirty="0"/>
              <a:t> = 123</a:t>
            </a:r>
          </a:p>
          <a:p>
            <a:r>
              <a:rPr lang="en-US" dirty="0"/>
              <a:t>      </a:t>
            </a:r>
            <a:r>
              <a:rPr lang="en-US" dirty="0" err="1"/>
              <a:t>self._b</a:t>
            </a:r>
            <a:r>
              <a:rPr lang="en-US" dirty="0"/>
              <a:t> = 123</a:t>
            </a:r>
          </a:p>
          <a:p>
            <a:r>
              <a:rPr lang="en-US" dirty="0"/>
              <a:t>      </a:t>
            </a:r>
            <a:r>
              <a:rPr lang="en-US" dirty="0" err="1"/>
              <a:t>self.__c</a:t>
            </a:r>
            <a:r>
              <a:rPr lang="en-US" dirty="0"/>
              <a:t> = 123</a:t>
            </a:r>
          </a:p>
          <a:p>
            <a:endParaRPr lang="en-US" dirty="0"/>
          </a:p>
          <a:p>
            <a:r>
              <a:rPr lang="en-US" dirty="0" err="1"/>
              <a:t>obj</a:t>
            </a:r>
            <a:r>
              <a:rPr lang="en-US" dirty="0"/>
              <a:t> = Robot()</a:t>
            </a:r>
          </a:p>
          <a:p>
            <a:r>
              <a:rPr lang="en-US" dirty="0"/>
              <a:t>print(</a:t>
            </a:r>
            <a:r>
              <a:rPr lang="en-US" dirty="0" err="1"/>
              <a:t>obj.a</a:t>
            </a:r>
            <a:r>
              <a:rPr lang="en-US" dirty="0"/>
              <a:t>)   </a:t>
            </a:r>
            <a:r>
              <a:rPr lang="en-US" i="1" dirty="0">
                <a:solidFill>
                  <a:schemeClr val="accent2"/>
                </a:solidFill>
              </a:rPr>
              <a:t># 123</a:t>
            </a:r>
          </a:p>
          <a:p>
            <a:r>
              <a:rPr lang="en-US" dirty="0"/>
              <a:t>print(</a:t>
            </a:r>
            <a:r>
              <a:rPr lang="en-US" dirty="0" err="1"/>
              <a:t>obj</a:t>
            </a:r>
            <a:r>
              <a:rPr lang="en-US" dirty="0"/>
              <a:t>._b)  </a:t>
            </a:r>
            <a:r>
              <a:rPr lang="en-US" i="1" dirty="0">
                <a:solidFill>
                  <a:schemeClr val="accent2"/>
                </a:solidFill>
              </a:rPr>
              <a:t># 123</a:t>
            </a:r>
          </a:p>
          <a:p>
            <a:r>
              <a:rPr lang="en-US" dirty="0"/>
              <a:t>print(</a:t>
            </a:r>
            <a:r>
              <a:rPr lang="en-US" dirty="0" err="1"/>
              <a:t>obj</a:t>
            </a:r>
            <a:r>
              <a:rPr lang="en-US" dirty="0"/>
              <a:t>.__c) </a:t>
            </a:r>
            <a:r>
              <a:rPr lang="en-US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does not have the </a:t>
            </a:r>
            <a:r>
              <a:rPr lang="en-US" b="1" dirty="0">
                <a:solidFill>
                  <a:schemeClr val="bg1"/>
                </a:solidFill>
              </a:rPr>
              <a:t>private keyword</a:t>
            </a:r>
            <a:r>
              <a:rPr lang="en-US" dirty="0"/>
              <a:t>, unlike some other object oriented languages, but encapsulation can be done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Encapsulation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2DDC58-A2D1-4F6D-8AF6-75DA73BA4B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Single Underscore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Private variable, it should not be accessed directly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However nothing stops you from doing that (except convention)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Double Underscore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Private variable, harder to access but still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Underscores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</a:t>
            </a:r>
            <a:r>
              <a:rPr lang="en-US" dirty="0" err="1"/>
              <a:t>person.get_name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person.get_age</a:t>
            </a:r>
            <a:r>
              <a:rPr lang="en-US" dirty="0"/>
              <a:t>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 Upon initialization it should receive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private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dirty="0"/>
              <a:t>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dirty="0"/>
              <a:t> methods to return the values of the private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777632"/>
            <a:ext cx="6329766" cy="3302736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</a:t>
            </a:r>
            <a:r>
              <a:rPr lang="en-US" sz="2400" dirty="0" err="1">
                <a:solidFill>
                  <a:schemeClr val="bg1"/>
                </a:solidFill>
              </a:rPr>
              <a:t>__name</a:t>
            </a:r>
            <a:r>
              <a:rPr lang="en-US" sz="2400" dirty="0"/>
              <a:t>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</a:t>
            </a:r>
            <a:r>
              <a:rPr lang="en-US" sz="2400" dirty="0" err="1">
                <a:solidFill>
                  <a:schemeClr val="bg1"/>
                </a:solidFill>
              </a:rPr>
              <a:t>__age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get_name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self.__name</a:t>
            </a:r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get_age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self.__age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73C2E-3A7B-4826-AF42-186145355C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1556</Words>
  <Application>Microsoft Office PowerPoint</Application>
  <PresentationFormat>Widescreen</PresentationFormat>
  <Paragraphs>244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1_SoftUni</vt:lpstr>
      <vt:lpstr>Encapsulation</vt:lpstr>
      <vt:lpstr>Table of Contents</vt:lpstr>
      <vt:lpstr>Have a Question?</vt:lpstr>
      <vt:lpstr>Encapsulation Definition</vt:lpstr>
      <vt:lpstr>What is Encapsulation?</vt:lpstr>
      <vt:lpstr>Example: Encapsulation</vt:lpstr>
      <vt:lpstr>Difference Between Underscores</vt:lpstr>
      <vt:lpstr>Problem: Person</vt:lpstr>
      <vt:lpstr>Solution: Person</vt:lpstr>
      <vt:lpstr>Private Methods</vt:lpstr>
      <vt:lpstr>Private Methods</vt:lpstr>
      <vt:lpstr>Problem: Email Validator</vt:lpstr>
      <vt:lpstr>Solution: Email Validator</vt:lpstr>
      <vt:lpstr>Private Variables</vt:lpstr>
      <vt:lpstr>Definition and Usage</vt:lpstr>
      <vt:lpstr>Example: Private Variables</vt:lpstr>
      <vt:lpstr>Problem: Mammal</vt:lpstr>
      <vt:lpstr>Solution: Mammal</vt:lpstr>
      <vt:lpstr>Property Decorator</vt:lpstr>
      <vt:lpstr>Example: Property</vt:lpstr>
      <vt:lpstr>Example: Property</vt:lpstr>
      <vt:lpstr>Problem: Account</vt:lpstr>
      <vt:lpstr>Solution: Account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206</cp:revision>
  <dcterms:created xsi:type="dcterms:W3CDTF">2018-05-23T13:08:44Z</dcterms:created>
  <dcterms:modified xsi:type="dcterms:W3CDTF">2020-03-09T15:05:13Z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