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294" r:id="rId27"/>
    <p:sldId id="327" r:id="rId28"/>
    <p:sldId id="328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Definition" id="{89693CEB-2D07-426D-A943-B3BFF202523E}">
          <p14:sldIdLst>
            <p14:sldId id="302"/>
            <p14:sldId id="303"/>
            <p14:sldId id="304"/>
            <p14:sldId id="307"/>
          </p14:sldIdLst>
        </p14:section>
        <p14:section name="Syntax" id="{A9B9077E-BA10-4760-869C-1C55700C09B7}">
          <p14:sldIdLst>
            <p14:sldId id="305"/>
            <p14:sldId id="306"/>
            <p14:sldId id="308"/>
            <p14:sldId id="313"/>
          </p14:sldIdLst>
        </p14:section>
        <p14:section name="RegEx in Python" id="{A3A1631C-C033-4F2D-8861-75C261E2080E}">
          <p14:sldIdLst>
            <p14:sldId id="314"/>
            <p14:sldId id="315"/>
          </p14:sldIdLst>
        </p14:section>
        <p14:section name="RegEx Methods" id="{8A5D8C2F-E8D8-42B2-9FB4-0923D96B9CA1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27"/>
            <p14:sldId id="328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1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800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317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4337" y="4629478"/>
            <a:ext cx="819366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2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2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2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2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2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8356">
            <a:off x="1083038" y="2506089"/>
            <a:ext cx="4362172" cy="145405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One </a:t>
                      </a:r>
                      <a:r>
                        <a:rPr lang="en-US" dirty="0">
                          <a:effectLst/>
                        </a:rPr>
                        <a:t>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Capture </a:t>
                      </a:r>
                      <a:r>
                        <a:rPr lang="en-US" dirty="0">
                          <a:effectLst/>
                        </a:rPr>
                        <a:t>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Starts </a:t>
                      </a:r>
                      <a:r>
                        <a:rPr lang="en-US" dirty="0">
                          <a:effectLst/>
                        </a:rPr>
                        <a:t>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Ends </a:t>
                      </a:r>
                      <a:r>
                        <a:rPr lang="en-US" dirty="0">
                          <a:effectLst/>
                        </a:rPr>
                        <a:t>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6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14651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398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arn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one of the specified characters (</a:t>
                      </a:r>
                      <a:r>
                        <a:rPr lang="en-US" dirty="0" smtClean="0"/>
                        <a:t>a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r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 smtClean="0"/>
                        <a:t>n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[a-n]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lower case character, alphabetically </a:t>
                      </a:r>
                      <a:b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 smtClean="0"/>
                        <a:t>a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[^</a:t>
                      </a:r>
                      <a:r>
                        <a:rPr lang="en-US" dirty="0" err="1" smtClean="0"/>
                        <a:t>arn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EXCEPT </a:t>
                      </a:r>
                      <a:r>
                        <a:rPr lang="en-US" dirty="0" smtClean="0"/>
                        <a:t>a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r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[0123]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any of the specified digits (</a:t>
                      </a:r>
                      <a:r>
                        <a:rPr lang="en-US" dirty="0" smtClean="0"/>
                        <a:t>0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1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 smtClean="0"/>
                        <a:t>2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 smtClean="0"/>
                        <a:t>3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between </a:t>
                      </a:r>
                      <a:r>
                        <a:rPr lang="en-US" dirty="0" smtClean="0"/>
                        <a:t>0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[0-5][0-9]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 smtClean="0"/>
                        <a:t>00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alphabetically between </a:t>
                      </a:r>
                      <a:r>
                        <a:rPr lang="en-US" dirty="0" smtClean="0"/>
                        <a:t>a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z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5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</a:t>
            </a:r>
            <a:r>
              <a:rPr lang="en-US" dirty="0" smtClean="0"/>
              <a:t>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 can </a:t>
            </a:r>
            <a:r>
              <a:rPr lang="en-US" dirty="0"/>
              <a:t>be used to work with Regular </a:t>
            </a:r>
            <a:r>
              <a:rPr lang="en-US" dirty="0" smtClean="0"/>
              <a:t>Expressions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it to search in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2995" y="3314144"/>
            <a:ext cx="1938399" cy="587121"/>
          </a:xfrm>
        </p:spPr>
        <p:txBody>
          <a:bodyPr/>
          <a:lstStyle/>
          <a:p>
            <a:r>
              <a:rPr lang="en-US" dirty="0" smtClean="0"/>
              <a:t>import 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2995" y="4748831"/>
            <a:ext cx="612322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</a:t>
            </a:r>
            <a:r>
              <a:rPr lang="en-US" dirty="0" smtClean="0">
                <a:solidFill>
                  <a:schemeClr val="bg1"/>
                </a:solidFill>
              </a:rPr>
              <a:t>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txt = "The rain in Spain"</a:t>
            </a:r>
          </a:p>
          <a:p>
            <a:r>
              <a:rPr lang="en-US" dirty="0"/>
              <a:t>x = </a:t>
            </a:r>
            <a:r>
              <a:rPr lang="en-US" dirty="0" err="1">
                <a:solidFill>
                  <a:schemeClr val="bg1"/>
                </a:solidFill>
              </a:rPr>
              <a:t>re.search</a:t>
            </a:r>
            <a:r>
              <a:rPr lang="en-US" dirty="0"/>
              <a:t>("^The.*Spain$", txt)</a:t>
            </a:r>
          </a:p>
        </p:txBody>
      </p:sp>
    </p:spTree>
    <p:extLst>
      <p:ext uri="{BB962C8B-B14F-4D97-AF65-F5344CB8AC3E}">
        <p14:creationId xmlns:p14="http://schemas.microsoft.com/office/powerpoint/2010/main" val="332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58" y="1198304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</a:rPr>
              <a:t>findall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returns a list containing all </a:t>
            </a:r>
            <a:r>
              <a:rPr lang="en-US" dirty="0" smtClean="0"/>
              <a:t>matches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 smtClean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</a:t>
            </a:r>
            <a:r>
              <a:rPr lang="en-US" dirty="0" smtClean="0"/>
              <a:t>returned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326" y="2094084"/>
            <a:ext cx="5101729" cy="2155819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re</a:t>
            </a: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= "The rain in Spain"</a:t>
            </a:r>
          </a:p>
          <a:p>
            <a:r>
              <a:rPr lang="en-US" dirty="0"/>
              <a:t>x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findall</a:t>
            </a:r>
            <a:r>
              <a:rPr lang="en-US" dirty="0"/>
              <a:t>("</a:t>
            </a:r>
            <a:r>
              <a:rPr lang="en-US" dirty="0" err="1"/>
              <a:t>ai</a:t>
            </a:r>
            <a:r>
              <a:rPr lang="en-US" dirty="0"/>
              <a:t>",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print(x</a:t>
            </a:r>
            <a:r>
              <a:rPr lang="en-US" dirty="0" smtClean="0"/>
              <a:t>) # ["</a:t>
            </a:r>
            <a:r>
              <a:rPr lang="en-US" dirty="0" err="1" smtClean="0"/>
              <a:t>ai</a:t>
            </a:r>
            <a:r>
              <a:rPr lang="en-US" dirty="0" smtClean="0"/>
              <a:t>", "</a:t>
            </a:r>
            <a:r>
              <a:rPr lang="en-US" dirty="0" err="1" smtClean="0"/>
              <a:t>ai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findall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20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to match full names from a list of names and </a:t>
            </a:r>
            <a:r>
              <a:rPr lang="en-US" dirty="0" smtClean="0"/>
              <a:t>print </a:t>
            </a:r>
            <a:br>
              <a:rPr lang="en-US" dirty="0" smtClean="0"/>
            </a:br>
            <a:r>
              <a:rPr lang="en-US" dirty="0" smtClean="0"/>
              <a:t>them </a:t>
            </a:r>
            <a:r>
              <a:rPr lang="en-US" dirty="0"/>
              <a:t>on the </a:t>
            </a:r>
            <a:r>
              <a:rPr lang="en-US" dirty="0" smtClean="0"/>
              <a:t>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consists of two </a:t>
            </a:r>
            <a:r>
              <a:rPr lang="en-US" dirty="0" smtClean="0"/>
              <a:t>words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Each </a:t>
            </a:r>
            <a:r>
              <a:rPr lang="en-US" dirty="0"/>
              <a:t>word starts with a capital </a:t>
            </a:r>
            <a:r>
              <a:rPr lang="en-US" dirty="0" smtClean="0"/>
              <a:t>letter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After </a:t>
            </a:r>
            <a:r>
              <a:rPr lang="en-US" dirty="0"/>
              <a:t>the first letter, it only contains lowercase letters </a:t>
            </a:r>
            <a:r>
              <a:rPr lang="en-US" dirty="0" smtClean="0"/>
              <a:t>afterwards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Each </a:t>
            </a:r>
            <a:r>
              <a:rPr lang="en-US" dirty="0"/>
              <a:t>of the two words should be at least two letters </a:t>
            </a:r>
            <a:r>
              <a:rPr lang="en-US" dirty="0" smtClean="0"/>
              <a:t>long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two words are separated by a single </a:t>
            </a:r>
            <a:r>
              <a:rPr lang="en-US" dirty="0" smtClean="0"/>
              <a:t>space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Match Full Name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0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1275" y="1565299"/>
            <a:ext cx="7029101" cy="2678719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names = input()</a:t>
            </a:r>
          </a:p>
          <a:p>
            <a:r>
              <a:rPr lang="en-US" dirty="0"/>
              <a:t>regex = "\\b[A-Z][a-z]+ [A-Z][a-z]+\\b"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(regex, names)</a:t>
            </a:r>
          </a:p>
          <a:p>
            <a:r>
              <a:rPr lang="en-US" dirty="0"/>
              <a:t>print(" ".join(matches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Match Full Name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</a:t>
            </a:r>
            <a:r>
              <a:rPr lang="en-US" dirty="0" smtClean="0"/>
              <a:t>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match will be </a:t>
            </a:r>
            <a:r>
              <a:rPr lang="en-US" dirty="0" smtClean="0"/>
              <a:t>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10880"/>
          </a:xfrm>
        </p:spPr>
        <p:txBody>
          <a:bodyPr/>
          <a:lstStyle/>
          <a:p>
            <a:r>
              <a:rPr lang="en-US" sz="2000" dirty="0"/>
              <a:t>import </a:t>
            </a:r>
            <a:r>
              <a:rPr lang="en-US" sz="2000" dirty="0" smtClean="0"/>
              <a:t>re</a:t>
            </a:r>
            <a:endParaRPr lang="en-US" sz="2000" dirty="0"/>
          </a:p>
          <a:p>
            <a:r>
              <a:rPr lang="en-US" sz="2000" dirty="0" err="1"/>
              <a:t>str</a:t>
            </a:r>
            <a:r>
              <a:rPr lang="en-US" sz="2000" dirty="0"/>
              <a:t> = "The rain in Spain"</a:t>
            </a:r>
          </a:p>
          <a:p>
            <a:r>
              <a:rPr lang="en-US" sz="2000" dirty="0"/>
              <a:t>x = </a:t>
            </a:r>
            <a:r>
              <a:rPr lang="en-US" sz="2000" dirty="0" err="1"/>
              <a:t>re.search</a:t>
            </a:r>
            <a:r>
              <a:rPr lang="en-US" sz="2000" dirty="0"/>
              <a:t>("\s", </a:t>
            </a:r>
            <a:r>
              <a:rPr lang="en-US" sz="2000" dirty="0" err="1"/>
              <a:t>str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print("The first white-space character is located in position:", </a:t>
            </a:r>
            <a:r>
              <a:rPr lang="en-US" sz="2000" dirty="0" err="1"/>
              <a:t>x.start</a:t>
            </a:r>
            <a:r>
              <a:rPr lang="en-US" sz="2000" dirty="0"/>
              <a:t>())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search()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</a:t>
            </a:r>
            <a:r>
              <a:rPr lang="en-US" dirty="0" smtClean="0"/>
              <a:t>program to </a:t>
            </a:r>
            <a:r>
              <a:rPr lang="en-US" dirty="0"/>
              <a:t>match a valid phone number from Sofia. After you find all valid phones, print them on the console, separated by </a:t>
            </a:r>
            <a:r>
              <a:rPr lang="en-US" dirty="0" smtClean="0"/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valid number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starts with "+359"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Then</a:t>
            </a:r>
            <a:r>
              <a:rPr lang="en-US" dirty="0"/>
              <a:t>, it is followed by the area code (always 2)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After </a:t>
            </a:r>
            <a:r>
              <a:rPr lang="en-US" dirty="0"/>
              <a:t>that, it's followed by the number itself:</a:t>
            </a:r>
          </a:p>
          <a:p>
            <a:pPr marL="1980248" lvl="2" indent="-457200"/>
            <a:r>
              <a:rPr lang="en-US" dirty="0" smtClean="0"/>
              <a:t>The </a:t>
            </a:r>
            <a:r>
              <a:rPr lang="en-US" dirty="0"/>
              <a:t>number consists of 7 digits (separated in two groups of 3 and 4 digits respectively).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different parts are separated by either a space or a hyphen </a:t>
            </a:r>
            <a:r>
              <a:rPr lang="en-US" dirty="0" smtClean="0"/>
              <a:t>('-')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Match Phone Number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Definition</a:t>
            </a:r>
          </a:p>
          <a:p>
            <a:r>
              <a:rPr lang="en-US" sz="3200" dirty="0" smtClean="0"/>
              <a:t>Syntax</a:t>
            </a:r>
          </a:p>
          <a:p>
            <a:r>
              <a:rPr lang="en-US" sz="3200" dirty="0" err="1" smtClean="0"/>
              <a:t>RegEx</a:t>
            </a:r>
            <a:r>
              <a:rPr lang="en-US" sz="3200" dirty="0" smtClean="0"/>
              <a:t> in Python</a:t>
            </a:r>
          </a:p>
          <a:p>
            <a:r>
              <a:rPr lang="en-US" sz="3200" dirty="0" err="1" smtClean="0"/>
              <a:t>RegEx</a:t>
            </a:r>
            <a:r>
              <a:rPr lang="en-US" sz="3200" dirty="0" smtClean="0"/>
              <a:t>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7811" y="1428139"/>
            <a:ext cx="11774837" cy="2750669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Match Phone Number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7" y="2596594"/>
            <a:ext cx="5810182" cy="2758001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re</a:t>
            </a: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= "The rain in Spain"</a:t>
            </a:r>
          </a:p>
          <a:p>
            <a:r>
              <a:rPr lang="en-US" dirty="0"/>
              <a:t>x = </a:t>
            </a:r>
            <a:r>
              <a:rPr lang="en-US" dirty="0" err="1"/>
              <a:t>re.split</a:t>
            </a:r>
            <a:r>
              <a:rPr lang="en-US" dirty="0"/>
              <a:t>("\s",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['The', 'rain', 'in', 'Spain']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split()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latin typeface="Consolas" panose="020B0609020204030204" pitchFamily="49" charset="0"/>
              </a:rPr>
              <a:t>dd</a:t>
            </a:r>
            <a:r>
              <a:rPr lang="en-US" b="1" dirty="0" smtClean="0">
                <a:latin typeface="Consolas" panose="020B0609020204030204" pitchFamily="49" charset="0"/>
              </a:rPr>
              <a:t>{separator}MMM{separator}</a:t>
            </a:r>
            <a:r>
              <a:rPr lang="en-US" b="1" dirty="0" err="1" smtClean="0">
                <a:latin typeface="Consolas" panose="020B0609020204030204" pitchFamily="49" charset="0"/>
              </a:rPr>
              <a:t>yyyy</a:t>
            </a:r>
            <a:r>
              <a:rPr lang="en-US" b="1" dirty="0" smtClean="0">
                <a:latin typeface="Consolas" panose="020B0609020204030204" pitchFamily="49" charset="0"/>
              </a:rPr>
              <a:t>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capturing </a:t>
            </a:r>
            <a:r>
              <a:rPr lang="en-US" b="1" dirty="0">
                <a:solidFill>
                  <a:schemeClr val="bg1"/>
                </a:solidFill>
              </a:rPr>
              <a:t>groups </a:t>
            </a:r>
            <a:r>
              <a:rPr lang="en-US" dirty="0"/>
              <a:t>in your regular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011662"/>
          </a:xfrm>
        </p:spPr>
        <p:txBody>
          <a:bodyPr/>
          <a:lstStyle/>
          <a:p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Match Dates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433680"/>
            <a:ext cx="356616" cy="52120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</a:t>
            </a:r>
            <a:r>
              <a:rPr lang="en-US" dirty="0" smtClean="0"/>
              <a:t>1928</a:t>
            </a:r>
            <a:br>
              <a:rPr lang="en-US" dirty="0" smtClean="0"/>
            </a:br>
            <a:r>
              <a:rPr lang="en-US" dirty="0" smtClean="0"/>
              <a:t>Day</a:t>
            </a:r>
            <a:r>
              <a:rPr lang="en-US" dirty="0"/>
              <a:t>: 10, Month: Nov, Year: </a:t>
            </a:r>
            <a:r>
              <a:rPr lang="en-US" dirty="0" smtClean="0"/>
              <a:t>1934</a:t>
            </a:r>
            <a:br>
              <a:rPr lang="en-US" dirty="0" smtClean="0"/>
            </a:br>
            <a:r>
              <a:rPr lang="en-US" dirty="0" smtClean="0"/>
              <a:t>Day</a:t>
            </a:r>
            <a:r>
              <a:rPr lang="en-US" dirty="0"/>
              <a:t>: 25, Month: Dec, Year: 1937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41365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4" y="1437070"/>
            <a:ext cx="10070438" cy="3939641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</a:t>
            </a:r>
            <a:r>
              <a:rPr lang="en-US" dirty="0" smtClean="0"/>
              <a:t>})([-.\\/])(?</a:t>
            </a:r>
            <a:r>
              <a:rPr lang="en-US" dirty="0"/>
              <a:t>P&lt;month&gt;[A-Z][a-z]{2})\\2(?P&lt;year&gt;\\d{4})\\b"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</a:t>
            </a:r>
            <a:r>
              <a:rPr lang="en-US" dirty="0" smtClean="0"/>
              <a:t>')}")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Match Dates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https://judge.softuni.bg/Contests/Practice/Index/1742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</a:t>
            </a: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hat Regular Expressions(</a:t>
            </a:r>
            <a:r>
              <a:rPr lang="en-US" sz="3000" b="1" dirty="0" err="1" smtClean="0">
                <a:solidFill>
                  <a:schemeClr val="bg2"/>
                </a:solidFill>
                <a:latin typeface="+mj-lt"/>
              </a:rPr>
              <a:t>RegEx</a:t>
            </a: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)</a:t>
            </a:r>
            <a:r>
              <a:rPr lang="bg-BG" sz="3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are</a:t>
            </a:r>
            <a:endParaRPr lang="en-US" sz="3000" b="1" dirty="0" smtClean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why are they useful</a:t>
            </a:r>
          </a:p>
          <a:p>
            <a:pPr lvl="1">
              <a:lnSpc>
                <a:spcPct val="130000"/>
              </a:lnSpc>
            </a:pP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how to use </a:t>
            </a:r>
            <a:r>
              <a:rPr lang="en-US" sz="3000" b="1" dirty="0" err="1" smtClean="0">
                <a:solidFill>
                  <a:schemeClr val="bg2"/>
                </a:solidFill>
                <a:latin typeface="+mj-lt"/>
              </a:rPr>
              <a:t>RegEx</a:t>
            </a: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 in Python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860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481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RegEx</a:t>
            </a:r>
            <a:r>
              <a:rPr lang="en-US" dirty="0"/>
              <a:t>?</a:t>
            </a:r>
          </a:p>
        </p:txBody>
      </p:sp>
      <p:pic>
        <p:nvPicPr>
          <p:cNvPr id="2050" name="Picture 2" descr="Ð ÐµÐ·ÑÐ»ÑÐ°Ñ Ñ Ð¸Ð·Ð¾Ð±ÑÐ°Ð¶ÐµÐ½Ð¸Ðµ Ð·Ð° regex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41" y="1502332"/>
            <a:ext cx="2389917" cy="238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regular </a:t>
            </a:r>
            <a:r>
              <a:rPr lang="en-US" dirty="0" smtClean="0"/>
              <a:t>expression or regex is </a:t>
            </a:r>
            <a:r>
              <a:rPr lang="en-US" dirty="0"/>
              <a:t>a sequence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characters </a:t>
            </a:r>
            <a:r>
              <a:rPr lang="en-US" dirty="0"/>
              <a:t>that define a </a:t>
            </a:r>
            <a:r>
              <a:rPr lang="en-US" b="1" dirty="0">
                <a:solidFill>
                  <a:schemeClr val="bg1"/>
                </a:solidFill>
              </a:rPr>
              <a:t>search </a:t>
            </a:r>
            <a:r>
              <a:rPr lang="en-US" b="1" dirty="0" smtClean="0">
                <a:solidFill>
                  <a:schemeClr val="bg1"/>
                </a:solidFill>
              </a:rPr>
              <a:t>pattern</a:t>
            </a:r>
          </a:p>
          <a:p>
            <a:r>
              <a:rPr lang="en-US" dirty="0" smtClean="0"/>
              <a:t>Usually </a:t>
            </a:r>
            <a:r>
              <a:rPr lang="en-US" dirty="0"/>
              <a:t>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algorithms </a:t>
            </a:r>
            <a:r>
              <a:rPr lang="en-US" dirty="0"/>
              <a:t>for "find" or "find and replace"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operations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strings</a:t>
            </a:r>
          </a:p>
          <a:p>
            <a:r>
              <a:rPr lang="en-US" dirty="0"/>
              <a:t>Regular expressions are used in search engines,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</a:t>
            </a:r>
            <a:r>
              <a:rPr lang="en-US" dirty="0"/>
              <a:t>and replace dialogs of word processors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 editors etc.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RegEx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example if you want to </a:t>
            </a:r>
            <a:r>
              <a:rPr lang="en-US" b="1" dirty="0" smtClean="0">
                <a:solidFill>
                  <a:schemeClr val="bg1"/>
                </a:solidFill>
              </a:rPr>
              <a:t>validate</a:t>
            </a:r>
            <a:r>
              <a:rPr lang="en-US" dirty="0" smtClean="0"/>
              <a:t> if an </a:t>
            </a:r>
            <a:r>
              <a:rPr lang="en-US" b="1" dirty="0" smtClean="0">
                <a:solidFill>
                  <a:schemeClr val="bg1"/>
                </a:solidFill>
              </a:rPr>
              <a:t>email</a:t>
            </a:r>
            <a:r>
              <a:rPr lang="en-US" dirty="0" smtClean="0"/>
              <a:t> is </a:t>
            </a:r>
            <a:br>
              <a:rPr lang="en-US" dirty="0" smtClean="0"/>
            </a:br>
            <a:r>
              <a:rPr lang="en-US" dirty="0" smtClean="0"/>
              <a:t>valid, it should follow these rules:</a:t>
            </a:r>
          </a:p>
          <a:p>
            <a:pPr lvl="1"/>
            <a:r>
              <a:rPr lang="en-US" dirty="0" smtClean="0"/>
              <a:t>have only </a:t>
            </a:r>
            <a:r>
              <a:rPr lang="en-US" b="1" dirty="0" smtClean="0">
                <a:solidFill>
                  <a:schemeClr val="bg1"/>
                </a:solidFill>
              </a:rPr>
              <a:t>alphanumeric</a:t>
            </a:r>
            <a:r>
              <a:rPr lang="en-US" dirty="0" smtClean="0"/>
              <a:t> characters</a:t>
            </a:r>
          </a:p>
          <a:p>
            <a:pPr lvl="1"/>
            <a:r>
              <a:rPr lang="en-US" dirty="0" smtClean="0"/>
              <a:t>include </a:t>
            </a:r>
            <a:r>
              <a:rPr lang="en-US" b="1" dirty="0" smtClean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 smtClean="0"/>
              <a:t>end with </a:t>
            </a:r>
            <a:r>
              <a:rPr lang="en-US" b="1" dirty="0" smtClean="0">
                <a:latin typeface="Consolas" panose="020B0609020204030204" pitchFamily="49" charset="0"/>
              </a:rPr>
              <a:t>.com</a:t>
            </a:r>
            <a:r>
              <a:rPr lang="en-US" dirty="0" smtClean="0"/>
              <a:t>/</a:t>
            </a:r>
            <a:r>
              <a:rPr lang="en-US" b="1" dirty="0" smtClean="0"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</a:rPr>
              <a:t>bg</a:t>
            </a:r>
            <a:r>
              <a:rPr lang="en-US" dirty="0" smtClean="0"/>
              <a:t>/</a:t>
            </a:r>
            <a:r>
              <a:rPr lang="en-US" b="1" dirty="0" err="1" smtClean="0">
                <a:latin typeface="Consolas" panose="020B0609020204030204" pitchFamily="49" charset="0"/>
              </a:rPr>
              <a:t>.net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 smtClean="0"/>
              <a:t>To validate emails will be very difficult without </a:t>
            </a:r>
            <a:br>
              <a:rPr lang="en-US" dirty="0" smtClean="0"/>
            </a:br>
            <a:r>
              <a:rPr lang="en-US" dirty="0" smtClean="0"/>
              <a:t>regular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test Regular Expressions in Python, use </a:t>
            </a:r>
            <a:r>
              <a:rPr lang="en-US" dirty="0" smtClean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Pythex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01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3074" name="Picture 2" descr="Ð ÐµÐ·ÑÐ»ÑÐ°Ñ Ñ Ð¸Ð·Ð¾Ð±ÑÐ°Ð¶ÐµÐ½Ð¸Ðµ Ð·Ð° regex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96" y="1653732"/>
            <a:ext cx="2317407" cy="199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sequences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82668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match where the string contains digits (numbers from 0-9)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match where the string DOES NOT contain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beginning or at the </a:t>
                      </a:r>
                      <a:b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DOES NOT 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word characters </a:t>
                      </a:r>
                      <a:b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DOES NOT 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5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4669</TotalTime>
  <Words>1073</Words>
  <Application>Microsoft Office PowerPoint</Application>
  <PresentationFormat>Widescreen</PresentationFormat>
  <Paragraphs>217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Regular Expressions</vt:lpstr>
      <vt:lpstr>Table of Content</vt:lpstr>
      <vt:lpstr>Have a Question?</vt:lpstr>
      <vt:lpstr>PowerPoint Presentation</vt:lpstr>
      <vt:lpstr>What is RegEx?</vt:lpstr>
      <vt:lpstr>Example</vt:lpstr>
      <vt:lpstr>Pythex</vt:lpstr>
      <vt:lpstr>PowerPoint Presentation</vt:lpstr>
      <vt:lpstr>Special sequences</vt:lpstr>
      <vt:lpstr>Metacharacters</vt:lpstr>
      <vt:lpstr>Sets</vt:lpstr>
      <vt:lpstr>PowerPoint Presentation</vt:lpstr>
      <vt:lpstr>RegEx Module</vt:lpstr>
      <vt:lpstr>PowerPoint Presentation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creator>happy.bozanko@gmail.com</dc:creator>
  <cp:keywords>programming fundamentals, python, Software University, SoftUni, programming, coding, software development, education, training, course</cp:keywords>
  <cp:lastModifiedBy>YNotPrimo</cp:lastModifiedBy>
  <cp:revision>411</cp:revision>
  <dcterms:created xsi:type="dcterms:W3CDTF">2018-10-10T05:24:38Z</dcterms:created>
  <dcterms:modified xsi:type="dcterms:W3CDTF">2019-10-30T12:56:11Z</dcterms:modified>
  <cp:category>Python Fundamentals Course @ SoftUni: https://softuni.bg/trainings/2442/python-fundamentals-september-2019</cp:category>
</cp:coreProperties>
</file>