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294" r:id="rId33"/>
    <p:sldId id="333" r:id="rId34"/>
    <p:sldId id="334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List Comprehension" id="{F94937E5-3BE5-4EF3-8B9D-01F4C92D62FD}">
          <p14:sldIdLst>
            <p14:sldId id="329"/>
            <p14:sldId id="330"/>
            <p14:sldId id="331"/>
            <p14:sldId id="332"/>
          </p14:sldIdLst>
        </p14:section>
        <p14:section name="List Methods" id="{D218E3EC-A560-49E7-8B72-D40944395C2E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AAE6DAB1-07B6-408E-B047-FF6F1CEEFB6E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94F41DF8-BC20-40F5-AE78-08648915D76D}">
          <p14:sldIdLst>
            <p14:sldId id="323"/>
            <p14:sldId id="324"/>
            <p14:sldId id="325"/>
            <p14:sldId id="326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33"/>
            <p14:sldId id="334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1590F-CDF9-FF81-97F5-BDC8D83C49FE}" v="44" dt="2019-10-16T07:39:19.860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8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0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clear()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pop()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remove()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10020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/>
              <a:t>last = </a:t>
            </a: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my_list</a:t>
            </a:r>
            <a:r>
              <a:rPr lang="en-US" i="1" dirty="0">
                <a:solidFill>
                  <a:schemeClr val="accent2"/>
                </a:solidFill>
              </a:rPr>
              <a:t>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(1)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4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51513" y="4505176"/>
            <a:ext cx="2067020" cy="191088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add 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insert 0 15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leave 0 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1913" y="5274617"/>
            <a:ext cx="20670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23285" y="5347060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8659" y="1226863"/>
            <a:ext cx="5223542" cy="5142534"/>
          </a:xfrm>
        </p:spPr>
        <p:txBody>
          <a:bodyPr/>
          <a:lstStyle/>
          <a:p>
            <a:r>
              <a:rPr lang="en-US" sz="2000" dirty="0" err="1"/>
              <a:t>train_length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command = input()</a:t>
            </a:r>
          </a:p>
          <a:p>
            <a:r>
              <a:rPr lang="en-US" sz="2000" dirty="0"/>
              <a:t>while command != "End":</a:t>
            </a:r>
          </a:p>
          <a:p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r>
              <a:rPr lang="en-US" sz="2000" dirty="0"/>
              <a:t>    command = input()</a:t>
            </a:r>
          </a:p>
          <a:p>
            <a:r>
              <a:rPr lang="en-US" sz="2000" dirty="0"/>
              <a:t>print(train)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38802" y="1653159"/>
            <a:ext cx="4057650" cy="876300"/>
          </a:xfrm>
          <a:prstGeom prst="wedgeRoundRectCallout">
            <a:avLst>
              <a:gd name="adj1" fmla="val -66865"/>
              <a:gd name="adj2" fmla="val -1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</a:t>
            </a:r>
            <a:r>
              <a:rPr lang="en-US" dirty="0" err="1"/>
              <a:t>todo</a:t>
            </a:r>
            <a:r>
              <a:rPr lang="en-US" dirty="0"/>
              <a:t>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</a:t>
            </a:r>
            <a:r>
              <a:rPr lang="en-US" dirty="0" err="1"/>
              <a:t>todo</a:t>
            </a:r>
            <a:r>
              <a:rPr lang="en-US" dirty="0"/>
              <a:t>-notes sorted by priority (</a:t>
            </a:r>
            <a:r>
              <a:rPr lang="en-US" b="1" dirty="0"/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3981" y="4011700"/>
            <a:ext cx="2889869" cy="2372545"/>
          </a:xfrm>
        </p:spPr>
        <p:txBody>
          <a:bodyPr/>
          <a:lstStyle/>
          <a:p>
            <a:r>
              <a:rPr lang="en-US" sz="2000" dirty="0"/>
              <a:t>2-Walk the dog</a:t>
            </a:r>
          </a:p>
          <a:p>
            <a:r>
              <a:rPr lang="en-US" sz="2000" dirty="0"/>
              <a:t>1-Drink coffee</a:t>
            </a:r>
          </a:p>
          <a:p>
            <a:r>
              <a:rPr lang="en-US" sz="2000" dirty="0"/>
              <a:t>6-Dinner</a:t>
            </a:r>
          </a:p>
          <a:p>
            <a:r>
              <a:rPr lang="en-US" sz="2000" dirty="0"/>
              <a:t>5-Work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79862" y="4872993"/>
            <a:ext cx="5807238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['Drink coffee', 'Walk the dog', </a:t>
            </a:r>
            <a:br>
              <a:rPr lang="en-US" sz="2000" dirty="0"/>
            </a:br>
            <a:r>
              <a:rPr lang="en-US" sz="2000" dirty="0"/>
              <a:t>'Work', 'Dinner']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49681" y="5131984"/>
            <a:ext cx="51435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63035" y="1590226"/>
            <a:ext cx="8033417" cy="4680870"/>
          </a:xfrm>
        </p:spPr>
        <p:txBody>
          <a:bodyPr/>
          <a:lstStyle/>
          <a:p>
            <a:r>
              <a:rPr lang="en-US" sz="2000" dirty="0"/>
              <a:t>command = input()</a:t>
            </a:r>
          </a:p>
          <a:p>
            <a:r>
              <a:rPr lang="en-US" sz="2000" dirty="0"/>
              <a:t>notes = </a:t>
            </a:r>
            <a:r>
              <a:rPr lang="en-US" sz="2000" dirty="0">
                <a:solidFill>
                  <a:schemeClr val="bg1"/>
                </a:solidFill>
              </a:rPr>
              <a:t>[0] * 10</a:t>
            </a:r>
          </a:p>
          <a:p>
            <a:r>
              <a:rPr lang="en-US" sz="2000" dirty="0"/>
              <a:t>while command != "End":</a:t>
            </a:r>
          </a:p>
          <a:p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("-")</a:t>
            </a:r>
          </a:p>
          <a:p>
            <a:r>
              <a:rPr lang="en-US" sz="2000" dirty="0"/>
              <a:t>    priority = </a:t>
            </a:r>
            <a:r>
              <a:rPr lang="en-US" sz="2000" dirty="0" err="1"/>
              <a:t>int</a:t>
            </a:r>
            <a:r>
              <a:rPr lang="en-US" sz="2000" dirty="0"/>
              <a:t>(tokens[0])</a:t>
            </a:r>
          </a:p>
          <a:p>
            <a:r>
              <a:rPr lang="en-US" sz="2000" dirty="0"/>
              <a:t>    note = tokens[1]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notes.insert</a:t>
            </a:r>
            <a:r>
              <a:rPr lang="en-US" sz="2000" dirty="0"/>
              <a:t>(priority, note)</a:t>
            </a:r>
          </a:p>
          <a:p>
            <a:r>
              <a:rPr lang="en-US" sz="2000" dirty="0"/>
              <a:t>    command = input()</a:t>
            </a:r>
          </a:p>
          <a:p>
            <a:r>
              <a:rPr lang="en-US" sz="2000" dirty="0"/>
              <a:t>result = []</a:t>
            </a:r>
            <a:endParaRPr lang="bg-BG" sz="2000" dirty="0"/>
          </a:p>
          <a:p>
            <a:r>
              <a:rPr lang="en-US" sz="20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09160" y="1379914"/>
            <a:ext cx="3621024" cy="886968"/>
          </a:xfrm>
          <a:prstGeom prst="wedgeRoundRectCallout">
            <a:avLst>
              <a:gd name="adj1" fmla="val -62167"/>
              <a:gd name="adj2" fmla="val 4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</p:spTree>
    <p:extLst>
      <p:ext uri="{BB962C8B-B14F-4D97-AF65-F5344CB8AC3E}">
        <p14:creationId xmlns:p14="http://schemas.microsoft.com/office/powerpoint/2010/main" val="10834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count()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index()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reverse()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10020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[1, 2, 3, 2, 2]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3, 2, 2]</a:t>
            </a:r>
          </a:p>
          <a:p>
            <a:r>
              <a:rPr lang="en-US" dirty="0"/>
              <a:t>last = </a:t>
            </a: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index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occurrences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list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first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91474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wow father mom wow shirt stats</a:t>
            </a:r>
          </a:p>
          <a:p>
            <a:r>
              <a:rPr lang="en-US" dirty="0"/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01661" y="4783946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['wow', 'mom', 'wow', 'stats']</a:t>
            </a:r>
          </a:p>
          <a:p>
            <a:r>
              <a:rPr lang="en-US" dirty="0"/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6073011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083" y="1582825"/>
            <a:ext cx="11148092" cy="4616429"/>
          </a:xfrm>
        </p:spPr>
        <p:txBody>
          <a:bodyPr/>
          <a:lstStyle/>
          <a:p>
            <a:r>
              <a:rPr lang="en-US" dirty="0"/>
              <a:t>strings = input().split(" ")</a:t>
            </a:r>
          </a:p>
          <a:p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r>
              <a:rPr lang="en-US" dirty="0"/>
              <a:t>palindromes = []</a:t>
            </a:r>
          </a:p>
          <a:p>
            <a:r>
              <a:rPr lang="en-US" dirty="0"/>
              <a:t>for word in strings:</a:t>
            </a:r>
          </a:p>
          <a:p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r>
              <a:rPr lang="en-US" dirty="0"/>
              <a:t>print(f"{palindromes}")</a:t>
            </a:r>
          </a:p>
          <a:p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48425" y="2228850"/>
            <a:ext cx="4124326" cy="126682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 object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 we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operator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Python.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2400" b="1" dirty="0">
                <a:latin typeface="Consolas" panose="020B0609020204030204" pitchFamily="49" charset="0"/>
              </a:rPr>
              <a:t> x: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60904" y="4286731"/>
            <a:ext cx="1636776" cy="521208"/>
          </a:xfrm>
          <a:prstGeom prst="wedgeRoundRectCallout">
            <a:avLst>
              <a:gd name="adj1" fmla="val 65760"/>
              <a:gd name="adj2" fmla="val -3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032504" y="3253200"/>
            <a:ext cx="2078736" cy="521208"/>
          </a:xfrm>
          <a:prstGeom prst="wedgeRoundRectCallout">
            <a:avLst>
              <a:gd name="adj1" fmla="val 34531"/>
              <a:gd name="adj2" fmla="val 102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5372" y="3253200"/>
            <a:ext cx="2078736" cy="521208"/>
          </a:xfrm>
          <a:prstGeom prst="wedgeRoundRectCallout">
            <a:avLst>
              <a:gd name="adj1" fmla="val -34970"/>
              <a:gd name="adj2" fmla="val 108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960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b="1" dirty="0"/>
              <a:t> </a:t>
            </a:r>
            <a:r>
              <a:rPr lang="en-US" dirty="0"/>
              <a:t>method to convert list of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to list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b="1" dirty="0"/>
              <a:t> </a:t>
            </a:r>
            <a:r>
              <a:rPr lang="en-US" dirty="0"/>
              <a:t>method returns an </a:t>
            </a:r>
            <a:r>
              <a:rPr lang="en-US" b="1" dirty="0">
                <a:solidFill>
                  <a:schemeClr val="bg1"/>
                </a:solidFill>
              </a:rPr>
              <a:t>iterator map object </a:t>
            </a:r>
            <a:r>
              <a:rPr lang="en-US" dirty="0"/>
              <a:t>so you need to </a:t>
            </a:r>
            <a:br>
              <a:rPr lang="en-US" dirty="0"/>
            </a:br>
            <a:r>
              <a:rPr lang="en-US" dirty="0"/>
              <a:t>convert it into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generators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the advanced python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331" y="2333230"/>
            <a:ext cx="10961435" cy="1632920"/>
          </a:xfrm>
        </p:spPr>
        <p:txBody>
          <a:bodyPr/>
          <a:lstStyle/>
          <a:p>
            <a:r>
              <a:rPr lang="en-US" dirty="0" err="1"/>
              <a:t>strings_list</a:t>
            </a:r>
            <a:r>
              <a:rPr lang="en-US" dirty="0"/>
              <a:t> = ["1", "2", "3", "4"]</a:t>
            </a:r>
          </a:p>
          <a:p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int</a:t>
            </a:r>
            <a:r>
              <a:rPr lang="en-US" dirty="0"/>
              <a:t>(x), </a:t>
            </a:r>
            <a:r>
              <a:rPr lang="en-US" dirty="0" err="1"/>
              <a:t>strings_list</a:t>
            </a:r>
            <a:r>
              <a:rPr lang="en-US" dirty="0"/>
              <a:t>))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360920" y="1916138"/>
            <a:ext cx="3950208" cy="95097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for each element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list</a:t>
            </a:r>
          </a:p>
        </p:txBody>
      </p:sp>
    </p:spTree>
    <p:extLst>
      <p:ext uri="{BB962C8B-B14F-4D97-AF65-F5344CB8AC3E}">
        <p14:creationId xmlns:p14="http://schemas.microsoft.com/office/powerpoint/2010/main" val="34396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filter()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5947" y="2571881"/>
            <a:ext cx="10961435" cy="163292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 err="1">
                <a:latin typeface="Consolas"/>
              </a:rPr>
              <a:t>numbers_list</a:t>
            </a:r>
            <a:r>
              <a:rPr lang="en-US" sz="2350" dirty="0">
                <a:latin typeface="Consolas"/>
              </a:rPr>
              <a:t> = [1, 2, 3, 4, 5, 6]</a:t>
            </a:r>
          </a:p>
          <a:p>
            <a:r>
              <a:rPr lang="en-US" sz="2350" dirty="0" err="1">
                <a:latin typeface="Consolas"/>
              </a:rPr>
              <a:t>even_numbers</a:t>
            </a:r>
            <a:r>
              <a:rPr lang="en-US" sz="2350" dirty="0">
                <a:latin typeface="Consolas"/>
              </a:rPr>
              <a:t> = list(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350" dirty="0">
                <a:latin typeface="Consolas"/>
              </a:rPr>
              <a:t>((lambda x: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350" dirty="0">
                <a:latin typeface="Consolas"/>
              </a:rPr>
              <a:t>), </a:t>
            </a:r>
            <a:r>
              <a:rPr lang="en-US" sz="2350" dirty="0" err="1">
                <a:latin typeface="Consolas"/>
              </a:rPr>
              <a:t>numbers_list</a:t>
            </a:r>
            <a:r>
              <a:rPr lang="en-US" sz="2350" dirty="0">
                <a:latin typeface="Consolas"/>
              </a:rPr>
              <a:t>))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35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6519" y="1960605"/>
            <a:ext cx="3056238" cy="947352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</p:spTree>
    <p:extLst>
      <p:ext uri="{BB962C8B-B14F-4D97-AF65-F5344CB8AC3E}">
        <p14:creationId xmlns:p14="http://schemas.microsoft.com/office/powerpoint/2010/main" val="5669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8241" y="3845051"/>
            <a:ext cx="2556542" cy="587121"/>
          </a:xfrm>
        </p:spPr>
        <p:txBody>
          <a:bodyPr/>
          <a:lstStyle/>
          <a:p>
            <a:r>
              <a:rPr lang="en-US" dirty="0"/>
              <a:t>3, 2, 1, 5, 8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87209" y="3788937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14775" y="3981450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8241" y="501662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87209" y="5016627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14775" y="5209140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983" y="1639975"/>
            <a:ext cx="10014617" cy="4247418"/>
          </a:xfrm>
        </p:spPr>
        <p:txBody>
          <a:bodyPr/>
          <a:lstStyle/>
          <a:p>
            <a:r>
              <a:rPr lang="en-US" dirty="0"/>
              <a:t>numbers = </a:t>
            </a:r>
            <a:r>
              <a:rPr lang="en-US" dirty="0" smtClean="0"/>
              <a:t>list(</a:t>
            </a:r>
            <a:r>
              <a:rPr lang="en-US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/>
              <a:t>input().split(", ")))</a:t>
            </a:r>
          </a:p>
          <a:p>
            <a:r>
              <a:rPr lang="en-US" dirty="0" err="1"/>
              <a:t>even_indices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range(</a:t>
            </a:r>
            <a:r>
              <a:rPr lang="en-US" dirty="0" err="1" smtClean="0"/>
              <a:t>len</a:t>
            </a:r>
            <a:r>
              <a:rPr lang="en-US" dirty="0" smtClean="0"/>
              <a:t>(numbers)):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smtClean="0"/>
              <a:t>numbers[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% 2 == 0: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even_indices.</a:t>
            </a:r>
            <a:r>
              <a:rPr lang="en-US" dirty="0" err="1" smtClean="0">
                <a:solidFill>
                  <a:schemeClr val="bg1"/>
                </a:solidFill>
              </a:rPr>
              <a:t>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even_indices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3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Two lines </a:t>
            </a:r>
            <a:r>
              <a:rPr lang="en-US" sz="32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from the list by the </a:t>
            </a:r>
            <a:r>
              <a:rPr lang="en-US" sz="3200" b="1" dirty="0">
                <a:solidFill>
                  <a:schemeClr val="bg1"/>
                </a:solidFill>
              </a:rPr>
              <a:t>factor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the </a:t>
            </a:r>
            <a:br>
              <a:rPr lang="en-US" sz="3200" dirty="0"/>
            </a:br>
            <a:r>
              <a:rPr lang="en-US" sz="3200" dirty="0"/>
              <a:t>numbers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average</a:t>
            </a:r>
            <a:r>
              <a:rPr lang="en-US" sz="3200" dirty="0"/>
              <a:t> in the new list and </a:t>
            </a:r>
            <a:r>
              <a:rPr lang="en-US" sz="3200" b="1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 the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62002" y="4360974"/>
            <a:ext cx="2185534" cy="925995"/>
          </a:xfrm>
        </p:spPr>
        <p:txBody>
          <a:bodyPr/>
          <a:lstStyle/>
          <a:p>
            <a:r>
              <a:rPr lang="en-US" sz="1800" dirty="0"/>
              <a:t>1 2 3 4 2 1</a:t>
            </a:r>
          </a:p>
          <a:p>
            <a:r>
              <a:rPr lang="en-US" sz="1800" dirty="0"/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19037" y="4360974"/>
            <a:ext cx="60665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Score 2/6. Employees are not happy!</a:t>
            </a:r>
          </a:p>
          <a:p>
            <a:endParaRPr lang="en-US" sz="1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62002" y="5534866"/>
            <a:ext cx="218553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2 3 2 1 3 3</a:t>
            </a:r>
          </a:p>
          <a:p>
            <a:r>
              <a:rPr lang="en-US" sz="1800" dirty="0"/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9037" y="5534866"/>
            <a:ext cx="60665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Score: 3/6. Employees are happy!</a:t>
            </a:r>
          </a:p>
          <a:p>
            <a:endParaRPr lang="en-US" sz="18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814119" y="4741452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882172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481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5240" y="1591579"/>
            <a:ext cx="11387246" cy="3757540"/>
          </a:xfrm>
        </p:spPr>
        <p:txBody>
          <a:bodyPr/>
          <a:lstStyle/>
          <a:p>
            <a:r>
              <a:rPr lang="en-US" sz="2000" dirty="0" err="1"/>
              <a:t>employe</a:t>
            </a:r>
            <a:r>
              <a:rPr lang="bg-BG" sz="2000" dirty="0"/>
              <a:t>е</a:t>
            </a:r>
            <a:r>
              <a:rPr lang="en-US" sz="2000" dirty="0"/>
              <a:t>s = input().split(" ")</a:t>
            </a:r>
          </a:p>
          <a:p>
            <a:r>
              <a:rPr lang="en-US" sz="2000" dirty="0" err="1"/>
              <a:t>happiness_factor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employees = </a:t>
            </a:r>
            <a:r>
              <a:rPr lang="en-US" sz="20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filtered = </a:t>
            </a:r>
            <a:r>
              <a:rPr lang="en-US" sz="20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len</a:t>
            </a:r>
            <a:r>
              <a:rPr lang="en-US" sz="2000" dirty="0"/>
              <a:t>(filtered) &gt;= </a:t>
            </a:r>
            <a:r>
              <a:rPr lang="en-US" sz="2000" dirty="0" err="1"/>
              <a:t>len</a:t>
            </a:r>
            <a:r>
              <a:rPr lang="en-US" sz="2000" dirty="0"/>
              <a:t>(employees) / 2: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f"Score</a:t>
            </a:r>
            <a:r>
              <a:rPr lang="en-US" sz="2000" dirty="0"/>
              <a:t>: {</a:t>
            </a:r>
            <a:r>
              <a:rPr lang="en-US" sz="2000" dirty="0" err="1"/>
              <a:t>len</a:t>
            </a:r>
            <a:r>
              <a:rPr lang="en-US" sz="2000" dirty="0"/>
              <a:t>(filtered)}/{</a:t>
            </a:r>
            <a:r>
              <a:rPr lang="en-US" sz="2000" dirty="0" err="1"/>
              <a:t>len</a:t>
            </a:r>
            <a:r>
              <a:rPr lang="en-US" sz="2000" dirty="0"/>
              <a:t>(employees)}. Employees are happy!")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f"Score</a:t>
            </a:r>
            <a:r>
              <a:rPr lang="en-US" sz="2000" dirty="0"/>
              <a:t>: {</a:t>
            </a:r>
            <a:r>
              <a:rPr lang="en-US" sz="2000" dirty="0" err="1"/>
              <a:t>len</a:t>
            </a:r>
            <a:r>
              <a:rPr lang="en-US" sz="2000" dirty="0"/>
              <a:t>(filtered)}/{</a:t>
            </a:r>
            <a:r>
              <a:rPr lang="en-US" sz="2000" dirty="0" err="1"/>
              <a:t>len</a:t>
            </a:r>
            <a:r>
              <a:rPr lang="en-US" sz="20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5855" y="2449578"/>
            <a:ext cx="9797344" cy="2678719"/>
          </a:xfrm>
        </p:spPr>
        <p:txBody>
          <a:bodyPr/>
          <a:lstStyle/>
          <a:p>
            <a:r>
              <a:rPr lang="en-US" dirty="0" err="1"/>
              <a:t>nums</a:t>
            </a:r>
            <a:r>
              <a:rPr lang="en-US" dirty="0"/>
              <a:t> = [1, 2, 3]</a:t>
            </a:r>
          </a:p>
          <a:p>
            <a:r>
              <a:rPr lang="en-US" dirty="0" err="1"/>
              <a:t>nums</a:t>
            </a:r>
            <a:r>
              <a:rPr lang="en-US" dirty="0"/>
              <a:t>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[2] = </a:t>
            </a:r>
            <a:r>
              <a:rPr lang="en-US" dirty="0" err="1"/>
              <a:t>nums</a:t>
            </a:r>
            <a:r>
              <a:rPr lang="en-US" dirty="0"/>
              <a:t>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[1]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</p:spTree>
    <p:extLst>
      <p:ext uri="{BB962C8B-B14F-4D97-AF65-F5344CB8AC3E}">
        <p14:creationId xmlns:p14="http://schemas.microsoft.com/office/powerpoint/2010/main" val="4161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1801" y="2194206"/>
            <a:ext cx="8190967" cy="2155819"/>
          </a:xfrm>
        </p:spPr>
        <p:txBody>
          <a:bodyPr/>
          <a:lstStyle/>
          <a:p>
            <a:r>
              <a:rPr lang="en-US" dirty="0"/>
              <a:t>nums_list_1 = [1, 2, 3]</a:t>
            </a:r>
          </a:p>
          <a:p>
            <a:r>
              <a:rPr lang="en-US" dirty="0"/>
              <a:t>nums_list_2 = [4, 5, 6]</a:t>
            </a:r>
          </a:p>
          <a:p>
            <a:r>
              <a:rPr lang="en-US" dirty="0" err="1"/>
              <a:t>final_list</a:t>
            </a:r>
            <a:r>
              <a:rPr lang="en-US" dirty="0"/>
              <a:t>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r>
              <a:rPr lang="en-US" dirty="0"/>
              <a:t>print(</a:t>
            </a:r>
            <a:r>
              <a:rPr lang="en-US" dirty="0" err="1"/>
              <a:t>final_list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</p:spTree>
    <p:extLst>
      <p:ext uri="{BB962C8B-B14F-4D97-AF65-F5344CB8AC3E}">
        <p14:creationId xmlns:p14="http://schemas.microsoft.com/office/powerpoint/2010/main" val="160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 smtClean="0">
                <a:solidFill>
                  <a:schemeClr val="bg1"/>
                </a:solidFill>
              </a:rPr>
              <a:t>sets</a:t>
            </a:r>
            <a:r>
              <a:rPr lang="en-US" dirty="0" smtClean="0"/>
              <a:t> </a:t>
            </a:r>
            <a:r>
              <a:rPr lang="en-US" dirty="0"/>
              <a:t>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0" y="2610927"/>
            <a:ext cx="10961435" cy="1110020"/>
          </a:xfrm>
        </p:spPr>
        <p:txBody>
          <a:bodyPr/>
          <a:lstStyle/>
          <a:p>
            <a:r>
              <a:rPr lang="en-US" dirty="0"/>
              <a:t>numbers = [1, 2, 2, 3, 1, 4, 5, 4]</a:t>
            </a:r>
          </a:p>
          <a:p>
            <a:r>
              <a:rPr lang="en-US" dirty="0" err="1"/>
              <a:t>unique_numbers</a:t>
            </a:r>
            <a:r>
              <a:rPr lang="en-US" dirty="0"/>
              <a:t> = list(set(numbers))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</p:spTree>
    <p:extLst>
      <p:ext uri="{BB962C8B-B14F-4D97-AF65-F5344CB8AC3E}">
        <p14:creationId xmlns:p14="http://schemas.microsoft.com/office/powerpoint/2010/main" val="2068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  <a:endParaRPr lang="bg-BG"/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some additional methods that can be used </a:t>
            </a:r>
            <a:br>
              <a:rPr lang="en-US" sz="3000" b="1" dirty="0">
                <a:solidFill>
                  <a:schemeClr val="bg2"/>
                </a:solidFill>
                <a:latin typeface="+mj-lt"/>
              </a:rPr>
            </a:br>
            <a:r>
              <a:rPr lang="en-US" sz="3000" b="1" dirty="0">
                <a:solidFill>
                  <a:schemeClr val="bg2"/>
                </a:solidFill>
                <a:latin typeface="+mj-lt"/>
              </a:rPr>
              <a:t>with lists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some basic </a:t>
            </a:r>
            <a:r>
              <a:rPr lang="en-US" sz="3000" b="1" dirty="0">
                <a:solidFill>
                  <a:schemeClr val="bg1"/>
                </a:solidFill>
              </a:rPr>
              <a:t>lambda </a:t>
            </a:r>
            <a:r>
              <a:rPr lang="en-US" sz="3000" b="1" dirty="0">
                <a:solidFill>
                  <a:schemeClr val="bg2"/>
                </a:solidFill>
              </a:rPr>
              <a:t>functionality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22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05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067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</p:spTree>
    <p:extLst>
      <p:ext uri="{BB962C8B-B14F-4D97-AF65-F5344CB8AC3E}">
        <p14:creationId xmlns:p14="http://schemas.microsoft.com/office/powerpoint/2010/main" val="30657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10020"/>
          </a:xfrm>
        </p:spPr>
        <p:txBody>
          <a:bodyPr/>
          <a:lstStyle/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 % 2 == 0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8254" y="3508583"/>
            <a:ext cx="3124613" cy="899985"/>
          </a:xfrm>
          <a:prstGeom prst="wedgeRoundRectCallout">
            <a:avLst>
              <a:gd name="adj1" fmla="val 22276"/>
              <a:gd name="adj2" fmla="val -72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3350" y="3508583"/>
            <a:ext cx="2167541" cy="573119"/>
          </a:xfrm>
          <a:prstGeom prst="wedgeRoundRectCallout">
            <a:avLst>
              <a:gd name="adj1" fmla="val -37206"/>
              <a:gd name="adj2" fmla="val -90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774149"/>
            <a:ext cx="2060861" cy="850391"/>
          </a:xfrm>
          <a:prstGeom prst="wedgeRoundRectCallout">
            <a:avLst>
              <a:gd name="adj1" fmla="val -44749"/>
              <a:gd name="adj2" fmla="val 74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91662" y="3533379"/>
            <a:ext cx="2060861" cy="850391"/>
          </a:xfrm>
          <a:prstGeom prst="wedgeRoundRectCallout">
            <a:avLst>
              <a:gd name="adj1" fmla="val -39868"/>
              <a:gd name="adj2" fmla="val -7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nums = [1, 2, 3, 4]</a:t>
            </a:r>
          </a:p>
          <a:p>
            <a:r>
              <a:rPr lang="en-US"/>
              <a:t>squares = [x**2 for x in nums]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1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append()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extend()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insert()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10020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extend</a:t>
            </a:r>
            <a:r>
              <a:rPr lang="en-US" dirty="0"/>
              <a:t>([4, 5])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insert</a:t>
            </a:r>
            <a:r>
              <a:rPr lang="en-US" dirty="0"/>
              <a:t>(1, 4)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at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 at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at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507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3038</TotalTime>
  <Words>1625</Words>
  <Application>Microsoft Office PowerPoint</Application>
  <PresentationFormat>Widescreen</PresentationFormat>
  <Paragraphs>319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Lists Advanced</vt:lpstr>
      <vt:lpstr>Table of Content</vt:lpstr>
      <vt:lpstr>Have a Question?</vt:lpstr>
      <vt:lpstr>PowerPoint Presentation</vt:lpstr>
      <vt:lpstr>What is Comprehension?</vt:lpstr>
      <vt:lpstr>Structure</vt:lpstr>
      <vt:lpstr>Code Example</vt:lpstr>
      <vt:lpstr>PowerPoint Presentation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PowerPoint Presentation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PowerPoint Presentation</vt:lpstr>
      <vt:lpstr>Swapping List Elements</vt:lpstr>
      <vt:lpstr>Concatenating Lists</vt:lpstr>
      <vt:lpstr>The set Method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creator>happy.bozanko@gmail.com</dc:creator>
  <cp:keywords>programming fundamentals, python, Software University, SoftUni, programming, coding, software development, education, training, course</cp:keywords>
  <cp:lastModifiedBy>Tanya Staneva</cp:lastModifiedBy>
  <cp:revision>340</cp:revision>
  <dcterms:created xsi:type="dcterms:W3CDTF">2018-10-10T05:24:38Z</dcterms:created>
  <dcterms:modified xsi:type="dcterms:W3CDTF">2019-10-16T11:09:55Z</dcterms:modified>
  <cp:category>Python Fundamentals Course @ SoftUni: https://softuni.bg/trainings/2442/python-fundamentals-september-2019</cp:category>
</cp:coreProperties>
</file>