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1"/>
  </p:notesMasterIdLst>
  <p:handoutMasterIdLst>
    <p:handoutMasterId r:id="rId32"/>
  </p:handoutMasterIdLst>
  <p:sldIdLst>
    <p:sldId id="528" r:id="rId3"/>
    <p:sldId id="529" r:id="rId4"/>
    <p:sldId id="530" r:id="rId5"/>
    <p:sldId id="532" r:id="rId6"/>
    <p:sldId id="546" r:id="rId7"/>
    <p:sldId id="469" r:id="rId8"/>
    <p:sldId id="547" r:id="rId9"/>
    <p:sldId id="527" r:id="rId10"/>
    <p:sldId id="470" r:id="rId11"/>
    <p:sldId id="541" r:id="rId12"/>
    <p:sldId id="472" r:id="rId13"/>
    <p:sldId id="596" r:id="rId14"/>
    <p:sldId id="597" r:id="rId15"/>
    <p:sldId id="598" r:id="rId16"/>
    <p:sldId id="594" r:id="rId17"/>
    <p:sldId id="595" r:id="rId18"/>
    <p:sldId id="556" r:id="rId19"/>
    <p:sldId id="599" r:id="rId20"/>
    <p:sldId id="600" r:id="rId21"/>
    <p:sldId id="601" r:id="rId22"/>
    <p:sldId id="576" r:id="rId23"/>
    <p:sldId id="577" r:id="rId24"/>
    <p:sldId id="534" r:id="rId25"/>
    <p:sldId id="591" r:id="rId26"/>
    <p:sldId id="602" r:id="rId27"/>
    <p:sldId id="603" r:id="rId28"/>
    <p:sldId id="587" r:id="rId29"/>
    <p:sldId id="588" r:id="rId3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28"/>
            <p14:sldId id="529"/>
            <p14:sldId id="530"/>
          </p14:sldIdLst>
        </p14:section>
        <p14:section name="What Is Function?" id="{C4869C20-EB37-4424-A483-B9F08417A64E}">
          <p14:sldIdLst>
            <p14:sldId id="532"/>
            <p14:sldId id="546"/>
            <p14:sldId id="469"/>
            <p14:sldId id="547"/>
          </p14:sldIdLst>
        </p14:section>
        <p14:section name="Declaring and Invoking Functions" id="{8301E940-4394-4BA5-BCB0-1C993E8D6532}">
          <p14:sldIdLst>
            <p14:sldId id="527"/>
            <p14:sldId id="470"/>
            <p14:sldId id="541"/>
            <p14:sldId id="472"/>
            <p14:sldId id="596"/>
            <p14:sldId id="597"/>
            <p14:sldId id="598"/>
            <p14:sldId id="594"/>
            <p14:sldId id="595"/>
          </p14:sldIdLst>
        </p14:section>
        <p14:section name="Arrow Functions" id="{1E1BDA02-59E0-465A-A4AA-8BDAB4B8D355}">
          <p14:sldIdLst>
            <p14:sldId id="556"/>
            <p14:sldId id="599"/>
            <p14:sldId id="600"/>
            <p14:sldId id="601"/>
            <p14:sldId id="576"/>
            <p14:sldId id="577"/>
          </p14:sldIdLst>
        </p14:section>
        <p14:section name="Conclusion" id="{7532FCCD-B372-4A12-9B10-3D812A020F3C}">
          <p14:sldIdLst>
            <p14:sldId id="534"/>
            <p14:sldId id="591"/>
            <p14:sldId id="602"/>
            <p14:sldId id="603"/>
            <p14:sldId id="587"/>
            <p14:sldId id="5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4D6783"/>
    <a:srgbClr val="F6F7F8"/>
    <a:srgbClr val="234465"/>
    <a:srgbClr val="FFA000"/>
    <a:srgbClr val="A3ABBC"/>
    <a:srgbClr val="ADB4C3"/>
    <a:srgbClr val="11ABBC"/>
    <a:srgbClr val="FFF0D9"/>
    <a:srgbClr val="FFA72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59" autoAdjust="0"/>
    <p:restoredTop sz="94533" autoAdjust="0"/>
  </p:normalViewPr>
  <p:slideViewPr>
    <p:cSldViewPr>
      <p:cViewPr varScale="1">
        <p:scale>
          <a:sx n="84" d="100"/>
          <a:sy n="84" d="100"/>
        </p:scale>
        <p:origin x="461" y="8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22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1318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4652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322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45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16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93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4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3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8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6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76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86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77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91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37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7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1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446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615848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35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2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06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0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2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47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0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0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094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6" r:id="rId16"/>
    <p:sldLayoutId id="214748368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7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7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7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7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70/fundamentals-module/1197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1.png"/><Relationship Id="rId26" Type="http://schemas.openxmlformats.org/officeDocument/2006/relationships/image" Target="../media/image5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9.png"/><Relationship Id="rId22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6.jpeg"/><Relationship Id="rId7" Type="http://schemas.openxmlformats.org/officeDocument/2006/relationships/image" Target="../media/image5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9.gi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900"/>
              <a:t>Functions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D1B986-1518-4A1E-951C-9C4A1CA0216D}"/>
              </a:ext>
            </a:extLst>
          </p:cNvPr>
          <p:cNvSpPr/>
          <p:nvPr/>
        </p:nvSpPr>
        <p:spPr>
          <a:xfrm rot="20881820">
            <a:off x="611043" y="2534346"/>
            <a:ext cx="548839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/>
                <a:latin typeface="Comic Sans MS" panose="030F0702030302020204" pitchFamily="66" charset="0"/>
              </a:rPr>
              <a:t>f</a:t>
            </a:r>
            <a:r>
              <a:rPr lang="en-US" sz="9600" b="1" cap="none" spc="0" dirty="0">
                <a:ln w="0"/>
                <a:solidFill>
                  <a:schemeClr val="tx1"/>
                </a:solidFill>
                <a:latin typeface="Comic Sans MS" panose="030F0702030302020204" pitchFamily="66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34060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Functions are first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declared</a:t>
            </a:r>
            <a:r>
              <a:rPr lang="en-US" dirty="0">
                <a:latin typeface="+mj-lt"/>
              </a:rPr>
              <a:t>, then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</a:t>
            </a:r>
            <a:r>
              <a:rPr lang="en-US" dirty="0">
                <a:latin typeface="+mj-lt"/>
              </a:rPr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latin typeface="+mj-lt"/>
              </a:rPr>
              <a:t>Functions can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 (called) </a:t>
            </a:r>
            <a:r>
              <a:rPr lang="en-US" dirty="0">
                <a:latin typeface="+mj-lt"/>
              </a:rPr>
              <a:t>by their name: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4411" y="2057400"/>
            <a:ext cx="5181601" cy="105700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</a:rPr>
              <a:t>def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 print_header()</a:t>
            </a:r>
            <a:r>
              <a:rPr lang="en-US" sz="2800" b="1" noProof="1">
                <a:latin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</a:rPr>
              <a:t>print("----------")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925763" y="4800601"/>
            <a:ext cx="3811588" cy="1143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</a:rPr>
              <a:t>def </a:t>
            </a:r>
            <a:r>
              <a:rPr lang="en-US" sz="2800" b="1" noProof="1">
                <a:latin typeface="Consolas" pitchFamily="49" charset="0"/>
              </a:rPr>
              <a:t>main</a:t>
            </a:r>
            <a:r>
              <a:rPr lang="en-US" sz="2800" b="1" noProof="1" smtClean="0">
                <a:latin typeface="Consolas" pitchFamily="49" charset="0"/>
              </a:rPr>
              <a:t>():</a:t>
            </a: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print_header()</a:t>
            </a: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856412" y="2265727"/>
            <a:ext cx="2355602" cy="1114328"/>
          </a:xfrm>
          <a:prstGeom prst="wedgeRoundRectCallout">
            <a:avLst>
              <a:gd name="adj1" fmla="val -55418"/>
              <a:gd name="adj2" fmla="val -361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6767393" y="4954808"/>
            <a:ext cx="2355602" cy="1114328"/>
          </a:xfrm>
          <a:prstGeom prst="wedgeRoundRectCallout">
            <a:avLst>
              <a:gd name="adj1" fmla="val -62883"/>
              <a:gd name="adj2" fmla="val 685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</a:t>
            </a:r>
          </a:p>
        </p:txBody>
      </p:sp>
    </p:spTree>
    <p:extLst>
      <p:ext uri="{BB962C8B-B14F-4D97-AF65-F5344CB8AC3E}">
        <p14:creationId xmlns:p14="http://schemas.microsoft.com/office/powerpoint/2010/main" val="39826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function can be invoked from:</a:t>
            </a:r>
          </a:p>
          <a:p>
            <a:pPr lvl="1"/>
            <a:r>
              <a:rPr lang="en-US" dirty="0"/>
              <a:t>Other functions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Itself (recursion)</a:t>
            </a:r>
          </a:p>
          <a:p>
            <a:pPr lvl="1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370012" y="2656176"/>
            <a:ext cx="4868124" cy="15326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latin typeface="Consolas" pitchFamily="49" charset="0"/>
              </a:rPr>
              <a:t>def print_header():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</a:rPr>
              <a:t>print_header_top</a:t>
            </a:r>
            <a:r>
              <a:rPr lang="en-US" sz="2600" b="1" noProof="1" smtClean="0">
                <a:solidFill>
                  <a:srgbClr val="FFA000"/>
                </a:solidFill>
                <a:latin typeface="Consolas" pitchFamily="49" charset="0"/>
              </a:rPr>
              <a:t>()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</a:rPr>
              <a:t>print_header_bottom()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2412" y="5145500"/>
            <a:ext cx="4038600" cy="9529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latin typeface="Consolas" pitchFamily="49" charset="0"/>
              </a:rPr>
              <a:t>def</a:t>
            </a:r>
            <a:r>
              <a:rPr lang="en-US" sz="2600" b="1" noProof="1" smtClean="0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</a:rPr>
              <a:t>rash():</a:t>
            </a:r>
            <a:endParaRPr lang="en-US" sz="26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</a:rPr>
              <a:t>crash()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6A38DFF-2E12-4062-9B7C-38E7DF4348DD}"/>
              </a:ext>
            </a:extLst>
          </p:cNvPr>
          <p:cNvSpPr/>
          <p:nvPr/>
        </p:nvSpPr>
        <p:spPr bwMode="auto">
          <a:xfrm>
            <a:off x="6728303" y="2948467"/>
            <a:ext cx="3124200" cy="948091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functions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16580007-0FF0-4E53-8850-788AF2AD8407}"/>
              </a:ext>
            </a:extLst>
          </p:cNvPr>
          <p:cNvSpPr/>
          <p:nvPr/>
        </p:nvSpPr>
        <p:spPr bwMode="auto">
          <a:xfrm>
            <a:off x="6399212" y="5029200"/>
            <a:ext cx="3124200" cy="948091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21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Return Values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return keyword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94211" y="1754038"/>
            <a:ext cx="337906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</a:rPr>
              <a:t>return</a:t>
            </a:r>
            <a:endParaRPr lang="en-US" sz="96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6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can return a value that you can use directly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or save the value for later use: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</a:t>
            </a:r>
            <a:r>
              <a:rPr lang="en-US" dirty="0"/>
              <a:t>K</a:t>
            </a:r>
            <a:r>
              <a:rPr lang="en-US" dirty="0" smtClean="0"/>
              <a:t>eyword 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7898" y="1981200"/>
            <a:ext cx="9523714" cy="18288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def</a:t>
            </a:r>
            <a:r>
              <a:rPr lang="en-US" sz="2600" b="1" noProof="1">
                <a:latin typeface="Consolas" pitchFamily="49" charset="0"/>
              </a:rPr>
              <a:t> give_me_five():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latin typeface="Consolas" pitchFamily="49" charset="0"/>
              </a:rPr>
              <a:t>   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600" b="1" noProof="1" smtClean="0"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print(give_me_five())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 Print the returned value </a:t>
            </a:r>
            <a:endParaRPr lang="en-US" sz="2600" b="1" noProof="1" smtClean="0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 smtClean="0">
                <a:solidFill>
                  <a:schemeClr val="accent2"/>
                </a:solidFill>
                <a:latin typeface="Consolas" pitchFamily="49" charset="0"/>
              </a:rPr>
              <a:t>#Out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: 5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7898" y="4724400"/>
            <a:ext cx="9523714" cy="16002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num = give_me_five() </a:t>
            </a:r>
            <a:endParaRPr lang="en-US" sz="2600" b="1" noProof="1" smtClean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latin typeface="Consolas" pitchFamily="49" charset="0"/>
              </a:rPr>
              <a:t>print(num</a:t>
            </a:r>
            <a:r>
              <a:rPr lang="en-US" sz="2600" b="1" noProof="1">
                <a:latin typeface="Consolas" pitchFamily="49" charset="0"/>
              </a:rPr>
              <a:t>) </a:t>
            </a:r>
            <a:r>
              <a:rPr lang="en-US" sz="2600" b="1" i="1" noProof="1" smtClean="0">
                <a:solidFill>
                  <a:schemeClr val="accent2"/>
                </a:solidFill>
                <a:latin typeface="Consolas" pitchFamily="49" charset="0"/>
              </a:rPr>
              <a:t>#Print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the saved returned value </a:t>
            </a:r>
            <a:endParaRPr lang="en-US" sz="2600" b="1" i="1" noProof="1" smtClean="0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 smtClean="0">
                <a:solidFill>
                  <a:schemeClr val="accent2"/>
                </a:solidFill>
                <a:latin typeface="Consolas" pitchFamily="49" charset="0"/>
              </a:rPr>
              <a:t>#Out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: 5</a:t>
            </a:r>
          </a:p>
        </p:txBody>
      </p:sp>
    </p:spTree>
    <p:extLst>
      <p:ext uri="{BB962C8B-B14F-4D97-AF65-F5344CB8AC3E}">
        <p14:creationId xmlns:p14="http://schemas.microsoft.com/office/powerpoint/2010/main" val="100645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is encountered in the function the function will be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exited immediately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</a:t>
            </a:r>
            <a:r>
              <a:rPr lang="en-US" dirty="0"/>
              <a:t>K</a:t>
            </a:r>
            <a:r>
              <a:rPr lang="en-US" dirty="0" smtClean="0"/>
              <a:t>eyword 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27043" y="2809336"/>
            <a:ext cx="9523714" cy="23622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def give_me_another_five():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latin typeface="Consolas" pitchFamily="49" charset="0"/>
              </a:rPr>
              <a:t>	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600" b="1" noProof="1" smtClean="0"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600" b="1" noProof="1">
                <a:latin typeface="Consolas" pitchFamily="49" charset="0"/>
              </a:rPr>
              <a:t>    </a:t>
            </a:r>
            <a:endParaRPr lang="en-US" sz="2600" b="1" noProof="1" smtClean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	</a:t>
            </a:r>
            <a:r>
              <a:rPr lang="en-US" sz="2600" b="1" noProof="1" smtClean="0">
                <a:latin typeface="Consolas" pitchFamily="49" charset="0"/>
              </a:rPr>
              <a:t>print</a:t>
            </a:r>
            <a:r>
              <a:rPr lang="en-US" sz="2600" b="1" noProof="1">
                <a:latin typeface="Consolas" pitchFamily="49" charset="0"/>
              </a:rPr>
              <a:t>('This statement will not be printed</a:t>
            </a:r>
            <a:r>
              <a:rPr lang="en-US" sz="2600" b="1" noProof="1" smtClean="0">
                <a:latin typeface="Consolas" pitchFamily="49" charset="0"/>
              </a:rPr>
              <a:t>.')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print(give_me_another_five()) </a:t>
            </a:r>
            <a:r>
              <a:rPr lang="en-US" sz="2600" b="1" i="1" noProof="1" smtClean="0">
                <a:solidFill>
                  <a:schemeClr val="accent2"/>
                </a:solidFill>
                <a:latin typeface="Consolas" pitchFamily="49" charset="0"/>
              </a:rPr>
              <a:t>#Out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: 5</a:t>
            </a:r>
          </a:p>
        </p:txBody>
      </p:sp>
    </p:spTree>
    <p:extLst>
      <p:ext uri="{BB962C8B-B14F-4D97-AF65-F5344CB8AC3E}">
        <p14:creationId xmlns:p14="http://schemas.microsoft.com/office/powerpoint/2010/main" val="202620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4747475"/>
          </a:xfrm>
        </p:spPr>
        <p:txBody>
          <a:bodyPr>
            <a:normAutofit/>
          </a:bodyPr>
          <a:lstStyle/>
          <a:p>
            <a:r>
              <a:rPr lang="en-GB" sz="3000" dirty="0"/>
              <a:t>Write a </a:t>
            </a:r>
            <a:r>
              <a:rPr lang="en-GB" sz="3000" dirty="0" smtClean="0"/>
              <a:t>program </a:t>
            </a:r>
            <a:r>
              <a:rPr lang="en-GB" sz="3000" dirty="0"/>
              <a:t>that </a:t>
            </a:r>
            <a:r>
              <a:rPr lang="en-GB" sz="3000" b="1" dirty="0">
                <a:solidFill>
                  <a:schemeClr val="bg1"/>
                </a:solidFill>
              </a:rPr>
              <a:t>receives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</a:rPr>
              <a:t>a grade </a:t>
            </a:r>
            <a:r>
              <a:rPr lang="en-GB" sz="3000" dirty="0"/>
              <a:t>a grade between 2.00 </a:t>
            </a:r>
            <a:br>
              <a:rPr lang="en-GB" sz="3000" dirty="0"/>
            </a:br>
            <a:r>
              <a:rPr lang="en-GB" sz="3000" dirty="0"/>
              <a:t>and 6.00 and </a:t>
            </a:r>
            <a:r>
              <a:rPr lang="en-GB" sz="3000" b="1" dirty="0">
                <a:solidFill>
                  <a:schemeClr val="bg1"/>
                </a:solidFill>
              </a:rPr>
              <a:t>prints</a:t>
            </a:r>
            <a:r>
              <a:rPr lang="en-GB" sz="3000" dirty="0"/>
              <a:t> the </a:t>
            </a:r>
            <a:r>
              <a:rPr lang="en-GB" sz="3000" b="1" dirty="0">
                <a:solidFill>
                  <a:schemeClr val="bg1"/>
                </a:solidFill>
              </a:rPr>
              <a:t>corresponding grade</a:t>
            </a:r>
            <a:r>
              <a:rPr lang="en-GB" sz="3000" b="1" dirty="0"/>
              <a:t> </a:t>
            </a:r>
            <a:r>
              <a:rPr lang="en-GB" sz="3000" dirty="0"/>
              <a:t>in </a:t>
            </a:r>
            <a:r>
              <a:rPr lang="en-GB" sz="3000" b="1" dirty="0" smtClean="0">
                <a:solidFill>
                  <a:schemeClr val="bg1"/>
                </a:solidFill>
              </a:rPr>
              <a:t>words</a:t>
            </a:r>
            <a:endParaRPr lang="en-GB" sz="3000" dirty="0"/>
          </a:p>
          <a:p>
            <a:pPr lvl="1"/>
            <a:r>
              <a:rPr lang="en-GB" sz="3000" dirty="0"/>
              <a:t>Between</a:t>
            </a:r>
            <a:r>
              <a:rPr lang="en-GB" sz="3000" b="1" dirty="0"/>
              <a:t> 2.00 </a:t>
            </a:r>
            <a:r>
              <a:rPr lang="en-GB" sz="3000" dirty="0"/>
              <a:t>and </a:t>
            </a:r>
            <a:r>
              <a:rPr lang="en-GB" sz="3000" b="1" dirty="0"/>
              <a:t>2.99</a:t>
            </a:r>
            <a:r>
              <a:rPr lang="en-GB" sz="3000" dirty="0"/>
              <a:t> 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Fail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3.00</a:t>
            </a:r>
            <a:r>
              <a:rPr lang="en-GB" sz="3000" dirty="0"/>
              <a:t> and </a:t>
            </a:r>
            <a:r>
              <a:rPr lang="en-GB" sz="3000" b="1" dirty="0"/>
              <a:t>3.49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Poor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3.50 </a:t>
            </a:r>
            <a:r>
              <a:rPr lang="en-GB" sz="3000" dirty="0"/>
              <a:t>and </a:t>
            </a:r>
            <a:r>
              <a:rPr lang="en-GB" sz="3000" b="1" dirty="0"/>
              <a:t>4.49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Good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4.50 </a:t>
            </a:r>
            <a:r>
              <a:rPr lang="en-GB" sz="3000" dirty="0"/>
              <a:t>and </a:t>
            </a:r>
            <a:r>
              <a:rPr lang="en-GB" sz="3000" b="1" dirty="0"/>
              <a:t>5.49 </a:t>
            </a:r>
            <a:r>
              <a:rPr lang="en-GB" sz="3000" dirty="0" smtClean="0"/>
              <a:t>– </a:t>
            </a:r>
            <a:r>
              <a:rPr lang="en-GB" sz="3000" dirty="0" smtClean="0">
                <a:latin typeface="Consolas" panose="020B0609020204030204" pitchFamily="49" charset="0"/>
              </a:rPr>
              <a:t>'</a:t>
            </a:r>
            <a:r>
              <a:rPr lang="en-GB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Very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good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5.50 </a:t>
            </a:r>
            <a:r>
              <a:rPr lang="en-GB" sz="3000" dirty="0"/>
              <a:t>and </a:t>
            </a:r>
            <a:r>
              <a:rPr lang="en-GB" sz="3000" b="1" dirty="0"/>
              <a:t>6.00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Excellent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endParaRPr lang="en-GB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</a:t>
            </a:r>
            <a:r>
              <a:rPr lang="en-GB" dirty="0" smtClean="0"/>
              <a:t>: </a:t>
            </a:r>
            <a:r>
              <a:rPr lang="en-GB" dirty="0"/>
              <a:t>Grades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36585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https://judge.softuni.bg/Contests/Practice/Index/1727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55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8012" y="1155234"/>
            <a:ext cx="9677400" cy="3572874"/>
          </a:xfrm>
        </p:spPr>
        <p:txBody>
          <a:bodyPr/>
          <a:lstStyle/>
          <a:p>
            <a:r>
              <a:rPr lang="en-GB" sz="2800" dirty="0" err="1" smtClean="0"/>
              <a:t>def</a:t>
            </a:r>
            <a:r>
              <a:rPr lang="en-GB" sz="2800" dirty="0" smtClean="0"/>
              <a:t> grades(grade):</a:t>
            </a:r>
          </a:p>
          <a:p>
            <a:r>
              <a:rPr lang="en-GB" sz="2800" dirty="0" smtClean="0"/>
              <a:t>    if grade &gt;= 2.00 and grade &lt;= 2.99 :</a:t>
            </a:r>
          </a:p>
          <a:p>
            <a:r>
              <a:rPr lang="en-GB" sz="2800" dirty="0" smtClean="0"/>
              <a:t>      </a:t>
            </a:r>
            <a:r>
              <a:rPr lang="en-GB" sz="2800" dirty="0" smtClean="0">
                <a:solidFill>
                  <a:schemeClr val="bg1"/>
                </a:solidFill>
              </a:rPr>
              <a:t>return</a:t>
            </a:r>
            <a:r>
              <a:rPr lang="en-GB" sz="2800" dirty="0" smtClean="0"/>
              <a:t> </a:t>
            </a:r>
            <a:r>
              <a:rPr lang="en-GB" sz="2800" dirty="0"/>
              <a:t>'Fail</a:t>
            </a:r>
            <a:r>
              <a:rPr lang="en-GB" sz="2800" dirty="0" smtClean="0"/>
              <a:t>'</a:t>
            </a:r>
            <a:endParaRPr lang="en-GB" sz="2800" dirty="0"/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elif</a:t>
            </a:r>
            <a:r>
              <a:rPr lang="en-GB" sz="2800" dirty="0" smtClean="0"/>
              <a:t> grade </a:t>
            </a:r>
            <a:r>
              <a:rPr lang="en-GB" sz="2800" dirty="0"/>
              <a:t>&gt;= </a:t>
            </a:r>
            <a:r>
              <a:rPr lang="en-GB" sz="2800" dirty="0" smtClean="0"/>
              <a:t>3.00 and </a:t>
            </a:r>
            <a:r>
              <a:rPr lang="en-GB" sz="2800" dirty="0"/>
              <a:t>grade &lt;= </a:t>
            </a:r>
            <a:r>
              <a:rPr lang="en-GB" sz="2800" dirty="0" smtClean="0"/>
              <a:t>3.49:</a:t>
            </a:r>
          </a:p>
          <a:p>
            <a:r>
              <a:rPr lang="en-GB" sz="2800" dirty="0" smtClean="0"/>
              <a:t>	</a:t>
            </a:r>
            <a:r>
              <a:rPr lang="en-GB" sz="2800" dirty="0" smtClean="0">
                <a:solidFill>
                  <a:schemeClr val="bg1"/>
                </a:solidFill>
              </a:rPr>
              <a:t>return</a:t>
            </a:r>
            <a:r>
              <a:rPr lang="en-GB" sz="2800" dirty="0" smtClean="0"/>
              <a:t> 'Poor'</a:t>
            </a:r>
          </a:p>
          <a:p>
            <a:r>
              <a:rPr lang="en-GB" sz="2800" dirty="0" smtClean="0">
                <a:solidFill>
                  <a:schemeClr val="accent2"/>
                </a:solidFill>
              </a:rPr>
              <a:t>    #TODO</a:t>
            </a:r>
            <a:r>
              <a:rPr lang="en-GB" sz="2800" dirty="0">
                <a:solidFill>
                  <a:schemeClr val="accent2"/>
                </a:solidFill>
              </a:rPr>
              <a:t>: </a:t>
            </a:r>
            <a:r>
              <a:rPr lang="en-GB" sz="2800" dirty="0" smtClean="0">
                <a:solidFill>
                  <a:schemeClr val="accent2"/>
                </a:solidFill>
              </a:rPr>
              <a:t>Add other conditions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Grades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838A8-79BB-4CD7-8432-C8D8625A49B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</a:t>
            </a:r>
            <a:r>
              <a:rPr lang="en-US" sz="2000" dirty="0" smtClean="0"/>
              <a:t>: </a:t>
            </a:r>
            <a:r>
              <a:rPr lang="en-US" sz="2000" dirty="0">
                <a:hlinkClick r:id="rId2"/>
              </a:rPr>
              <a:t>https://judge.softuni.bg/Contests/Practice/Index/1727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2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4949" y="4704825"/>
            <a:ext cx="10958928" cy="768084"/>
          </a:xfrm>
        </p:spPr>
        <p:txBody>
          <a:bodyPr/>
          <a:lstStyle/>
          <a:p>
            <a:r>
              <a:rPr lang="en-US" dirty="0" smtClean="0"/>
              <a:t>Parameters vs Arguments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B4363D-2997-40EF-A6F7-72A5550FEC2B}"/>
              </a:ext>
            </a:extLst>
          </p:cNvPr>
          <p:cNvSpPr/>
          <p:nvPr/>
        </p:nvSpPr>
        <p:spPr>
          <a:xfrm>
            <a:off x="4871238" y="1371600"/>
            <a:ext cx="2425921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5600" b="1" spc="50" dirty="0" smtClean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arams</a:t>
            </a:r>
          </a:p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sz="5600" b="1" cap="none" spc="50" dirty="0" smtClean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</a:p>
          <a:p>
            <a:pPr algn="ctr"/>
            <a:r>
              <a:rPr lang="en-US" sz="5600" b="1" spc="50" dirty="0" smtClean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args</a:t>
            </a:r>
            <a:endParaRPr lang="en-US" sz="5600" b="1" cap="none" spc="50" dirty="0">
              <a:ln w="0"/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327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/>
              <a:t> is variable defined in </a:t>
            </a:r>
            <a:r>
              <a:rPr lang="en-US" dirty="0" smtClean="0"/>
              <a:t>function</a:t>
            </a:r>
            <a:r>
              <a:rPr lang="en-US" dirty="0"/>
              <a:t> </a:t>
            </a:r>
            <a:r>
              <a:rPr lang="en-US" dirty="0" smtClean="0"/>
              <a:t>definition, while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argument</a:t>
            </a:r>
            <a:r>
              <a:rPr lang="en-US" dirty="0"/>
              <a:t> is actual value passed to the 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vs Arguments</a:t>
            </a:r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836612" y="3024996"/>
            <a:ext cx="67056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dirty="0"/>
              <a:t>def solve(</a:t>
            </a:r>
            <a:r>
              <a:rPr lang="en-GB" dirty="0">
                <a:solidFill>
                  <a:schemeClr val="bg1"/>
                </a:solidFill>
              </a:rPr>
              <a:t>grade</a:t>
            </a:r>
            <a:r>
              <a:rPr lang="en-GB" dirty="0" smtClean="0"/>
              <a:t>):</a:t>
            </a:r>
          </a:p>
          <a:p>
            <a:r>
              <a:rPr lang="en-GB" dirty="0"/>
              <a:t> </a:t>
            </a:r>
            <a:r>
              <a:rPr lang="en-GB" dirty="0" smtClean="0"/>
              <a:t>   …</a:t>
            </a:r>
          </a:p>
          <a:p>
            <a:r>
              <a:rPr lang="en-GB" dirty="0"/>
              <a:t>s</a:t>
            </a:r>
            <a:r>
              <a:rPr lang="en-GB" dirty="0" smtClean="0"/>
              <a:t>olve(</a:t>
            </a:r>
            <a:r>
              <a:rPr lang="en-GB" dirty="0" smtClean="0">
                <a:solidFill>
                  <a:schemeClr val="bg1"/>
                </a:solidFill>
              </a:rPr>
              <a:t>6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8" name="Speech Bubble: Rectangle with Corners Rounded 1">
            <a:extLst>
              <a:ext uri="{FF2B5EF4-FFF2-40B4-BE49-F238E27FC236}">
                <a16:creationId xmlns:a16="http://schemas.microsoft.com/office/drawing/2014/main" id="{7B5C6859-29B2-42EE-BC1B-7D55FBC0FFEF}"/>
              </a:ext>
            </a:extLst>
          </p:cNvPr>
          <p:cNvSpPr/>
          <p:nvPr/>
        </p:nvSpPr>
        <p:spPr bwMode="auto">
          <a:xfrm>
            <a:off x="2894012" y="2464279"/>
            <a:ext cx="2219071" cy="533400"/>
          </a:xfrm>
          <a:prstGeom prst="wedgeRoundRectCallout">
            <a:avLst>
              <a:gd name="adj1" fmla="val -21497"/>
              <a:gd name="adj2" fmla="val 758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3165347" y="4008735"/>
            <a:ext cx="1828800" cy="826183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83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/>
              <a:t>arguments </a:t>
            </a:r>
            <a:r>
              <a:rPr lang="en-US" dirty="0" smtClean="0"/>
              <a:t>can </a:t>
            </a:r>
            <a:r>
              <a:rPr lang="en-US" dirty="0"/>
              <a:t>have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values. If the function 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called </a:t>
            </a:r>
            <a:r>
              <a:rPr lang="en-US" b="1" dirty="0">
                <a:solidFill>
                  <a:schemeClr val="bg1"/>
                </a:solidFill>
              </a:rPr>
              <a:t>without the argument</a:t>
            </a:r>
            <a:r>
              <a:rPr lang="en-US" dirty="0"/>
              <a:t>, the argument gets its default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value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84212" y="3024996"/>
            <a:ext cx="10210800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sz="2600" dirty="0"/>
              <a:t>def </a:t>
            </a:r>
            <a:r>
              <a:rPr lang="en-GB" sz="2600" dirty="0" smtClean="0"/>
              <a:t>person(</a:t>
            </a:r>
            <a:r>
              <a:rPr lang="en-US" sz="2600" dirty="0" smtClean="0"/>
              <a:t>first_name = 'George', last_name </a:t>
            </a:r>
            <a:r>
              <a:rPr lang="en-US" sz="2600" dirty="0"/>
              <a:t>=</a:t>
            </a:r>
            <a:r>
              <a:rPr lang="en-US" sz="2600" dirty="0" smtClean="0"/>
              <a:t>'Brown'</a:t>
            </a:r>
            <a:r>
              <a:rPr lang="en-GB" sz="2600" dirty="0" smtClean="0"/>
              <a:t>):</a:t>
            </a:r>
          </a:p>
          <a:p>
            <a:r>
              <a:rPr lang="en-GB" sz="2600" dirty="0"/>
              <a:t> </a:t>
            </a:r>
            <a:r>
              <a:rPr lang="en-GB" sz="2600" dirty="0" smtClean="0"/>
              <a:t>   print(</a:t>
            </a:r>
            <a:r>
              <a:rPr lang="en-GB" sz="2600" dirty="0" err="1" smtClean="0"/>
              <a:t>first_name</a:t>
            </a:r>
            <a:r>
              <a:rPr lang="en-GB" sz="2600" dirty="0" smtClean="0"/>
              <a:t>, last_name)</a:t>
            </a:r>
          </a:p>
          <a:p>
            <a:r>
              <a:rPr lang="en-GB" sz="2600" dirty="0"/>
              <a:t>p</a:t>
            </a:r>
            <a:r>
              <a:rPr lang="en-GB" sz="2600" dirty="0" smtClean="0"/>
              <a:t>erson() </a:t>
            </a:r>
            <a:r>
              <a:rPr lang="en-GB" sz="2600" i="1" dirty="0" smtClean="0">
                <a:solidFill>
                  <a:schemeClr val="accent2"/>
                </a:solidFill>
              </a:rPr>
              <a:t>#'George Brown'</a:t>
            </a:r>
          </a:p>
        </p:txBody>
      </p:sp>
    </p:spTree>
    <p:extLst>
      <p:ext uri="{BB962C8B-B14F-4D97-AF65-F5344CB8AC3E}">
        <p14:creationId xmlns:p14="http://schemas.microsoft.com/office/powerpoint/2010/main" val="399120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143" y="1167819"/>
            <a:ext cx="8180332" cy="5573200"/>
          </a:xfrm>
        </p:spPr>
        <p:txBody>
          <a:bodyPr>
            <a:normAutofit/>
          </a:bodyPr>
          <a:lstStyle/>
          <a:p>
            <a:pPr marL="990146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400" dirty="0" smtClean="0"/>
              <a:t>Functions Overview</a:t>
            </a:r>
            <a:endParaRPr lang="en-US" sz="3400" dirty="0"/>
          </a:p>
          <a:p>
            <a:pPr marL="990146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400" dirty="0" smtClean="0"/>
              <a:t>Declaring and Invoking Functions</a:t>
            </a:r>
            <a:endParaRPr lang="en-US" sz="3400" dirty="0"/>
          </a:p>
          <a:p>
            <a:pPr marL="990146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400" dirty="0" smtClean="0"/>
              <a:t>Return Values</a:t>
            </a:r>
            <a:endParaRPr lang="en-US" sz="3400" dirty="0"/>
          </a:p>
          <a:p>
            <a:pPr marL="990146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400" dirty="0" smtClean="0"/>
              <a:t>Parameters vs Arguments</a:t>
            </a:r>
            <a:endParaRPr lang="en-US" sz="3400" dirty="0"/>
          </a:p>
          <a:p>
            <a:pPr marL="0" indent="0">
              <a:lnSpc>
                <a:spcPct val="120000"/>
              </a:lnSpc>
              <a:buNone/>
            </a:pPr>
            <a:endParaRPr lang="en-GB" sz="3400" dirty="0"/>
          </a:p>
          <a:p>
            <a:pPr marL="571500" indent="-571500">
              <a:lnSpc>
                <a:spcPct val="120000"/>
              </a:lnSpc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4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Functions can </a:t>
            </a:r>
            <a:r>
              <a:rPr lang="en-US" dirty="0"/>
              <a:t>be called using </a:t>
            </a:r>
            <a:r>
              <a:rPr lang="en-US" b="1" dirty="0">
                <a:solidFill>
                  <a:schemeClr val="bg1"/>
                </a:solidFill>
              </a:rPr>
              <a:t>keyword </a:t>
            </a:r>
            <a:r>
              <a:rPr lang="en-US" b="1" dirty="0" smtClean="0">
                <a:solidFill>
                  <a:schemeClr val="bg1"/>
                </a:solidFill>
              </a:rPr>
              <a:t>arguments</a:t>
            </a:r>
          </a:p>
          <a:p>
            <a:pPr>
              <a:buClr>
                <a:schemeClr val="tx1"/>
              </a:buClr>
            </a:pPr>
            <a:r>
              <a:rPr lang="en-US" dirty="0"/>
              <a:t>When we use keyword/named arguments, </a:t>
            </a:r>
            <a:r>
              <a:rPr lang="en-US" dirty="0" smtClean="0"/>
              <a:t>it's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that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matters</a:t>
            </a:r>
            <a:r>
              <a:rPr lang="en-US" dirty="0"/>
              <a:t>, not the </a:t>
            </a:r>
            <a:r>
              <a:rPr lang="en-US" b="1" dirty="0">
                <a:solidFill>
                  <a:schemeClr val="bg1"/>
                </a:solidFill>
              </a:rPr>
              <a:t>position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(Named)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6612" y="3200400"/>
            <a:ext cx="7772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dirty="0">
                <a:solidFill>
                  <a:schemeClr val="tx1"/>
                </a:solidFill>
              </a:rPr>
              <a:t>def </a:t>
            </a:r>
            <a:r>
              <a:rPr lang="en-GB" dirty="0" smtClean="0">
                <a:solidFill>
                  <a:schemeClr val="tx1"/>
                </a:solidFill>
              </a:rPr>
              <a:t>area(width, height):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    return width * height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print(area(</a:t>
            </a:r>
            <a:r>
              <a:rPr lang="en-GB" dirty="0" smtClean="0">
                <a:solidFill>
                  <a:schemeClr val="bg1"/>
                </a:solidFill>
              </a:rPr>
              <a:t>height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tx1"/>
                </a:solidFill>
              </a:rPr>
              <a:t>= 2,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bg1"/>
                </a:solidFill>
              </a:rPr>
              <a:t>width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tx1"/>
                </a:solidFill>
              </a:rPr>
              <a:t>= 1)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15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</a:t>
            </a:r>
            <a:r>
              <a:rPr lang="en-US" sz="3200" dirty="0" smtClean="0"/>
              <a:t>function </a:t>
            </a:r>
            <a:r>
              <a:rPr lang="en-US" sz="3200" dirty="0"/>
              <a:t>that </a:t>
            </a:r>
            <a:r>
              <a:rPr lang="en-US" sz="3200" b="1" dirty="0" smtClean="0">
                <a:solidFill>
                  <a:schemeClr val="bg1"/>
                </a:solidFill>
              </a:rPr>
              <a:t>receives </a:t>
            </a:r>
            <a:r>
              <a:rPr lang="en-US" sz="3200" b="1" dirty="0">
                <a:solidFill>
                  <a:schemeClr val="bg1"/>
                </a:solidFill>
              </a:rPr>
              <a:t>three parameters </a:t>
            </a:r>
            <a:r>
              <a:rPr lang="en-US" sz="3200" dirty="0" smtClean="0"/>
              <a:t>and calculates a </a:t>
            </a:r>
            <a:br>
              <a:rPr lang="en-US" sz="3200" dirty="0" smtClean="0"/>
            </a:br>
            <a:r>
              <a:rPr lang="en-US" sz="3200" dirty="0" smtClean="0"/>
              <a:t>result depending on operator          </a:t>
            </a:r>
          </a:p>
          <a:p>
            <a:r>
              <a:rPr lang="en-US" sz="3200" dirty="0" smtClean="0"/>
              <a:t>The operator </a:t>
            </a:r>
            <a:r>
              <a:rPr lang="en-US" sz="3200" dirty="0"/>
              <a:t>can be '</a:t>
            </a:r>
            <a:r>
              <a:rPr lang="en-US" sz="3200" b="1" dirty="0">
                <a:solidFill>
                  <a:schemeClr val="bg1"/>
                </a:solidFill>
              </a:rPr>
              <a:t>multiply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</a:rPr>
              <a:t>divide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</a:rPr>
              <a:t>subtract</a:t>
            </a:r>
            <a:r>
              <a:rPr lang="en-US" sz="3200" dirty="0" smtClean="0"/>
              <a:t>' </a:t>
            </a:r>
            <a:endParaRPr lang="bg-BG" sz="3200" dirty="0"/>
          </a:p>
          <a:p>
            <a:r>
              <a:rPr lang="en-US" sz="3200" dirty="0"/>
              <a:t>The input comes </a:t>
            </a:r>
            <a:r>
              <a:rPr lang="en-US" sz="3200" dirty="0" smtClean="0"/>
              <a:t>as three parameters - two </a:t>
            </a:r>
            <a:r>
              <a:rPr lang="en-US" sz="3200" b="1" dirty="0" smtClean="0">
                <a:solidFill>
                  <a:schemeClr val="bg1"/>
                </a:solidFill>
              </a:rPr>
              <a:t>integers</a:t>
            </a:r>
            <a:r>
              <a:rPr lang="en-US" sz="3200" dirty="0" smtClean="0"/>
              <a:t> and</a:t>
            </a:r>
            <a:br>
              <a:rPr lang="en-US" sz="3200" dirty="0" smtClean="0"/>
            </a:br>
            <a:r>
              <a:rPr lang="en-US" sz="3200" dirty="0" smtClean="0"/>
              <a:t>an operator as a </a:t>
            </a:r>
            <a:r>
              <a:rPr lang="en-US" sz="3200" b="1" dirty="0" smtClean="0">
                <a:solidFill>
                  <a:schemeClr val="bg1"/>
                </a:solidFill>
              </a:rPr>
              <a:t>string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/>
              <a:t>Simple </a:t>
            </a:r>
            <a:r>
              <a:rPr lang="en-US" smtClean="0"/>
              <a:t>Calculator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D191B-C756-44D9-BFCA-FFA7651F0EC7}"/>
              </a:ext>
            </a:extLst>
          </p:cNvPr>
          <p:cNvGrpSpPr/>
          <p:nvPr/>
        </p:nvGrpSpPr>
        <p:grpSpPr>
          <a:xfrm>
            <a:off x="3046412" y="4494210"/>
            <a:ext cx="5611275" cy="1167665"/>
            <a:chOff x="5436476" y="3962400"/>
            <a:chExt cx="5354814" cy="1167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D2FD371-4A63-4647-8F33-605505EF608F}"/>
                </a:ext>
              </a:extLst>
            </p:cNvPr>
            <p:cNvGrpSpPr/>
            <p:nvPr/>
          </p:nvGrpSpPr>
          <p:grpSpPr>
            <a:xfrm>
              <a:off x="5436476" y="3962400"/>
              <a:ext cx="2968277" cy="1163735"/>
              <a:chOff x="441369" y="4304003"/>
              <a:chExt cx="4357645" cy="1163735"/>
            </a:xfrm>
          </p:grpSpPr>
          <p:sp>
            <p:nvSpPr>
              <p:cNvPr id="17" name="Text Placeholder 3">
                <a:extLst>
                  <a:ext uri="{FF2B5EF4-FFF2-40B4-BE49-F238E27FC236}">
                    <a16:creationId xmlns:a16="http://schemas.microsoft.com/office/drawing/2014/main" id="{6B9D30AC-EB54-4770-B416-B7A2FF9BE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953000"/>
                <a:ext cx="4357645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b="0" dirty="0">
                    <a:solidFill>
                      <a:schemeClr val="dk1"/>
                    </a:solidFill>
                  </a:rPr>
                  <a:t>5, 10, 'multiply'</a:t>
                </a:r>
                <a:endParaRPr lang="bg-BG" b="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4555E187-4A37-4821-B77A-79BC5A95A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304003"/>
                <a:ext cx="4357645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Input</a:t>
                </a:r>
                <a:endParaRPr lang="bg-BG" sz="2800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862BB21-8600-4783-8D5A-ABE06A9FD270}"/>
                </a:ext>
              </a:extLst>
            </p:cNvPr>
            <p:cNvGrpSpPr/>
            <p:nvPr/>
          </p:nvGrpSpPr>
          <p:grpSpPr>
            <a:xfrm>
              <a:off x="8404751" y="3966329"/>
              <a:ext cx="2386539" cy="1163736"/>
              <a:chOff x="6094413" y="4281843"/>
              <a:chExt cx="3503612" cy="1163736"/>
            </a:xfrm>
          </p:grpSpPr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D2A08D5D-C296-4724-8441-23E149344E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930841"/>
                <a:ext cx="3503612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/>
                <a:r>
                  <a:rPr lang="en-US" b="0" dirty="0">
                    <a:solidFill>
                      <a:schemeClr val="dk1"/>
                    </a:solidFill>
                  </a:rPr>
                  <a:t>25</a:t>
                </a:r>
                <a:endParaRPr lang="bg-BG" b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 Placeholder 3">
                <a:extLst>
                  <a:ext uri="{FF2B5EF4-FFF2-40B4-BE49-F238E27FC236}">
                    <a16:creationId xmlns:a16="http://schemas.microsoft.com/office/drawing/2014/main" id="{21F13294-151F-4593-A748-DFC03EB4F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281843"/>
                <a:ext cx="3503612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Output</a:t>
                </a:r>
                <a:endParaRPr lang="bg-BG" sz="2800" dirty="0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36585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https://judge.softuni.bg/Contests/Practice/Index/1727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87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/>
              <a:t>Simple </a:t>
            </a:r>
            <a:r>
              <a:rPr lang="en-US" smtClean="0"/>
              <a:t>Calculator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360612" y="1676400"/>
            <a:ext cx="7306160" cy="341632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ef solve(a,b,operator):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result = None</a:t>
            </a:r>
            <a:endParaRPr lang="en-US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if operator == 'multiply: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result = a *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elif operator == 'divide':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result = a /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#TODO : other cases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return result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rint(solve(5,10,'multiply'))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#50 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838A8-79BB-4CD7-8432-C8D8625A49B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</a:t>
            </a:r>
            <a:r>
              <a:rPr lang="en-US" sz="2000" dirty="0" smtClean="0"/>
              <a:t>here: </a:t>
            </a:r>
            <a:r>
              <a:rPr lang="en-US" sz="2000" dirty="0">
                <a:hlinkClick r:id="rId2"/>
              </a:rPr>
              <a:t>https://judge.softuni.bg/Contests/Practice/Index/1727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39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50" y="1143000"/>
            <a:ext cx="8254161" cy="499767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3200" b="1" dirty="0" smtClean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 smtClean="0">
                <a:solidFill>
                  <a:schemeClr val="bg2"/>
                </a:solidFill>
              </a:rPr>
              <a:t>Functions</a:t>
            </a:r>
            <a:r>
              <a:rPr lang="en-US" sz="3200" b="1" dirty="0">
                <a:solidFill>
                  <a:schemeClr val="bg2"/>
                </a:solidFill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B</a:t>
            </a:r>
            <a:r>
              <a:rPr lang="en-US" sz="3200" b="1" dirty="0" smtClean="0">
                <a:solidFill>
                  <a:schemeClr val="bg2"/>
                </a:solidFill>
              </a:rPr>
              <a:t>reak </a:t>
            </a:r>
            <a:r>
              <a:rPr lang="en-US" sz="3200" b="1" dirty="0">
                <a:solidFill>
                  <a:schemeClr val="bg2"/>
                </a:solidFill>
              </a:rPr>
              <a:t>large programs into simple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functions</a:t>
            </a:r>
            <a:r>
              <a:rPr lang="en-US" sz="3200" b="1" dirty="0">
                <a:solidFill>
                  <a:schemeClr val="bg2"/>
                </a:solidFill>
              </a:rPr>
              <a:t> that solve small sub-problems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</a:t>
            </a:r>
            <a:r>
              <a:rPr lang="en-US" sz="3200" b="1" dirty="0" smtClean="0">
                <a:solidFill>
                  <a:schemeClr val="bg2"/>
                </a:solidFill>
              </a:rPr>
              <a:t>onsist </a:t>
            </a:r>
            <a:r>
              <a:rPr lang="en-US" sz="3200" b="1" dirty="0">
                <a:solidFill>
                  <a:schemeClr val="bg2"/>
                </a:solidFill>
              </a:rPr>
              <a:t>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b="1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A</a:t>
            </a:r>
            <a:r>
              <a:rPr lang="en-US" sz="3200" b="1" dirty="0" smtClean="0">
                <a:solidFill>
                  <a:schemeClr val="bg2"/>
                </a:solidFill>
              </a:rPr>
              <a:t>re </a:t>
            </a:r>
            <a:r>
              <a:rPr lang="en-US" sz="3200" b="1" dirty="0">
                <a:solidFill>
                  <a:schemeClr val="bg2"/>
                </a:solidFill>
              </a:rPr>
              <a:t>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</a:t>
            </a:r>
            <a:r>
              <a:rPr lang="en-US" sz="3200" b="1" dirty="0" smtClean="0">
                <a:solidFill>
                  <a:schemeClr val="bg2"/>
                </a:solidFill>
              </a:rPr>
              <a:t>an </a:t>
            </a:r>
            <a:r>
              <a:rPr lang="en-US" sz="3200" b="1" dirty="0">
                <a:solidFill>
                  <a:schemeClr val="bg2"/>
                </a:solidFill>
              </a:rPr>
              <a:t>accept </a:t>
            </a:r>
            <a:r>
              <a:rPr lang="en-US" sz="3200" b="1" dirty="0" smtClean="0">
                <a:solidFill>
                  <a:schemeClr val="bg1"/>
                </a:solidFill>
              </a:rPr>
              <a:t>parameters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1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9" y="6400800"/>
            <a:ext cx="12111057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https://softuni.bg/modules/70/fundamentals-module/1197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18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06190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757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00157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3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1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smtClean="0"/>
              <a:t># fund-python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5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6EFCA0-4DFB-40E7-9F5C-BBF432488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r>
              <a:rPr lang="en-US" dirty="0"/>
              <a:t>Overview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3582488-B9FD-4995-B279-E86FB99046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9"/>
            <a:ext cx="10958928" cy="499819"/>
          </a:xfrm>
        </p:spPr>
        <p:txBody>
          <a:bodyPr/>
          <a:lstStyle/>
          <a:p>
            <a:r>
              <a:rPr lang="en-US" dirty="0"/>
              <a:t>Declaring and Invoking Functions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762" y="1676400"/>
            <a:ext cx="2256998" cy="206831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5885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8561" y="966721"/>
            <a:ext cx="10033549" cy="558489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Function == named piece of code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Can take parameters and return result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65412" y="3657600"/>
            <a:ext cx="7239000" cy="1057007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def </a:t>
            </a:r>
            <a:r>
              <a:rPr lang="en-US" sz="2800" b="1" noProof="1" smtClean="0">
                <a:latin typeface="Consolas" pitchFamily="49" charset="0"/>
              </a:rPr>
              <a:t>function_name(parameters):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</a:rPr>
              <a:t>   statement(s)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3003945" y="2590800"/>
            <a:ext cx="2743201" cy="882654"/>
          </a:xfrm>
          <a:prstGeom prst="wedgeRoundRectCallout">
            <a:avLst>
              <a:gd name="adj1" fmla="val 30836"/>
              <a:gd name="adj2" fmla="val 6509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snake-case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447924" y="2590800"/>
            <a:ext cx="2701505" cy="882654"/>
          </a:xfrm>
          <a:prstGeom prst="wedgeRoundRectCallout">
            <a:avLst>
              <a:gd name="adj1" fmla="val -32112"/>
              <a:gd name="adj2" fmla="val 8123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parameter</a:t>
            </a:r>
          </a:p>
        </p:txBody>
      </p:sp>
    </p:spTree>
    <p:extLst>
      <p:ext uri="{BB962C8B-B14F-4D97-AF65-F5344CB8AC3E}">
        <p14:creationId xmlns:p14="http://schemas.microsoft.com/office/powerpoint/2010/main" val="12167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understandability</a:t>
            </a:r>
          </a:p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functions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Executes the code between the brackets</a:t>
            </a:r>
          </a:p>
          <a:p>
            <a:r>
              <a:rPr lang="en-GB" dirty="0"/>
              <a:t>Does not return result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Without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E7A5B-CC64-4499-9E86-F75AF310C2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2971800"/>
            <a:ext cx="57912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</a:rPr>
              <a:t>def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</a:rPr>
              <a:t>multiply_numbers():</a:t>
            </a: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</a:rPr>
              <a:t>    result </a:t>
            </a:r>
            <a:r>
              <a:rPr lang="en-US" sz="2800" b="1" noProof="1">
                <a:latin typeface="Consolas" pitchFamily="49" charset="0"/>
              </a:rPr>
              <a:t>= 5 * </a:t>
            </a:r>
            <a:r>
              <a:rPr lang="en-US" sz="2800" b="1" noProof="1" smtClean="0">
                <a:latin typeface="Consolas" pitchFamily="49" charset="0"/>
              </a:rPr>
              <a:t>5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bg-BG" sz="2800" b="1" noProof="1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</a:rPr>
              <a:t>print(result)</a:t>
            </a: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m</a:t>
            </a:r>
            <a:r>
              <a:rPr lang="en-US" sz="2800" b="1" noProof="1" smtClean="0">
                <a:latin typeface="Consolas" pitchFamily="49" charset="0"/>
              </a:rPr>
              <a:t>ultiply_numbers() </a:t>
            </a:r>
            <a:r>
              <a:rPr lang="bg-BG" sz="2800" b="1" noProof="1" smtClean="0"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</a:rPr>
              <a:t>25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2" y="2590800"/>
            <a:ext cx="2551902" cy="1695016"/>
          </a:xfrm>
          <a:prstGeom prst="wedgeRoundRectCallout">
            <a:avLst>
              <a:gd name="adj1" fmla="val -110938"/>
              <a:gd name="adj2" fmla="val 5798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result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97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6EFCA0-4DFB-40E7-9F5C-BBF432488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Declaring and Invoking Functions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54825" y="1558504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9066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58561" y="3746733"/>
            <a:ext cx="10033549" cy="2019600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Using the </a:t>
            </a:r>
            <a:r>
              <a:rPr lang="en-US" sz="3200" b="1" dirty="0" smtClean="0">
                <a:solidFill>
                  <a:schemeClr val="bg1"/>
                </a:solidFill>
              </a:rPr>
              <a:t>def </a:t>
            </a:r>
            <a:r>
              <a:rPr lang="en-US" sz="3200" dirty="0" smtClean="0"/>
              <a:t>statement is the most common way to define</a:t>
            </a:r>
            <a:br>
              <a:rPr lang="en-US" sz="3200" dirty="0" smtClean="0"/>
            </a:br>
            <a:r>
              <a:rPr lang="en-US" sz="3200" dirty="0" smtClean="0"/>
              <a:t>a function in python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Functions can have </a:t>
            </a:r>
            <a:r>
              <a:rPr lang="en-US" sz="3200" b="1" dirty="0">
                <a:solidFill>
                  <a:schemeClr val="bg1"/>
                </a:solidFill>
              </a:rPr>
              <a:t>several parameters</a:t>
            </a:r>
          </a:p>
          <a:p>
            <a:r>
              <a:rPr lang="en-US" sz="3200" dirty="0" smtClean="0"/>
              <a:t>It is possible for function to </a:t>
            </a:r>
            <a:r>
              <a:rPr lang="en-US" sz="3200" b="1" dirty="0" smtClean="0">
                <a:solidFill>
                  <a:schemeClr val="bg1"/>
                </a:solidFill>
              </a:rPr>
              <a:t>not</a:t>
            </a:r>
            <a:r>
              <a:rPr lang="en-US" sz="3200" dirty="0" smtClean="0"/>
              <a:t> return a value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351212" y="2133600"/>
            <a:ext cx="5649324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d</a:t>
            </a:r>
            <a:r>
              <a:rPr lang="en-GB" sz="2800" b="1" noProof="1" smtClean="0">
                <a:latin typeface="Consolas" pitchFamily="49" charset="0"/>
              </a:rPr>
              <a:t>ef </a:t>
            </a:r>
            <a:r>
              <a:rPr lang="en-GB" sz="2800" b="1" noProof="1" smtClean="0">
                <a:solidFill>
                  <a:schemeClr val="bg1"/>
                </a:solidFill>
                <a:latin typeface="Consolas" pitchFamily="49" charset="0"/>
              </a:rPr>
              <a:t>print_text</a:t>
            </a:r>
            <a:r>
              <a:rPr lang="en-GB" sz="2800" b="1" noProof="1" smtClean="0">
                <a:latin typeface="Consolas" pitchFamily="49" charset="0"/>
              </a:rPr>
              <a:t>(</a:t>
            </a:r>
            <a:r>
              <a:rPr lang="en-GB" sz="2800" b="1" noProof="1" smtClean="0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800" b="1" noProof="1" smtClean="0">
                <a:latin typeface="Consolas" pitchFamily="49" charset="0"/>
              </a:rPr>
              <a:t>):</a:t>
            </a:r>
            <a:endParaRPr lang="en-GB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</a:t>
            </a:r>
            <a:r>
              <a:rPr lang="en-GB" sz="2800" b="1" noProof="1" smtClean="0">
                <a:latin typeface="Consolas" pitchFamily="49" charset="0"/>
              </a:rPr>
              <a:t>print(text)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032549" y="1371600"/>
            <a:ext cx="2683957" cy="579040"/>
          </a:xfrm>
          <a:prstGeom prst="wedgeRoundRectCallout">
            <a:avLst>
              <a:gd name="adj1" fmla="val -11936"/>
              <a:gd name="adj2" fmla="val 978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7085012" y="1371600"/>
            <a:ext cx="2141887" cy="592825"/>
          </a:xfrm>
          <a:prstGeom prst="wedgeRoundRectCallout">
            <a:avLst>
              <a:gd name="adj1" fmla="val -43952"/>
              <a:gd name="adj2" fmla="val 8677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8766675" y="2224775"/>
            <a:ext cx="1620387" cy="983709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5559</TotalTime>
  <Words>847</Words>
  <Application>Microsoft Office PowerPoint</Application>
  <PresentationFormat>Custom</PresentationFormat>
  <Paragraphs>241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맑은 고딕</vt:lpstr>
      <vt:lpstr>Arial</vt:lpstr>
      <vt:lpstr>Calibri</vt:lpstr>
      <vt:lpstr>Comic Sans MS</vt:lpstr>
      <vt:lpstr>Consolas</vt:lpstr>
      <vt:lpstr>Wingdings</vt:lpstr>
      <vt:lpstr>Wingdings 2</vt:lpstr>
      <vt:lpstr>1_SoftUni3_1</vt:lpstr>
      <vt:lpstr>Functions </vt:lpstr>
      <vt:lpstr>Table of Content</vt:lpstr>
      <vt:lpstr>Have a Question?</vt:lpstr>
      <vt:lpstr>PowerPoint Presentation</vt:lpstr>
      <vt:lpstr>Functions</vt:lpstr>
      <vt:lpstr>Why Use Functions?</vt:lpstr>
      <vt:lpstr>Function Without Parameters</vt:lpstr>
      <vt:lpstr>PowerPoint Presentation</vt:lpstr>
      <vt:lpstr>Declaring Function</vt:lpstr>
      <vt:lpstr>Invoking a Function</vt:lpstr>
      <vt:lpstr>Invoking a Function (2)</vt:lpstr>
      <vt:lpstr>PowerPoint Presentation</vt:lpstr>
      <vt:lpstr>Return Keyword </vt:lpstr>
      <vt:lpstr>Return Keyword </vt:lpstr>
      <vt:lpstr>Problem : Grades</vt:lpstr>
      <vt:lpstr>Solution: Grades</vt:lpstr>
      <vt:lpstr>PowerPoint Presentation</vt:lpstr>
      <vt:lpstr>Parameters vs Arguments</vt:lpstr>
      <vt:lpstr>Default Arguments</vt:lpstr>
      <vt:lpstr>Keyword (Named) Arguments</vt:lpstr>
      <vt:lpstr>Problem: Simple Calculator</vt:lpstr>
      <vt:lpstr>Solution: Simple Calculator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Programing Fundamentas - Functions</dc:title>
  <dc:subject>Software Development Course</dc:subject>
  <dc:creator>Software University Foundation</dc:creator>
  <cp:keywords>programing fundamentals, Software University, SoftUni, programming, coding, software development, education, training, course</cp:keywords>
  <dc:description>Software University Foundation - http://softuni.foundation/</dc:description>
  <cp:lastModifiedBy>Tanya Staneva</cp:lastModifiedBy>
  <cp:revision>451</cp:revision>
  <dcterms:created xsi:type="dcterms:W3CDTF">2014-01-02T17:00:34Z</dcterms:created>
  <dcterms:modified xsi:type="dcterms:W3CDTF">2019-09-18T14:01:58Z</dcterms:modified>
  <cp:category>Python Fundamentals Course @ SoftUni: https://softuni.bg/trainings/2442/python-fundamentals-september-2019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