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321" r:id="rId5"/>
    <p:sldId id="322" r:id="rId6"/>
    <p:sldId id="323" r:id="rId7"/>
    <p:sldId id="324" r:id="rId8"/>
    <p:sldId id="325" r:id="rId9"/>
    <p:sldId id="259" r:id="rId10"/>
    <p:sldId id="260" r:id="rId11"/>
    <p:sldId id="302" r:id="rId12"/>
    <p:sldId id="304" r:id="rId13"/>
    <p:sldId id="303" r:id="rId14"/>
    <p:sldId id="305" r:id="rId15"/>
    <p:sldId id="32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279" r:id="rId31"/>
    <p:sldId id="280" r:id="rId32"/>
    <p:sldId id="294" r:id="rId33"/>
    <p:sldId id="327" r:id="rId34"/>
    <p:sldId id="328" r:id="rId35"/>
    <p:sldId id="297" r:id="rId36"/>
    <p:sldId id="29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8C69D02-8E8C-488D-8A64-C5836984786D}">
          <p14:sldIdLst>
            <p14:sldId id="256"/>
            <p14:sldId id="257"/>
            <p14:sldId id="258"/>
          </p14:sldIdLst>
        </p14:section>
        <p14:section name="Basic Syntax" id="{7B13AAF4-401F-47D8-B424-3FDF3C483470}">
          <p14:sldIdLst>
            <p14:sldId id="321"/>
            <p14:sldId id="322"/>
            <p14:sldId id="323"/>
            <p14:sldId id="324"/>
            <p14:sldId id="325"/>
          </p14:sldIdLst>
        </p14:section>
        <p14:section name="Conditional Statements" id="{A8BB60C3-6A0A-4C96-905E-4F847C4241C1}">
          <p14:sldIdLst>
            <p14:sldId id="259"/>
            <p14:sldId id="260"/>
            <p14:sldId id="302"/>
            <p14:sldId id="304"/>
            <p14:sldId id="303"/>
            <p14:sldId id="305"/>
            <p14:sldId id="326"/>
            <p14:sldId id="307"/>
            <p14:sldId id="308"/>
            <p14:sldId id="309"/>
            <p14:sldId id="310"/>
          </p14:sldIdLst>
        </p14:section>
        <p14:section name="Loops" id="{23BB0265-5446-4F06-B9DA-F0C8B14A0AC4}">
          <p14:sldIdLst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Live Exercises" id="{E609CF27-7F8E-4540-BB81-1B2F338D2F1D}">
          <p14:sldIdLst>
            <p14:sldId id="279"/>
          </p14:sldIdLst>
        </p14:section>
        <p14:section name="Conclusion" id="{771A9EDD-A96B-41EA-8FEC-97EA6DD981A4}">
          <p14:sldIdLst>
            <p14:sldId id="280"/>
            <p14:sldId id="294"/>
            <p14:sldId id="327"/>
            <p14:sldId id="328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3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5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F63D-0B0F-4DF1-BD4E-7CCCA2C80D44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15DD0-1C87-48CE-B1C1-A341519E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0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06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19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82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97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99503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90233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875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205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20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22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01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9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2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9854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4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9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16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7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9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86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EB79D213-8F23-493B-85F6-3299A1B69E0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2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5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EB79D213-8F23-493B-85F6-3299A1B69E0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025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8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8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8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8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8" TargetMode="Externa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8" TargetMode="Externa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8" TargetMode="Externa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8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modules/70/fundamentals-module/119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8.png"/><Relationship Id="rId26" Type="http://schemas.openxmlformats.org/officeDocument/2006/relationships/image" Target="../media/image6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7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6.png"/><Relationship Id="rId22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3.jpeg"/><Relationship Id="rId7" Type="http://schemas.openxmlformats.org/officeDocument/2006/relationships/image" Target="../media/image6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6.gi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python.org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www.jetbrains.com/pycharm/download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6"/>
            <a:ext cx="12191999" cy="12579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Syntax, Conditional Statements</a:t>
            </a:r>
            <a:br>
              <a:rPr lang="en-US" dirty="0" smtClean="0"/>
            </a:br>
            <a:r>
              <a:rPr lang="en-US" dirty="0" smtClean="0"/>
              <a:t>and Loops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75" y="1512854"/>
            <a:ext cx="2580096" cy="311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3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If-Statement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65510" y="1121143"/>
            <a:ext cx="9896335" cy="563421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An "if statement" is written by using the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 keyword</a:t>
            </a:r>
            <a:r>
              <a:rPr lang="en-US" dirty="0" smtClean="0"/>
              <a:t>.</a:t>
            </a:r>
          </a:p>
          <a:p>
            <a:endParaRPr lang="en-US" sz="3100" dirty="0"/>
          </a:p>
          <a:p>
            <a:endParaRPr lang="en-US" sz="3100" dirty="0" smtClean="0"/>
          </a:p>
          <a:p>
            <a:endParaRPr lang="en-US" sz="3100" dirty="0" smtClean="0"/>
          </a:p>
          <a:p>
            <a:endParaRPr lang="en-US" sz="3100" dirty="0"/>
          </a:p>
          <a:p>
            <a:r>
              <a:rPr lang="en-US" dirty="0"/>
              <a:t>Python supports the usual logical conditions from mathematics:</a:t>
            </a:r>
          </a:p>
          <a:p>
            <a:pPr lvl="1"/>
            <a:r>
              <a:rPr lang="en-US" dirty="0"/>
              <a:t>Equals: a == b</a:t>
            </a:r>
          </a:p>
          <a:p>
            <a:pPr lvl="1"/>
            <a:r>
              <a:rPr lang="en-US" dirty="0"/>
              <a:t>Not Equals: a != b</a:t>
            </a:r>
          </a:p>
          <a:p>
            <a:pPr lvl="1"/>
            <a:r>
              <a:rPr lang="en-US" dirty="0"/>
              <a:t>Less than: a &lt; b</a:t>
            </a:r>
          </a:p>
          <a:p>
            <a:pPr lvl="1"/>
            <a:r>
              <a:rPr lang="en-US" dirty="0"/>
              <a:t>Less than or equal to: a &lt;= b</a:t>
            </a:r>
          </a:p>
          <a:p>
            <a:pPr lvl="1"/>
            <a:r>
              <a:rPr lang="en-US" dirty="0"/>
              <a:t>Greater than: a &gt; b</a:t>
            </a:r>
          </a:p>
          <a:p>
            <a:pPr lvl="1"/>
            <a:r>
              <a:rPr lang="en-US" dirty="0"/>
              <a:t>Greater than or equal to: a &gt;= 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521303" y="1595500"/>
            <a:ext cx="5745625" cy="16949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a = 33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b = 200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if b &gt; a</a:t>
            </a:r>
            <a:r>
              <a:rPr lang="en-US" dirty="0">
                <a:solidFill>
                  <a:schemeClr val="tx1"/>
                </a:solidFill>
              </a:rPr>
              <a:t>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print("b is greater than a")</a:t>
            </a:r>
          </a:p>
        </p:txBody>
      </p:sp>
    </p:spTree>
    <p:extLst>
      <p:ext uri="{BB962C8B-B14F-4D97-AF65-F5344CB8AC3E}">
        <p14:creationId xmlns:p14="http://schemas.microsoft.com/office/powerpoint/2010/main" val="428701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041146" cy="5276048"/>
          </a:xfrm>
        </p:spPr>
        <p:txBody>
          <a:bodyPr/>
          <a:lstStyle/>
          <a:p>
            <a:r>
              <a:rPr lang="en-US" dirty="0"/>
              <a:t>Python relies on indentation, using whitespace,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define scope in the code. </a:t>
            </a:r>
            <a:endParaRPr lang="en-US" dirty="0" smtClean="0"/>
          </a:p>
          <a:p>
            <a:r>
              <a:rPr lang="en-US" dirty="0" smtClean="0"/>
              <a:t>Other programming languages often use </a:t>
            </a:r>
            <a:br>
              <a:rPr lang="en-US" dirty="0" smtClean="0"/>
            </a:br>
            <a:r>
              <a:rPr lang="en-US" dirty="0" smtClean="0"/>
              <a:t>curly-brackets for this purpose.</a:t>
            </a:r>
          </a:p>
          <a:p>
            <a:r>
              <a:rPr lang="en-US" dirty="0"/>
              <a:t>If statement, without indentation (will raise an error):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Indentation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623891" y="4485004"/>
            <a:ext cx="5745625" cy="16949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a = 33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b = 200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>
                <a:solidFill>
                  <a:schemeClr val="tx1"/>
                </a:solidFill>
              </a:rPr>
              <a:t> b &gt; a: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print</a:t>
            </a:r>
            <a:r>
              <a:rPr lang="en-US" dirty="0">
                <a:solidFill>
                  <a:schemeClr val="tx1"/>
                </a:solidFill>
              </a:rPr>
              <a:t>("b is greater than a")</a:t>
            </a:r>
          </a:p>
        </p:txBody>
      </p:sp>
    </p:spTree>
    <p:extLst>
      <p:ext uri="{BB962C8B-B14F-4D97-AF65-F5344CB8AC3E}">
        <p14:creationId xmlns:p14="http://schemas.microsoft.com/office/powerpoint/2010/main" val="24176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dirty="0"/>
              <a:t> keyword catches anything which isn't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caught </a:t>
            </a:r>
            <a:r>
              <a:rPr lang="en-US" dirty="0"/>
              <a:t>by the preceding conditions.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Else-Statement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715331" y="2583052"/>
            <a:ext cx="6282365" cy="24333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a = 200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b = 33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if b &gt; a: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print("b is greater than a</a:t>
            </a:r>
            <a:r>
              <a:rPr lang="en-US" dirty="0" smtClean="0">
                <a:solidFill>
                  <a:schemeClr val="tx1"/>
                </a:solidFill>
              </a:rPr>
              <a:t>")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else</a:t>
            </a:r>
            <a:r>
              <a:rPr lang="en-US" dirty="0">
                <a:solidFill>
                  <a:schemeClr val="tx1"/>
                </a:solidFill>
              </a:rPr>
              <a:t>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print</a:t>
            </a:r>
            <a:r>
              <a:rPr lang="en-US" dirty="0" smtClean="0">
                <a:solidFill>
                  <a:schemeClr val="tx1"/>
                </a:solidFill>
              </a:rPr>
              <a:t>("b </a:t>
            </a: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dirty="0" smtClean="0">
                <a:solidFill>
                  <a:schemeClr val="tx1"/>
                </a:solidFill>
              </a:rPr>
              <a:t>not greater </a:t>
            </a:r>
            <a:r>
              <a:rPr lang="en-US" dirty="0">
                <a:solidFill>
                  <a:schemeClr val="tx1"/>
                </a:solidFill>
              </a:rPr>
              <a:t>than b")</a:t>
            </a:r>
          </a:p>
        </p:txBody>
      </p:sp>
    </p:spTree>
    <p:extLst>
      <p:ext uri="{BB962C8B-B14F-4D97-AF65-F5344CB8AC3E}">
        <p14:creationId xmlns:p14="http://schemas.microsoft.com/office/powerpoint/2010/main" val="328390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elif</a:t>
            </a:r>
            <a:r>
              <a:rPr lang="en-US" dirty="0"/>
              <a:t> keyword is pythons way of saying "if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previous </a:t>
            </a:r>
            <a:r>
              <a:rPr lang="en-US" dirty="0"/>
              <a:t>conditions were not true, then try </a:t>
            </a:r>
            <a:r>
              <a:rPr lang="en-US" dirty="0" smtClean="0"/>
              <a:t>this</a:t>
            </a:r>
            <a:br>
              <a:rPr lang="en-US" dirty="0" smtClean="0"/>
            </a:br>
            <a:r>
              <a:rPr lang="en-US" dirty="0" smtClean="0"/>
              <a:t>condition</a:t>
            </a:r>
            <a:r>
              <a:rPr lang="en-US" dirty="0"/>
              <a:t>".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Elif</a:t>
            </a:r>
            <a:r>
              <a:rPr lang="en-US" dirty="0" smtClean="0"/>
              <a:t>-Statement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715331" y="3076828"/>
            <a:ext cx="5745625" cy="24333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a = 33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b = 33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if b &gt; a: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print("b is greater than a")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elif</a:t>
            </a:r>
            <a:r>
              <a:rPr lang="en-US" dirty="0">
                <a:solidFill>
                  <a:schemeClr val="tx1"/>
                </a:solidFill>
              </a:rPr>
              <a:t> a == b: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print("a and b are equal")</a:t>
            </a:r>
          </a:p>
        </p:txBody>
      </p:sp>
    </p:spTree>
    <p:extLst>
      <p:ext uri="{BB962C8B-B14F-4D97-AF65-F5344CB8AC3E}">
        <p14:creationId xmlns:p14="http://schemas.microsoft.com/office/powerpoint/2010/main" val="97771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dirty="0"/>
              <a:t> keyword is a logical operator, and is used to combine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conditional </a:t>
            </a:r>
            <a:r>
              <a:rPr lang="en-US" dirty="0"/>
              <a:t>statements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dirty="0"/>
              <a:t> keyword is a logical operator, and is used to combine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conditional </a:t>
            </a:r>
            <a:r>
              <a:rPr lang="en-US" dirty="0"/>
              <a:t>statements</a:t>
            </a:r>
            <a:r>
              <a:rPr lang="en-US" dirty="0" smtClean="0"/>
              <a:t>: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98211" y="2452267"/>
            <a:ext cx="8556101" cy="95613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if a &gt; b </a:t>
            </a:r>
            <a:r>
              <a:rPr lang="en-US" dirty="0">
                <a:solidFill>
                  <a:schemeClr val="bg1"/>
                </a:solidFill>
              </a:rPr>
              <a:t>and</a:t>
            </a:r>
            <a:r>
              <a:rPr lang="en-US" dirty="0">
                <a:solidFill>
                  <a:schemeClr val="tx1"/>
                </a:solidFill>
              </a:rPr>
              <a:t> c &gt; a: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print("Both conditions are True")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</a:t>
            </a:r>
            <a:r>
              <a:rPr lang="en-US" dirty="0" err="1" smtClean="0"/>
              <a:t>and</a:t>
            </a:r>
            <a:r>
              <a:rPr lang="en-US" dirty="0" smtClean="0"/>
              <a:t> Or</a:t>
            </a:r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98210" y="5238139"/>
            <a:ext cx="8556101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if a &gt; b </a:t>
            </a:r>
            <a:r>
              <a:rPr lang="en-US" dirty="0">
                <a:solidFill>
                  <a:schemeClr val="bg1"/>
                </a:solidFill>
              </a:rPr>
              <a:t>or</a:t>
            </a:r>
            <a:r>
              <a:rPr lang="en-US" dirty="0">
                <a:solidFill>
                  <a:schemeClr val="tx1"/>
                </a:solidFill>
              </a:rPr>
              <a:t> a &gt; c: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print("At least one of the conditions is True")</a:t>
            </a:r>
          </a:p>
        </p:txBody>
      </p:sp>
    </p:spTree>
    <p:extLst>
      <p:ext uri="{BB962C8B-B14F-4D97-AF65-F5344CB8AC3E}">
        <p14:creationId xmlns:p14="http://schemas.microsoft.com/office/powerpoint/2010/main" val="95018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If you want to check whether a number is in a given range, you can use the following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25595" y="2680867"/>
            <a:ext cx="7038245" cy="1632920"/>
          </a:xfrm>
        </p:spPr>
        <p:txBody>
          <a:bodyPr/>
          <a:lstStyle/>
          <a:p>
            <a:r>
              <a:rPr lang="en-US" dirty="0" smtClean="0"/>
              <a:t>a = </a:t>
            </a:r>
            <a:r>
              <a:rPr lang="en-US" dirty="0" err="1" smtClean="0"/>
              <a:t>int</a:t>
            </a:r>
            <a:r>
              <a:rPr lang="en-US" dirty="0" smtClean="0"/>
              <a:t>(input())</a:t>
            </a:r>
          </a:p>
          <a:p>
            <a:r>
              <a:rPr lang="en-US" dirty="0" smtClean="0"/>
              <a:t>if 1 </a:t>
            </a:r>
            <a:r>
              <a:rPr lang="en-US" dirty="0" smtClean="0">
                <a:solidFill>
                  <a:schemeClr val="bg1"/>
                </a:solidFill>
              </a:rPr>
              <a:t>&lt;=</a:t>
            </a:r>
            <a:r>
              <a:rPr lang="en-US" dirty="0" smtClean="0"/>
              <a:t> a </a:t>
            </a:r>
            <a:r>
              <a:rPr lang="en-US" dirty="0" smtClean="0">
                <a:solidFill>
                  <a:schemeClr val="bg1"/>
                </a:solidFill>
              </a:rPr>
              <a:t>&lt;=</a:t>
            </a:r>
            <a:r>
              <a:rPr lang="en-US" dirty="0" smtClean="0"/>
              <a:t> 10:</a:t>
            </a:r>
          </a:p>
          <a:p>
            <a:r>
              <a:rPr lang="en-US" dirty="0"/>
              <a:t> </a:t>
            </a:r>
            <a:r>
              <a:rPr lang="en-US" dirty="0" smtClean="0"/>
              <a:t>  print("a is in the range 1 and 10")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Number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0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Write a program which: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Read three whole numbers from the console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Print the biggest number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Biggest of Three Numbers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1382369" y="4250154"/>
            <a:ext cx="1632680" cy="1692771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/>
              <a:t>3</a:t>
            </a:r>
          </a:p>
          <a:p>
            <a:pPr algn="ctr"/>
            <a:r>
              <a:rPr lang="en-US" sz="2200" dirty="0" smtClean="0"/>
              <a:t>-1</a:t>
            </a:r>
          </a:p>
          <a:p>
            <a:pPr algn="ctr"/>
            <a:r>
              <a:rPr lang="en-US" sz="2200" dirty="0"/>
              <a:t>5</a:t>
            </a:r>
            <a:endParaRPr lang="bg-BG" sz="2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1382369" y="3542268"/>
            <a:ext cx="1632680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/>
              <a:t>Input</a:t>
            </a:r>
            <a:endParaRPr lang="bg-BG" sz="220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3015049" y="4250154"/>
            <a:ext cx="1771134" cy="1692771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/>
              <a:t>5</a:t>
            </a:r>
          </a:p>
          <a:p>
            <a:pPr algn="ctr"/>
            <a:endParaRPr lang="en-US" sz="2200" dirty="0"/>
          </a:p>
          <a:p>
            <a:pPr algn="ctr"/>
            <a:endParaRPr lang="bg-BG" sz="220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3015048" y="3542268"/>
            <a:ext cx="1771135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/>
              <a:t>Output</a:t>
            </a:r>
            <a:endParaRPr lang="bg-BG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803550" y="619714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https://judge.softuni.bg/Contests/Practice/Index/1718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638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0526" y="1286778"/>
            <a:ext cx="9838533" cy="4770318"/>
          </a:xfrm>
        </p:spPr>
        <p:txBody>
          <a:bodyPr/>
          <a:lstStyle/>
          <a:p>
            <a:r>
              <a:rPr lang="en-US" dirty="0" err="1"/>
              <a:t>first_num</a:t>
            </a:r>
            <a:r>
              <a:rPr lang="en-US" dirty="0"/>
              <a:t> = </a:t>
            </a:r>
            <a:r>
              <a:rPr lang="en-US" dirty="0" err="1"/>
              <a:t>int</a:t>
            </a:r>
            <a:r>
              <a:rPr lang="en-US" dirty="0"/>
              <a:t>(input())</a:t>
            </a:r>
          </a:p>
          <a:p>
            <a:r>
              <a:rPr lang="en-US" dirty="0" err="1"/>
              <a:t>second_num</a:t>
            </a:r>
            <a:r>
              <a:rPr lang="en-US" dirty="0"/>
              <a:t> = </a:t>
            </a:r>
            <a:r>
              <a:rPr lang="en-US" dirty="0" err="1"/>
              <a:t>int</a:t>
            </a:r>
            <a:r>
              <a:rPr lang="en-US" dirty="0"/>
              <a:t>(input())</a:t>
            </a:r>
          </a:p>
          <a:p>
            <a:r>
              <a:rPr lang="en-US" dirty="0" err="1"/>
              <a:t>third_num</a:t>
            </a:r>
            <a:r>
              <a:rPr lang="en-US" dirty="0"/>
              <a:t> = </a:t>
            </a:r>
            <a:r>
              <a:rPr lang="en-US" dirty="0" err="1"/>
              <a:t>int</a:t>
            </a:r>
            <a:r>
              <a:rPr lang="en-US" dirty="0"/>
              <a:t>(input</a:t>
            </a:r>
            <a:r>
              <a:rPr lang="en-US" dirty="0" smtClean="0"/>
              <a:t>())</a:t>
            </a: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/>
              <a:t> </a:t>
            </a:r>
            <a:r>
              <a:rPr lang="en-US" dirty="0" err="1"/>
              <a:t>first_num</a:t>
            </a:r>
            <a:r>
              <a:rPr lang="en-US" dirty="0"/>
              <a:t> &gt; </a:t>
            </a:r>
            <a:r>
              <a:rPr lang="en-US" dirty="0" err="1"/>
              <a:t>second_num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and</a:t>
            </a:r>
            <a:r>
              <a:rPr lang="en-US" dirty="0"/>
              <a:t> </a:t>
            </a:r>
            <a:r>
              <a:rPr lang="en-US" dirty="0" err="1"/>
              <a:t>first_num</a:t>
            </a:r>
            <a:r>
              <a:rPr lang="en-US" dirty="0"/>
              <a:t> &gt; </a:t>
            </a:r>
            <a:r>
              <a:rPr lang="en-US" dirty="0" err="1"/>
              <a:t>third_num</a:t>
            </a:r>
            <a:r>
              <a:rPr lang="en-US" dirty="0"/>
              <a:t>:</a:t>
            </a:r>
          </a:p>
          <a:p>
            <a:r>
              <a:rPr lang="en-US" dirty="0"/>
              <a:t>    print(</a:t>
            </a:r>
            <a:r>
              <a:rPr lang="en-US" dirty="0" err="1"/>
              <a:t>first_num</a:t>
            </a:r>
            <a:r>
              <a:rPr lang="en-US" dirty="0"/>
              <a:t>)</a:t>
            </a:r>
          </a:p>
          <a:p>
            <a:r>
              <a:rPr lang="en-US" dirty="0" err="1">
                <a:solidFill>
                  <a:schemeClr val="bg1"/>
                </a:solidFill>
              </a:rPr>
              <a:t>elif</a:t>
            </a:r>
            <a:r>
              <a:rPr lang="en-US" dirty="0"/>
              <a:t> </a:t>
            </a:r>
            <a:r>
              <a:rPr lang="en-US" dirty="0" err="1"/>
              <a:t>second_num</a:t>
            </a:r>
            <a:r>
              <a:rPr lang="en-US" dirty="0"/>
              <a:t> &gt; </a:t>
            </a:r>
            <a:r>
              <a:rPr lang="en-US" dirty="0" err="1"/>
              <a:t>first_num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and</a:t>
            </a:r>
            <a:r>
              <a:rPr lang="en-US" dirty="0"/>
              <a:t> </a:t>
            </a:r>
            <a:r>
              <a:rPr lang="en-US" dirty="0" err="1"/>
              <a:t>second_num</a:t>
            </a:r>
            <a:r>
              <a:rPr lang="en-US" dirty="0"/>
              <a:t> &gt; </a:t>
            </a:r>
            <a:r>
              <a:rPr lang="en-US" dirty="0" err="1"/>
              <a:t>third_num</a:t>
            </a:r>
            <a:r>
              <a:rPr lang="en-US" dirty="0"/>
              <a:t>:</a:t>
            </a:r>
          </a:p>
          <a:p>
            <a:r>
              <a:rPr lang="en-US" dirty="0"/>
              <a:t>    print(</a:t>
            </a:r>
            <a:r>
              <a:rPr lang="en-US" dirty="0" err="1"/>
              <a:t>second_num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else</a:t>
            </a:r>
            <a:r>
              <a:rPr lang="en-US" dirty="0"/>
              <a:t>:</a:t>
            </a:r>
          </a:p>
          <a:p>
            <a:r>
              <a:rPr lang="en-US" dirty="0"/>
              <a:t>    print(</a:t>
            </a:r>
            <a:r>
              <a:rPr lang="en-US" dirty="0" err="1"/>
              <a:t>third_num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Biggest of Three Numbers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36585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https://judge.softuni.bg/Contests/Practice/Index/1718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396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</a:t>
            </a:r>
            <a:r>
              <a:rPr lang="en-US" dirty="0" smtClean="0"/>
              <a:t>that: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</a:t>
            </a:r>
            <a:r>
              <a:rPr lang="en-US" dirty="0" smtClean="0"/>
              <a:t>eads </a:t>
            </a:r>
            <a:r>
              <a:rPr lang="en-US" dirty="0"/>
              <a:t>a floating-point </a:t>
            </a:r>
            <a:r>
              <a:rPr lang="en-US" dirty="0" smtClean="0"/>
              <a:t>number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rints </a:t>
            </a:r>
            <a:r>
              <a:rPr lang="en-US" b="1" dirty="0">
                <a:latin typeface="Consolas" panose="020B0609020204030204" pitchFamily="49" charset="0"/>
              </a:rPr>
              <a:t>"zero"</a:t>
            </a:r>
            <a:r>
              <a:rPr lang="en-US" b="1" dirty="0">
                <a:latin typeface="+mj-lt"/>
              </a:rPr>
              <a:t> </a:t>
            </a:r>
            <a:r>
              <a:rPr lang="en-US" dirty="0"/>
              <a:t>if the number is </a:t>
            </a:r>
            <a:r>
              <a:rPr lang="en-US" dirty="0" smtClean="0"/>
              <a:t>zero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Prints </a:t>
            </a:r>
            <a:r>
              <a:rPr lang="en-US" b="1" dirty="0">
                <a:latin typeface="Consolas" panose="020B0609020204030204" pitchFamily="49" charset="0"/>
              </a:rPr>
              <a:t>"positive"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>
                <a:latin typeface="Consolas" panose="020B0609020204030204" pitchFamily="49" charset="0"/>
              </a:rPr>
              <a:t>"negative"</a:t>
            </a:r>
            <a:r>
              <a:rPr lang="en-US" dirty="0"/>
              <a:t>. Add </a:t>
            </a:r>
            <a:r>
              <a:rPr lang="en-US" b="1" dirty="0">
                <a:latin typeface="Consolas" panose="020B0609020204030204" pitchFamily="49" charset="0"/>
              </a:rPr>
              <a:t>"small"</a:t>
            </a:r>
            <a:r>
              <a:rPr lang="en-US" dirty="0"/>
              <a:t> if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absolute </a:t>
            </a:r>
            <a:r>
              <a:rPr lang="en-US" dirty="0"/>
              <a:t>value of the number </a:t>
            </a:r>
            <a:r>
              <a:rPr lang="en-US" dirty="0" smtClean="0"/>
              <a:t>&lt; 1</a:t>
            </a:r>
            <a:r>
              <a:rPr lang="en-US" dirty="0"/>
              <a:t>, or </a:t>
            </a:r>
            <a:r>
              <a:rPr lang="en-US" b="1" dirty="0">
                <a:latin typeface="Consolas" panose="020B0609020204030204" pitchFamily="49" charset="0"/>
              </a:rPr>
              <a:t>"large"</a:t>
            </a:r>
            <a:r>
              <a:rPr lang="en-US" dirty="0"/>
              <a:t> if </a:t>
            </a:r>
            <a:r>
              <a:rPr lang="en-US" dirty="0" smtClean="0"/>
              <a:t>the number </a:t>
            </a:r>
            <a:br>
              <a:rPr lang="en-US" dirty="0" smtClean="0"/>
            </a:br>
            <a:r>
              <a:rPr lang="en-US" dirty="0" smtClean="0"/>
              <a:t>&gt; 1 </a:t>
            </a:r>
            <a:r>
              <a:rPr lang="en-US" dirty="0"/>
              <a:t>000 000.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Number Definer 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4455080" y="5123368"/>
            <a:ext cx="1632680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/>
              <a:t>25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4455080" y="4415482"/>
            <a:ext cx="1632680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/>
              <a:t>Input</a:t>
            </a:r>
            <a:endParaRPr lang="bg-BG" sz="220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6087760" y="5123368"/>
            <a:ext cx="2117124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/>
              <a:t>positive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6087759" y="4415482"/>
            <a:ext cx="2117125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/>
              <a:t>Output</a:t>
            </a:r>
            <a:endParaRPr lang="bg-BG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803550" y="619714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https://judge.softuni.bg/Contests/Practice/Index/1718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89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0590" y="1362732"/>
            <a:ext cx="5447766" cy="4803980"/>
          </a:xfrm>
        </p:spPr>
        <p:txBody>
          <a:bodyPr/>
          <a:lstStyle/>
          <a:p>
            <a:r>
              <a:rPr lang="en-US" sz="1800" dirty="0"/>
              <a:t>number = float(input())</a:t>
            </a:r>
          </a:p>
          <a:p>
            <a:r>
              <a:rPr lang="en-US" sz="1800" dirty="0"/>
              <a:t>if number == 0:</a:t>
            </a:r>
          </a:p>
          <a:p>
            <a:r>
              <a:rPr lang="en-US" sz="1800" dirty="0"/>
              <a:t>    print("zero")</a:t>
            </a:r>
          </a:p>
          <a:p>
            <a:r>
              <a:rPr lang="en-US" sz="1800" dirty="0" err="1"/>
              <a:t>elif</a:t>
            </a:r>
            <a:r>
              <a:rPr lang="en-US" sz="1800" dirty="0"/>
              <a:t> number &gt; 0:</a:t>
            </a:r>
          </a:p>
          <a:p>
            <a:r>
              <a:rPr lang="en-US" sz="1800" dirty="0"/>
              <a:t>    if number &lt; 1:</a:t>
            </a:r>
          </a:p>
          <a:p>
            <a:r>
              <a:rPr lang="en-US" sz="1800" dirty="0"/>
              <a:t>        print("small positive")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elif</a:t>
            </a:r>
            <a:r>
              <a:rPr lang="en-US" sz="1800" dirty="0"/>
              <a:t> number &gt; 1000000:</a:t>
            </a:r>
          </a:p>
          <a:p>
            <a:r>
              <a:rPr lang="en-US" sz="1800" dirty="0"/>
              <a:t>        print("large positive")</a:t>
            </a:r>
          </a:p>
          <a:p>
            <a:r>
              <a:rPr lang="en-US" sz="1800" dirty="0"/>
              <a:t>    else:</a:t>
            </a:r>
          </a:p>
          <a:p>
            <a:r>
              <a:rPr lang="en-US" sz="1800" dirty="0"/>
              <a:t>        print("positive")</a:t>
            </a:r>
          </a:p>
          <a:p>
            <a:r>
              <a:rPr lang="en-US" sz="1800" i="1" dirty="0" smtClean="0">
                <a:solidFill>
                  <a:schemeClr val="accent2"/>
                </a:solidFill>
              </a:rPr>
              <a:t># TODO</a:t>
            </a:r>
            <a:endParaRPr lang="en-US" sz="18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752929" y="634598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https://judge.softuni.bg/Contests/Practice/Index/1718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246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65441" y="1288415"/>
            <a:ext cx="8182463" cy="543306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Basic Syntax and First Steps</a:t>
            </a:r>
          </a:p>
          <a:p>
            <a:r>
              <a:rPr lang="en-US" sz="3200" dirty="0" smtClean="0"/>
              <a:t>Conditional Statements</a:t>
            </a:r>
          </a:p>
          <a:p>
            <a:pPr lvl="1"/>
            <a:r>
              <a:rPr lang="en-US" sz="2600" dirty="0" smtClean="0"/>
              <a:t>if, else, </a:t>
            </a:r>
            <a:r>
              <a:rPr lang="en-US" sz="2600" dirty="0" err="1" smtClean="0"/>
              <a:t>elif</a:t>
            </a:r>
            <a:endParaRPr lang="en-US" sz="2600" dirty="0" smtClean="0"/>
          </a:p>
          <a:p>
            <a:pPr lvl="1"/>
            <a:r>
              <a:rPr lang="en-US" sz="2600" dirty="0" err="1" smtClean="0"/>
              <a:t>indendtation</a:t>
            </a:r>
            <a:endParaRPr lang="en-US" sz="2600" dirty="0" smtClean="0"/>
          </a:p>
          <a:p>
            <a:pPr lvl="1"/>
            <a:r>
              <a:rPr lang="en-US" sz="2600" dirty="0" smtClean="0"/>
              <a:t>and</a:t>
            </a:r>
            <a:r>
              <a:rPr lang="en-US" sz="2600" dirty="0"/>
              <a:t>,</a:t>
            </a:r>
            <a:r>
              <a:rPr lang="en-US" sz="2600" dirty="0" smtClean="0"/>
              <a:t> or</a:t>
            </a:r>
          </a:p>
          <a:p>
            <a:pPr lvl="1"/>
            <a:r>
              <a:rPr lang="en-US" sz="2600" dirty="0" smtClean="0"/>
              <a:t>is vs ==</a:t>
            </a:r>
          </a:p>
          <a:p>
            <a:r>
              <a:rPr lang="en-US" sz="2800" dirty="0" smtClean="0"/>
              <a:t>Loops</a:t>
            </a:r>
            <a:endParaRPr lang="en-US" sz="2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9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Repeating Blocks of Code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994" y="1216365"/>
            <a:ext cx="2383197" cy="288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8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 for loop is used to iterate over sequence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err="1" smtClean="0"/>
              <a:t>iterable</a:t>
            </a:r>
            <a:r>
              <a:rPr lang="en-US" dirty="0" smtClean="0"/>
              <a:t> </a:t>
            </a:r>
            <a:r>
              <a:rPr lang="en-US" dirty="0"/>
              <a:t>type </a:t>
            </a:r>
            <a:r>
              <a:rPr lang="en-US" dirty="0" smtClean="0"/>
              <a:t>like:</a:t>
            </a:r>
          </a:p>
          <a:p>
            <a:pPr lvl="1"/>
            <a:r>
              <a:rPr lang="en-US" dirty="0" smtClean="0"/>
              <a:t> 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other </a:t>
            </a:r>
            <a:r>
              <a:rPr lang="en-US" dirty="0" err="1" smtClean="0"/>
              <a:t>iterable</a:t>
            </a:r>
            <a:r>
              <a:rPr lang="en-US" dirty="0" smtClean="0"/>
              <a:t> types</a:t>
            </a:r>
          </a:p>
          <a:p>
            <a:r>
              <a:rPr lang="en-US" dirty="0" smtClean="0"/>
              <a:t>The</a:t>
            </a:r>
            <a:r>
              <a:rPr lang="en-US" dirty="0"/>
              <a:t> for loop does not require an indexing variable to set </a:t>
            </a:r>
            <a:r>
              <a:rPr lang="en-US" dirty="0" smtClean="0"/>
              <a:t>beforehand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4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loop through a set of code a specified number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times</a:t>
            </a:r>
            <a:r>
              <a:rPr lang="en-US" dirty="0"/>
              <a:t>, we can use 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range()</a:t>
            </a:r>
            <a:r>
              <a:rPr lang="en-US" dirty="0"/>
              <a:t> 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range Function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678778" y="2900629"/>
            <a:ext cx="3545237" cy="25248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for x in </a:t>
            </a:r>
            <a:r>
              <a:rPr lang="en-US" dirty="0" smtClean="0">
                <a:solidFill>
                  <a:schemeClr val="bg1"/>
                </a:solidFill>
              </a:rPr>
              <a:t>range(3)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print(x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# 0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# 1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# 2</a:t>
            </a:r>
          </a:p>
        </p:txBody>
      </p:sp>
    </p:spTree>
    <p:extLst>
      <p:ext uri="{BB962C8B-B14F-4D97-AF65-F5344CB8AC3E}">
        <p14:creationId xmlns:p14="http://schemas.microsoft.com/office/powerpoint/2010/main" val="112679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>
                <a:solidFill>
                  <a:schemeClr val="bg1"/>
                </a:solidFill>
              </a:rPr>
              <a:t>break</a:t>
            </a:r>
            <a:r>
              <a:rPr lang="en-US" dirty="0"/>
              <a:t> statement </a:t>
            </a:r>
            <a:r>
              <a:rPr lang="en-US" b="1" dirty="0" smtClean="0">
                <a:solidFill>
                  <a:schemeClr val="bg1"/>
                </a:solidFill>
              </a:rPr>
              <a:t>stops</a:t>
            </a:r>
            <a:r>
              <a:rPr lang="en-US" dirty="0" smtClean="0"/>
              <a:t> </a:t>
            </a:r>
            <a:r>
              <a:rPr lang="en-US" dirty="0"/>
              <a:t>the loop </a:t>
            </a:r>
            <a:r>
              <a:rPr lang="en-US" dirty="0" smtClean="0"/>
              <a:t>before </a:t>
            </a:r>
            <a:r>
              <a:rPr lang="en-US" dirty="0"/>
              <a:t>it has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looped </a:t>
            </a:r>
            <a:r>
              <a:rPr lang="en-US" dirty="0"/>
              <a:t>through all the items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break statement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678778" y="2964637"/>
            <a:ext cx="3545237" cy="20019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for x in </a:t>
            </a:r>
            <a:r>
              <a:rPr lang="en-US" dirty="0" smtClean="0">
                <a:solidFill>
                  <a:schemeClr val="tx1"/>
                </a:solidFill>
              </a:rPr>
              <a:t>range(3):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smtClean="0">
                <a:solidFill>
                  <a:schemeClr val="tx1"/>
                </a:solidFill>
              </a:rPr>
              <a:t>if x == 1: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smtClean="0">
                <a:solidFill>
                  <a:schemeClr val="bg1"/>
                </a:solidFill>
              </a:rPr>
              <a:t>break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print(x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928317" y="3672041"/>
            <a:ext cx="236261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solidFill>
                  <a:schemeClr val="accent2"/>
                </a:solidFill>
              </a:rPr>
              <a:t># 0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6646398" y="3787293"/>
            <a:ext cx="859536" cy="35661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082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 continue statement skips the current iteration of the loop, and continue with the next: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continue statement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678778" y="2964637"/>
            <a:ext cx="3545237" cy="20019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for x in </a:t>
            </a:r>
            <a:r>
              <a:rPr lang="en-US" dirty="0" smtClean="0">
                <a:solidFill>
                  <a:schemeClr val="tx1"/>
                </a:solidFill>
              </a:rPr>
              <a:t>range(3):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smtClean="0">
                <a:solidFill>
                  <a:schemeClr val="tx1"/>
                </a:solidFill>
              </a:rPr>
              <a:t>if x == 1: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smtClean="0">
                <a:solidFill>
                  <a:schemeClr val="bg1"/>
                </a:solidFill>
              </a:rPr>
              <a:t>continue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print(x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928317" y="3434297"/>
            <a:ext cx="236261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solidFill>
                  <a:schemeClr val="accent2"/>
                </a:solidFill>
              </a:rPr>
              <a:t># 0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# 2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6646398" y="3787293"/>
            <a:ext cx="859536" cy="35661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638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With the while loop we can execute a set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statements </a:t>
            </a:r>
            <a:r>
              <a:rPr lang="en-US" dirty="0"/>
              <a:t>as long as a condition is true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/>
              <a:t>Note:</a:t>
            </a:r>
            <a:r>
              <a:rPr lang="en-US" dirty="0"/>
              <a:t> remember to increment </a:t>
            </a:r>
            <a:r>
              <a:rPr lang="en-US" dirty="0" err="1"/>
              <a:t>i</a:t>
            </a:r>
            <a:r>
              <a:rPr lang="en-US" dirty="0"/>
              <a:t>, or else the loop will continue forever.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While-Loops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687923" y="2562301"/>
            <a:ext cx="3054510" cy="1694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/>
              <a:t>i = 1</a:t>
            </a:r>
            <a:br>
              <a:rPr lang="nn-NO" dirty="0"/>
            </a:br>
            <a:r>
              <a:rPr lang="nn-NO" dirty="0"/>
              <a:t>while i &lt; 6:</a:t>
            </a:r>
            <a:br>
              <a:rPr lang="nn-NO" dirty="0"/>
            </a:br>
            <a:r>
              <a:rPr lang="nn-NO" dirty="0"/>
              <a:t>  print(i)</a:t>
            </a:r>
            <a:br>
              <a:rPr lang="nn-NO" dirty="0"/>
            </a:br>
            <a:r>
              <a:rPr lang="nn-NO" dirty="0"/>
              <a:t>  i += 1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72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</a:t>
            </a:r>
            <a:r>
              <a:rPr lang="en-US" dirty="0" smtClean="0"/>
              <a:t>that: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</a:t>
            </a:r>
            <a:r>
              <a:rPr lang="en-US" dirty="0" smtClean="0"/>
              <a:t>eceives </a:t>
            </a:r>
            <a:r>
              <a:rPr lang="en-US" dirty="0"/>
              <a:t>a single word from the </a:t>
            </a:r>
            <a:r>
              <a:rPr lang="en-US" dirty="0" smtClean="0"/>
              <a:t>user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</a:t>
            </a:r>
            <a:r>
              <a:rPr lang="en-US" dirty="0" smtClean="0"/>
              <a:t>everses </a:t>
            </a:r>
            <a:r>
              <a:rPr lang="en-US" dirty="0"/>
              <a:t>it and prints it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Word Reverse 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1136821" y="4406676"/>
            <a:ext cx="1902939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/>
              <a:t>Python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1136822" y="3698790"/>
            <a:ext cx="1902938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/>
              <a:t>Input</a:t>
            </a:r>
            <a:endParaRPr lang="bg-BG" sz="220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3039760" y="4406676"/>
            <a:ext cx="2117124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err="1" smtClean="0"/>
              <a:t>nohtyP</a:t>
            </a:r>
            <a:endParaRPr lang="en-US" sz="2200" dirty="0" smtClean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3039759" y="3698790"/>
            <a:ext cx="2117125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/>
              <a:t>Output</a:t>
            </a:r>
            <a:endParaRPr lang="bg-BG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803550" y="619714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https://judge.softuni.bg/Contests/Practice/Index/1718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913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87133" y="1706908"/>
            <a:ext cx="7342468" cy="3201618"/>
          </a:xfrm>
        </p:spPr>
        <p:txBody>
          <a:bodyPr/>
          <a:lstStyle/>
          <a:p>
            <a:r>
              <a:rPr lang="en-US" dirty="0"/>
              <a:t>word = input()</a:t>
            </a:r>
          </a:p>
          <a:p>
            <a:r>
              <a:rPr lang="en-US" dirty="0" err="1"/>
              <a:t>reversed_word</a:t>
            </a:r>
            <a:r>
              <a:rPr lang="en-US" dirty="0"/>
              <a:t> = ""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smtClean="0"/>
              <a:t>range(</a:t>
            </a:r>
            <a:r>
              <a:rPr lang="en-US" dirty="0" err="1" smtClean="0">
                <a:solidFill>
                  <a:schemeClr val="bg1"/>
                </a:solidFill>
              </a:rPr>
              <a:t>len</a:t>
            </a:r>
            <a:r>
              <a:rPr lang="en-US" dirty="0" smtClean="0">
                <a:solidFill>
                  <a:schemeClr val="bg1"/>
                </a:solidFill>
              </a:rPr>
              <a:t>(word) - 1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-1</a:t>
            </a:r>
            <a:r>
              <a:rPr lang="en-US" dirty="0"/>
              <a:t>):</a:t>
            </a:r>
          </a:p>
          <a:p>
            <a:r>
              <a:rPr lang="en-US" dirty="0"/>
              <a:t>    print(word[</a:t>
            </a:r>
            <a:r>
              <a:rPr lang="en-US" dirty="0" err="1"/>
              <a:t>i</a:t>
            </a:r>
            <a:r>
              <a:rPr lang="en-US" dirty="0" smtClean="0"/>
              <a:t>])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reversed_word</a:t>
            </a:r>
            <a:r>
              <a:rPr lang="en-US" dirty="0"/>
              <a:t> += word[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print(</a:t>
            </a:r>
            <a:r>
              <a:rPr lang="en-US" dirty="0" err="1"/>
              <a:t>reversed_word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Word Reverse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36585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https://judge.softuni.bg/Contests/Practice/Index/1718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071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</a:t>
            </a:r>
            <a:r>
              <a:rPr lang="en-US" dirty="0" smtClean="0"/>
              <a:t>which: </a:t>
            </a: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</a:t>
            </a:r>
            <a:r>
              <a:rPr lang="en-US" dirty="0" smtClean="0"/>
              <a:t>eads </a:t>
            </a:r>
            <a:r>
              <a:rPr lang="en-US" dirty="0"/>
              <a:t>numbers from the console until it receives a number between 1 and 100 inclusive. </a:t>
            </a:r>
            <a:endParaRPr lang="en-US" dirty="0" smtClean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When </a:t>
            </a:r>
            <a:r>
              <a:rPr lang="en-US" dirty="0"/>
              <a:t>the correct number is received, stop reading and print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"</a:t>
            </a:r>
            <a:r>
              <a:rPr lang="en-US" b="1" dirty="0"/>
              <a:t>The number {number} is between 1 and 100</a:t>
            </a:r>
            <a:r>
              <a:rPr lang="en-US" b="1" dirty="0" smtClean="0"/>
              <a:t>"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Number between 1 and 100 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1458095" y="5123367"/>
            <a:ext cx="1902939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/>
              <a:t>-3</a:t>
            </a:r>
          </a:p>
          <a:p>
            <a:pPr algn="ctr"/>
            <a:r>
              <a:rPr lang="en-US" sz="2200" dirty="0" smtClean="0"/>
              <a:t>44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1458098" y="4415481"/>
            <a:ext cx="1902938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/>
              <a:t>Input</a:t>
            </a:r>
            <a:endParaRPr lang="bg-BG" sz="220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3361035" y="5123367"/>
            <a:ext cx="6335417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/>
              <a:t>The number 44 is between 1 and 100</a:t>
            </a:r>
          </a:p>
          <a:p>
            <a:pPr algn="ctr"/>
            <a:endParaRPr lang="en-US" sz="2200" dirty="0" smtClean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3361035" y="4415481"/>
            <a:ext cx="6335417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/>
              <a:t>Output</a:t>
            </a:r>
            <a:endParaRPr lang="bg-BG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803550" y="6411329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judge.softuni.bg/Contests/Practice/Index/1718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996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3169" y="1805762"/>
            <a:ext cx="9121841" cy="2155819"/>
          </a:xfrm>
        </p:spPr>
        <p:txBody>
          <a:bodyPr/>
          <a:lstStyle/>
          <a:p>
            <a:r>
              <a:rPr lang="en-US" dirty="0"/>
              <a:t>number = float(input())</a:t>
            </a:r>
          </a:p>
          <a:p>
            <a:r>
              <a:rPr lang="en-US" dirty="0"/>
              <a:t>while number &lt; 1 or number &gt; 100:</a:t>
            </a:r>
          </a:p>
          <a:p>
            <a:r>
              <a:rPr lang="en-US" dirty="0"/>
              <a:t>    number = float(input())</a:t>
            </a:r>
          </a:p>
          <a:p>
            <a:r>
              <a:rPr lang="en-US" dirty="0"/>
              <a:t>print(</a:t>
            </a:r>
            <a:r>
              <a:rPr lang="en-US" dirty="0" err="1"/>
              <a:t>f'The</a:t>
            </a:r>
            <a:r>
              <a:rPr lang="en-US" dirty="0"/>
              <a:t> number {number} is between 1 and 100')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Number between 1 and 100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560905" y="6374999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https://judge.softuni.bg/Contests/Practice/Index/1718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887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smtClean="0"/>
              <a:t># 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8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9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 smtClean="0">
                <a:solidFill>
                  <a:schemeClr val="bg2"/>
                </a:solidFill>
                <a:latin typeface="+mj-lt"/>
              </a:rPr>
              <a:t>We learned how to:</a:t>
            </a:r>
          </a:p>
          <a:p>
            <a:pPr lvl="1">
              <a:lnSpc>
                <a:spcPct val="130000"/>
              </a:lnSpc>
            </a:pPr>
            <a:r>
              <a:rPr lang="en-US" sz="3000" dirty="0" smtClean="0">
                <a:solidFill>
                  <a:schemeClr val="bg2"/>
                </a:solidFill>
                <a:latin typeface="+mj-lt"/>
              </a:rPr>
              <a:t>execute code based on different conditions</a:t>
            </a:r>
          </a:p>
          <a:p>
            <a:pPr lvl="1">
              <a:lnSpc>
                <a:spcPct val="130000"/>
              </a:lnSpc>
            </a:pPr>
            <a:r>
              <a:rPr lang="en-US" sz="3000" dirty="0" smtClean="0">
                <a:solidFill>
                  <a:schemeClr val="bg2"/>
                </a:solidFill>
                <a:latin typeface="+mj-lt"/>
              </a:rPr>
              <a:t>use loops to execute a block of code multiple times on different elements </a:t>
            </a:r>
          </a:p>
          <a:p>
            <a:pPr lvl="1">
              <a:lnSpc>
                <a:spcPct val="130000"/>
              </a:lnSpc>
            </a:pPr>
            <a:r>
              <a:rPr lang="en-US" sz="3000" dirty="0" smtClean="0">
                <a:solidFill>
                  <a:schemeClr val="bg2"/>
                </a:solidFill>
                <a:latin typeface="+mj-lt"/>
              </a:rPr>
              <a:t>stop/skip iterations in loops</a:t>
            </a:r>
            <a:endParaRPr lang="en-US" sz="30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77788" y="6444344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hlinkClick r:id="rId3"/>
              </a:rPr>
              <a:t>https://softuni.bg/modules/70/fundamentals-module/1197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6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39396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39103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1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30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Basic Syntax and First Steps</a:t>
            </a:r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pyth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799" y="1061954"/>
            <a:ext cx="6374673" cy="31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50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Go to </a:t>
            </a:r>
            <a:r>
              <a:rPr lang="en-US" dirty="0" smtClean="0">
                <a:hlinkClick r:id="rId2" action="ppaction://hlinkfile"/>
              </a:rPr>
              <a:t>python.org</a:t>
            </a:r>
            <a:r>
              <a:rPr lang="en-US" dirty="0" smtClean="0"/>
              <a:t> and click the download link depending on </a:t>
            </a:r>
            <a:br>
              <a:rPr lang="en-US" dirty="0" smtClean="0"/>
            </a:br>
            <a:r>
              <a:rPr lang="en-US" dirty="0" smtClean="0"/>
              <a:t>your operating system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Python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28" y="2555367"/>
            <a:ext cx="114300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7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You can code and execute python directly in the command </a:t>
            </a:r>
            <a:br>
              <a:rPr lang="en-US" dirty="0" smtClean="0"/>
            </a:br>
            <a:r>
              <a:rPr lang="en-US" dirty="0" smtClean="0"/>
              <a:t>prompt by typing </a:t>
            </a:r>
            <a:r>
              <a:rPr lang="en-US" b="1" dirty="0" smtClean="0">
                <a:latin typeface="Consolas" panose="020B0609020204030204" pitchFamily="49" charset="0"/>
              </a:rPr>
              <a:t>"python"</a:t>
            </a:r>
            <a:r>
              <a:rPr lang="en-US" dirty="0" smtClean="0"/>
              <a:t> or </a:t>
            </a:r>
            <a:r>
              <a:rPr lang="en-US" b="1" dirty="0" smtClean="0">
                <a:latin typeface="Consolas" panose="020B0609020204030204" pitchFamily="49" charset="0"/>
              </a:rPr>
              <a:t>"</a:t>
            </a:r>
            <a:r>
              <a:rPr lang="en-US" b="1" dirty="0" err="1" smtClean="0">
                <a:latin typeface="Consolas" panose="020B0609020204030204" pitchFamily="49" charset="0"/>
              </a:rPr>
              <a:t>py</a:t>
            </a:r>
            <a:r>
              <a:rPr lang="en-US" b="1" dirty="0" smtClean="0">
                <a:latin typeface="Consolas" panose="020B0609020204030204" pitchFamily="49" charset="0"/>
              </a:rPr>
              <a:t>"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Python in Command Prompt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838" y="2810958"/>
            <a:ext cx="8553450" cy="313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0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You can also code in Python using </a:t>
            </a:r>
            <a:r>
              <a:rPr lang="en-US" b="1" dirty="0" smtClean="0">
                <a:solidFill>
                  <a:schemeClr val="bg1"/>
                </a:solidFill>
              </a:rPr>
              <a:t>IDE</a:t>
            </a:r>
            <a:r>
              <a:rPr lang="en-US" dirty="0" smtClean="0"/>
              <a:t> (for example: </a:t>
            </a:r>
            <a:r>
              <a:rPr lang="en-US" b="1" dirty="0" err="1" smtClean="0">
                <a:latin typeface="Consolas" panose="020B0609020204030204" pitchFamily="49" charset="0"/>
              </a:rPr>
              <a:t>PyCharm</a:t>
            </a:r>
            <a:r>
              <a:rPr lang="en-US" dirty="0" smtClean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You can download </a:t>
            </a:r>
            <a:r>
              <a:rPr lang="en-US" dirty="0" err="1" smtClean="0"/>
              <a:t>PyCharm</a:t>
            </a:r>
            <a:r>
              <a:rPr lang="en-US" dirty="0" smtClean="0"/>
              <a:t> from here: 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://www.jetbrains.com/pycharm/download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Python in IDE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31" y="3305421"/>
            <a:ext cx="6520625" cy="3289052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0948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Variables – they are way to </a:t>
            </a:r>
            <a:r>
              <a:rPr lang="en-US" b="1" dirty="0" smtClean="0">
                <a:solidFill>
                  <a:schemeClr val="bg1"/>
                </a:solidFill>
              </a:rPr>
              <a:t>store information </a:t>
            </a:r>
            <a:r>
              <a:rPr lang="en-US" dirty="0" smtClean="0"/>
              <a:t>and are </a:t>
            </a:r>
            <a:br>
              <a:rPr lang="en-US" dirty="0" smtClean="0"/>
            </a:br>
            <a:r>
              <a:rPr lang="en-US" dirty="0" smtClean="0"/>
              <a:t>characterized by </a:t>
            </a:r>
            <a:r>
              <a:rPr lang="en-US" b="1" dirty="0" smtClean="0">
                <a:solidFill>
                  <a:schemeClr val="bg1"/>
                </a:solidFill>
              </a:rPr>
              <a:t>name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type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value</a:t>
            </a:r>
            <a:r>
              <a:rPr lang="en-US" dirty="0" smtClean="0"/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Data types – variables are used to hold different data types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/>
              <a:t>- integer number : </a:t>
            </a:r>
            <a:r>
              <a:rPr lang="en-US" b="1" dirty="0"/>
              <a:t>1, 2, 3, 4 ….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float</a:t>
            </a:r>
            <a:r>
              <a:rPr lang="en-US" b="1" dirty="0"/>
              <a:t>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real number : </a:t>
            </a:r>
            <a:r>
              <a:rPr lang="en-US" b="1" dirty="0"/>
              <a:t>0.5 , 3.14, -0.5 ….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</a:rPr>
              <a:t>str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string and chars : </a:t>
            </a:r>
            <a:r>
              <a:rPr lang="en-US" b="1" dirty="0"/>
              <a:t>"a", "Hello", …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bool</a:t>
            </a:r>
            <a:r>
              <a:rPr lang="en-US" b="1" dirty="0"/>
              <a:t> </a:t>
            </a:r>
            <a:r>
              <a:rPr lang="en-US" dirty="0"/>
              <a:t>- </a:t>
            </a:r>
            <a:r>
              <a:rPr lang="en-US" dirty="0" err="1"/>
              <a:t>boolean</a:t>
            </a:r>
            <a:r>
              <a:rPr lang="en-US" dirty="0"/>
              <a:t>: </a:t>
            </a:r>
            <a:r>
              <a:rPr lang="en-US" b="1" dirty="0"/>
              <a:t>True</a:t>
            </a:r>
            <a:r>
              <a:rPr lang="en-US" dirty="0"/>
              <a:t>, </a:t>
            </a:r>
            <a:r>
              <a:rPr lang="en-US" b="1" dirty="0"/>
              <a:t>False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3166" y="2225886"/>
            <a:ext cx="1683073" cy="587121"/>
          </a:xfrm>
        </p:spPr>
        <p:txBody>
          <a:bodyPr/>
          <a:lstStyle/>
          <a:p>
            <a:r>
              <a:rPr lang="en-US" dirty="0" smtClean="0"/>
              <a:t>age = 25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Syntax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998574" y="2813007"/>
            <a:ext cx="1524000" cy="523312"/>
          </a:xfrm>
          <a:prstGeom prst="wedgeRoundRectCallout">
            <a:avLst>
              <a:gd name="adj1" fmla="val -53265"/>
              <a:gd name="adj2" fmla="val -917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918520" y="2940693"/>
            <a:ext cx="1524000" cy="523312"/>
          </a:xfrm>
          <a:prstGeom prst="wedgeRoundRectCallout">
            <a:avLst>
              <a:gd name="adj1" fmla="val -6779"/>
              <a:gd name="adj2" fmla="val -870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74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Conditional Code Execution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69288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1891</TotalTime>
  <Words>832</Words>
  <Application>Microsoft Office PowerPoint</Application>
  <PresentationFormat>Widescreen</PresentationFormat>
  <Paragraphs>234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1_SoftUni3_1</vt:lpstr>
      <vt:lpstr>Basic Syntax, Conditional Statements and Loops</vt:lpstr>
      <vt:lpstr>Table of Content</vt:lpstr>
      <vt:lpstr>Have a Question?</vt:lpstr>
      <vt:lpstr>PowerPoint Presentation</vt:lpstr>
      <vt:lpstr>Installing Python</vt:lpstr>
      <vt:lpstr>Run Python in Command Prompt</vt:lpstr>
      <vt:lpstr>Write Python in IDE</vt:lpstr>
      <vt:lpstr>Basic Syntax</vt:lpstr>
      <vt:lpstr>PowerPoint Presentation</vt:lpstr>
      <vt:lpstr>The If-Statement</vt:lpstr>
      <vt:lpstr>Indentation</vt:lpstr>
      <vt:lpstr>The Else-Statement</vt:lpstr>
      <vt:lpstr>The Elif-Statement</vt:lpstr>
      <vt:lpstr>And and Or</vt:lpstr>
      <vt:lpstr>Check Number Range</vt:lpstr>
      <vt:lpstr>Problem: Biggest of Three Numbers</vt:lpstr>
      <vt:lpstr>Solution: Biggest of Three Numbers </vt:lpstr>
      <vt:lpstr>Problem: Number Definer </vt:lpstr>
      <vt:lpstr>Solution: </vt:lpstr>
      <vt:lpstr>PowerPoint Presentation</vt:lpstr>
      <vt:lpstr>For-Loops</vt:lpstr>
      <vt:lpstr>The range Function</vt:lpstr>
      <vt:lpstr>The break statement</vt:lpstr>
      <vt:lpstr>The continue statement</vt:lpstr>
      <vt:lpstr>While-Loops</vt:lpstr>
      <vt:lpstr>Problem: Word Reverse </vt:lpstr>
      <vt:lpstr>Solution: Word Reverse </vt:lpstr>
      <vt:lpstr>Problem: Number between 1 and 100 </vt:lpstr>
      <vt:lpstr>Solution: Number between 1 and 100 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Programing Fundamentals Python - Conditional Statements and Loops</dc:title>
  <dc:creator>happy.bozanko@gmail.com</dc:creator>
  <cp:keywords>programing fundamentals, python, Software University, SoftUni, programming, coding, software development, education, training, course</cp:keywords>
  <cp:lastModifiedBy>Tanya Staneva</cp:lastModifiedBy>
  <cp:revision>233</cp:revision>
  <dcterms:created xsi:type="dcterms:W3CDTF">2018-10-10T05:24:38Z</dcterms:created>
  <dcterms:modified xsi:type="dcterms:W3CDTF">2019-09-18T14:01:23Z</dcterms:modified>
  <cp:category>Python Fundamentals Course @ SoftUni: https://softuni.bg/trainings/2442/python-fundamentals-september-2019</cp:category>
</cp:coreProperties>
</file>