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4"/>
  </p:notesMasterIdLst>
  <p:handoutMasterIdLst>
    <p:handoutMasterId r:id="rId45"/>
  </p:handoutMasterIdLst>
  <p:sldIdLst>
    <p:sldId id="274" r:id="rId4"/>
    <p:sldId id="488" r:id="rId5"/>
    <p:sldId id="580" r:id="rId6"/>
    <p:sldId id="541" r:id="rId7"/>
    <p:sldId id="542" r:id="rId8"/>
    <p:sldId id="544" r:id="rId9"/>
    <p:sldId id="546" r:id="rId10"/>
    <p:sldId id="548" r:id="rId11"/>
    <p:sldId id="550" r:id="rId12"/>
    <p:sldId id="552" r:id="rId13"/>
    <p:sldId id="470" r:id="rId14"/>
    <p:sldId id="554" r:id="rId15"/>
    <p:sldId id="555" r:id="rId16"/>
    <p:sldId id="473" r:id="rId17"/>
    <p:sldId id="395" r:id="rId18"/>
    <p:sldId id="477" r:id="rId19"/>
    <p:sldId id="478" r:id="rId20"/>
    <p:sldId id="481" r:id="rId21"/>
    <p:sldId id="556" r:id="rId22"/>
    <p:sldId id="445" r:id="rId23"/>
    <p:sldId id="480" r:id="rId24"/>
    <p:sldId id="475" r:id="rId25"/>
    <p:sldId id="557" r:id="rId26"/>
    <p:sldId id="496" r:id="rId27"/>
    <p:sldId id="460" r:id="rId28"/>
    <p:sldId id="485" r:id="rId29"/>
    <p:sldId id="483" r:id="rId30"/>
    <p:sldId id="558" r:id="rId31"/>
    <p:sldId id="464" r:id="rId32"/>
    <p:sldId id="465" r:id="rId33"/>
    <p:sldId id="497" r:id="rId34"/>
    <p:sldId id="559" r:id="rId35"/>
    <p:sldId id="560" r:id="rId36"/>
    <p:sldId id="459" r:id="rId37"/>
    <p:sldId id="578" r:id="rId38"/>
    <p:sldId id="489" r:id="rId39"/>
    <p:sldId id="562" r:id="rId40"/>
    <p:sldId id="575" r:id="rId41"/>
    <p:sldId id="577" r:id="rId42"/>
    <p:sldId id="492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580"/>
          </p14:sldIdLst>
        </p14:section>
        <p14:section name="Преговор" id="{C0257C9F-6AA4-4F4C-B2CE-DA948E92B968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DE145E72-6F2E-4C7D-AB67-ED53E5ADFDA7}">
          <p14:sldIdLst>
            <p14:sldId id="470"/>
            <p14:sldId id="554"/>
            <p14:sldId id="555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556"/>
            <p14:sldId id="445"/>
            <p14:sldId id="480"/>
            <p14:sldId id="475"/>
            <p14:sldId id="557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558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559"/>
            <p14:sldId id="560"/>
          </p14:sldIdLst>
        </p14:section>
        <p14:section name="Задачи" id="{404568EE-C957-4972-8FF5-F398C2C614C3}">
          <p14:sldIdLst>
            <p14:sldId id="459"/>
            <p14:sldId id="578"/>
            <p14:sldId id="489"/>
            <p14:sldId id="562"/>
            <p14:sldId id="575"/>
            <p14:sldId id="577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4D"/>
    <a:srgbClr val="E85C0E"/>
    <a:srgbClr val="0097CC"/>
    <a:srgbClr val="FFF0D9"/>
    <a:srgbClr val="FFA72A"/>
    <a:srgbClr val="F0F5FA"/>
    <a:srgbClr val="1A8AFA"/>
    <a:srgbClr val="FDFFFF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 autoAdjust="0"/>
    <p:restoredTop sz="94533" autoAdjust="0"/>
  </p:normalViewPr>
  <p:slideViewPr>
    <p:cSldViewPr>
      <p:cViewPr varScale="1">
        <p:scale>
          <a:sx n="61" d="100"/>
          <a:sy n="61" d="100"/>
        </p:scale>
        <p:origin x="78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8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bg/Contests/Compete/Index/1012#0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2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2#8" TargetMode="Externa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7.gif"/><Relationship Id="rId4" Type="http://schemas.openxmlformats.org/officeDocument/2006/relationships/image" Target="../media/image54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4706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би бил резултатът, ако се опитамe да изпълним </a:t>
            </a:r>
            <a:br>
              <a:rPr lang="bg-BG" dirty="0"/>
            </a:br>
            <a:r>
              <a:rPr lang="bg-BG" dirty="0"/>
              <a:t>следната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8012" y="1929850"/>
            <a:ext cx="5910078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console.log(1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18959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7612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89812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6080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2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</p:nvPr>
        </p:nvGraphicFramePr>
        <p:xfrm>
          <a:off x="2284412" y="1143002"/>
          <a:ext cx="8991600" cy="5093206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1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88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 по стойност (и тип данни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</a:t>
            </a:r>
            <a:endParaRPr lang="en-US" dirty="0"/>
          </a:p>
          <a:p>
            <a:pPr lvl="1"/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346" y="2512183"/>
            <a:ext cx="6868067" cy="4117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9611" y="3502330"/>
            <a:ext cx="1766890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9611" y="396469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8462" y="4427050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9610" y="4886699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9612" y="5321577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9612" y="5744785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true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1DD92-5BCB-49BC-9010-E2FD9E3C235C}"/>
              </a:ext>
            </a:extLst>
          </p:cNvPr>
          <p:cNvSpPr txBox="1"/>
          <p:nvPr/>
        </p:nvSpPr>
        <p:spPr>
          <a:xfrm>
            <a:off x="5789610" y="6179663"/>
            <a:ext cx="1752601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i="0" noProof="1">
                <a:solidFill>
                  <a:schemeClr val="accent2"/>
                </a:solidFill>
              </a:rPr>
              <a:t>// false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00" y="29474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1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19" grpId="0"/>
      <p:bldP spid="20" grpId="0"/>
      <p:bldP spid="21" grpId="0"/>
      <p:bldP spid="2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012" y="632749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1561" y="3675106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4612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2698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6898" y="2057398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0245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7647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9266" y="3770588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7724" y="3032119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4612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0212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886200"/>
            <a:ext cx="3342558" cy="1340862"/>
          </a:xfrm>
          <a:prstGeom prst="wedgeRoundRectCallout">
            <a:avLst>
              <a:gd name="adj1" fmla="val -61656"/>
              <a:gd name="adj2" fmla="val -2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</a:t>
            </a:r>
            <a:r>
              <a:rPr lang="bg-BG" sz="3200" dirty="0"/>
              <a:t>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 код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Ако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няма скоби, се изпълнява </a:t>
            </a:r>
            <a:r>
              <a:rPr lang="bg-BG" sz="3000"/>
              <a:t>само 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/>
              <a:t> </a:t>
            </a:r>
            <a:r>
              <a:rPr lang="bg-BG" sz="3000" dirty="0"/>
              <a:t>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2994237"/>
            <a:ext cx="5105401" cy="24068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</a:t>
            </a:r>
            <a:r>
              <a:rPr lang="bg-BG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3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console.log("bye");</a:t>
            </a:r>
            <a:endParaRPr lang="it-IT" sz="23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175371" y="2994237"/>
            <a:ext cx="540178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==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console.log("banana")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console.log("bye")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4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28581" y="5612252"/>
            <a:ext cx="4648200" cy="939365"/>
          </a:xfrm>
          <a:prstGeom prst="wedgeRoundRectCallout">
            <a:avLst>
              <a:gd name="adj1" fmla="val -11787"/>
              <a:gd name="adj2" fmla="val -73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 се </a:t>
            </a:r>
            <a:r>
              <a:rPr lang="bg-BG" sz="22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2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200" b="1" dirty="0">
                <a:solidFill>
                  <a:srgbClr val="FFFFFF"/>
                </a:solidFill>
                <a:latin typeface="+mj-lt"/>
              </a:rPr>
              <a:t> </a:t>
            </a:r>
            <a:r>
              <a:rPr lang="bg-BG" sz="2200" b="1" dirty="0">
                <a:solidFill>
                  <a:srgbClr val="FFFFFF"/>
                </a:solidFill>
              </a:rPr>
              <a:t>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28534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pb</a:t>
            </a:r>
            <a:r>
              <a:rPr lang="bg-BG" sz="11500" b="1" dirty="0"/>
              <a:t>-</a:t>
            </a:r>
            <a:r>
              <a:rPr lang="en-US" sz="11500" b="1" smtClean="0"/>
              <a:t>march</a:t>
            </a:r>
            <a:endParaRPr lang="en-US" sz="115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083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2200" y="630141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6612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4698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58898" y="2133598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2245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9647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5120" y="3815551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4046" y="303260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6612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59080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</a:t>
            </a:r>
            <a:r>
              <a:rPr lang="en-US" sz="3000" dirty="0"/>
              <a:t>, </a:t>
            </a:r>
            <a:r>
              <a:rPr lang="bg-BG" sz="3000" dirty="0"/>
              <a:t>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</a:t>
            </a:r>
            <a:r>
              <a:rPr lang="en-US" sz="3000" dirty="0"/>
              <a:t>,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</a:t>
            </a:r>
            <a:r>
              <a:rPr lang="en-US" sz="3000"/>
              <a:t>,</a:t>
            </a:r>
            <a:r>
              <a:rPr lang="bg-BG" sz="3000"/>
              <a:t>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6012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2512" y="1371600"/>
            <a:ext cx="7543799" cy="4742425"/>
          </a:xfrm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function isEven</a:t>
            </a:r>
            <a:r>
              <a:rPr lang="bg-BG" sz="2800" dirty="0"/>
              <a:t>(</a:t>
            </a:r>
            <a:r>
              <a:rPr lang="en-US" sz="2800" dirty="0"/>
              <a:t>input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let num = parseInt(input.shift());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if (</a:t>
            </a:r>
            <a:r>
              <a:rPr lang="it-IT" sz="2800" dirty="0">
                <a:solidFill>
                  <a:schemeClr val="bg1"/>
                </a:solidFill>
              </a:rPr>
              <a:t>num </a:t>
            </a:r>
            <a:r>
              <a:rPr lang="en-US" sz="2800" dirty="0">
                <a:solidFill>
                  <a:schemeClr val="bg1"/>
                </a:solidFill>
              </a:rPr>
              <a:t>% 2 ==</a:t>
            </a:r>
            <a:r>
              <a:rPr lang="it-IT" sz="2800" dirty="0">
                <a:solidFill>
                  <a:schemeClr val="bg1"/>
                </a:solidFill>
              </a:rPr>
              <a:t> 0</a:t>
            </a:r>
            <a:r>
              <a:rPr lang="it-IT" sz="2800" dirty="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}</a:t>
            </a:r>
            <a:r>
              <a:rPr lang="en-US" sz="2800" dirty="0"/>
              <a:t>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https://judge.softuni.bg/Contests/Compete/Index/1012#2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141" y="228600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let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console.log 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575" y="3502918"/>
            <a:ext cx="3345625" cy="1219200"/>
          </a:xfrm>
          <a:prstGeom prst="wedgeRoundRectCallout">
            <a:avLst>
              <a:gd name="adj1" fmla="val -68256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9540" y="1252404"/>
            <a:ext cx="6234543" cy="5142534"/>
          </a:xfrm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</a:t>
            </a:r>
            <a:r>
              <a:rPr lang="it-IT" sz="2300" dirty="0">
                <a:solidFill>
                  <a:schemeClr val="bg1"/>
                </a:solidFill>
              </a:rPr>
              <a:t>if (num 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1)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 </a:t>
            </a:r>
            <a:r>
              <a:rPr lang="it-IT" sz="2300" dirty="0">
                <a:solidFill>
                  <a:schemeClr val="bg1"/>
                </a:solidFill>
              </a:rPr>
              <a:t>if (num</a:t>
            </a:r>
            <a:r>
              <a:rPr lang="en-US" sz="2300" dirty="0">
                <a:solidFill>
                  <a:schemeClr val="bg1"/>
                </a:solidFill>
              </a:rPr>
              <a:t> =</a:t>
            </a:r>
            <a:r>
              <a:rPr lang="bg-BG" sz="2300" dirty="0">
                <a:solidFill>
                  <a:schemeClr val="bg1"/>
                </a:solidFill>
              </a:rPr>
              <a:t>=</a:t>
            </a:r>
            <a:r>
              <a:rPr lang="en-US" sz="2300" dirty="0">
                <a:solidFill>
                  <a:schemeClr val="bg1"/>
                </a:solidFill>
              </a:rPr>
              <a:t>=</a:t>
            </a:r>
            <a:r>
              <a:rPr lang="it-IT" sz="2300" dirty="0">
                <a:solidFill>
                  <a:schemeClr val="bg1"/>
                </a:solidFill>
              </a:rPr>
              <a:t> 2) </a:t>
            </a:r>
            <a:endParaRPr lang="en-US" sz="2300" dirty="0">
              <a:solidFill>
                <a:schemeClr val="bg1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  </a:t>
            </a:r>
            <a:r>
              <a:rPr lang="it-IT" sz="2300" dirty="0"/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300" dirty="0">
                <a:solidFill>
                  <a:schemeClr val="accent2"/>
                </a:solidFill>
              </a:rPr>
              <a:t>// </a:t>
            </a:r>
            <a:r>
              <a:rPr lang="en-US" sz="2300" dirty="0">
                <a:solidFill>
                  <a:schemeClr val="accent2"/>
                </a:solidFill>
              </a:rPr>
              <a:t>TODO: add more checks</a:t>
            </a:r>
            <a:endParaRPr lang="it-IT" sz="2300" dirty="0">
              <a:solidFill>
                <a:schemeClr val="accent2"/>
              </a:solidFill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dirty="0"/>
              <a:t>  </a:t>
            </a:r>
            <a:r>
              <a:rPr lang="en-US" sz="2300" dirty="0">
                <a:solidFill>
                  <a:schemeClr val="bg1"/>
                </a:solidFill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3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9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1" y="63890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4478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smtClean="0"/>
              <a:t>Решаване </a:t>
            </a:r>
            <a:r>
              <a:rPr lang="bg-BG" dirty="0"/>
              <a:t>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2757266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let </a:t>
            </a:r>
            <a:r>
              <a:rPr lang="bg-BG" sz="2500" dirty="0"/>
              <a:t>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 err="1"/>
              <a:t>entDay</a:t>
            </a:r>
            <a:r>
              <a:rPr lang="en-US" sz="2500" dirty="0"/>
              <a:t> =</a:t>
            </a:r>
            <a:r>
              <a:rPr lang="bg-BG" sz="2500" dirty="0"/>
              <a:t>=</a:t>
            </a:r>
            <a:r>
              <a:rPr lang="en-US" sz="2500" dirty="0"/>
              <a:t>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let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console.log(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027612" y="533681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</a:t>
            </a:r>
            <a:r>
              <a:rPr lang="en-US" dirty="0"/>
              <a:t>(</a:t>
            </a:r>
            <a:r>
              <a:rPr lang="bg-BG" dirty="0"/>
              <a:t>лаб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34917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shape = input.shift();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let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</a:t>
            </a:r>
            <a:r>
              <a:rPr lang="bg-BG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chemeClr val="tx1"/>
                </a:solidFill>
              </a:rPr>
              <a:t>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sideA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let sideB = Number(input.shift());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console.log(area);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2916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https://judge.softuni.bg/Contests/Compete/Index/1012#8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8729" y="1819120"/>
            <a:ext cx="4185857" cy="587121"/>
          </a:xfrm>
        </p:spPr>
        <p:txBody>
          <a:bodyPr/>
          <a:lstStyle/>
          <a:p>
            <a:r>
              <a:rPr lang="en-US" dirty="0"/>
              <a:t>console.log('a' + 'b');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7983" y="2834838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1018" y="4451760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5426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5812" y="4932913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5" y="4482129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5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2612" y="1286525"/>
            <a:ext cx="3670832" cy="587121"/>
          </a:xfrm>
        </p:spPr>
        <p:txBody>
          <a:bodyPr/>
          <a:lstStyle/>
          <a:p>
            <a:r>
              <a:rPr lang="en-US" dirty="0"/>
              <a:t>let number = </a:t>
            </a:r>
            <a:r>
              <a:rPr lang="bg-BG" dirty="0"/>
              <a:t>"1000"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5213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6882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8770" y="2590800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8673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40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563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905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71131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82" y="1265982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8226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63584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1462" y="2181600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747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0297" y="4353153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6358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3012" y="4587851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8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Какво </a:t>
            </a:r>
            <a:r>
              <a:rPr lang="bg-BG" dirty="0"/>
              <a:t>ще се отпечата на конзолата, ако изпълним следната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3633510" cy="587121"/>
          </a:xfrm>
        </p:spPr>
        <p:txBody>
          <a:bodyPr/>
          <a:lstStyle/>
          <a:p>
            <a:r>
              <a:rPr lang="en-US" dirty="0"/>
              <a:t>console.log(10 %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4416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7136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22" y="2744621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968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635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139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7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Каква стойност държи променливата </a:t>
            </a:r>
            <a:r>
              <a:rPr lang="en-US" sz="3200" b="1" dirty="0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bg-BG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2696" y="2440240"/>
            <a:ext cx="350911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let</a:t>
            </a:r>
            <a:r>
              <a:rPr lang="bg-BG" dirty="0"/>
              <a:t> a = 5;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b = 2;</a:t>
            </a:r>
            <a:endParaRPr lang="en-US" dirty="0"/>
          </a:p>
          <a:p>
            <a:r>
              <a:rPr lang="en-US" dirty="0"/>
              <a:t>let</a:t>
            </a:r>
            <a:r>
              <a:rPr lang="bg-BG" dirty="0"/>
              <a:t>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1510" y="3800243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607139"/>
              <a:ext cx="5204848" cy="1003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412" y="419085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58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3368" y="2070698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6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1303</Words>
  <Application>Microsoft Office PowerPoint</Application>
  <PresentationFormat>Custom</PresentationFormat>
  <Paragraphs>364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Проверки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Оператори за сравнение</vt:lpstr>
      <vt:lpstr>Сравняване на стойности</vt:lpstr>
      <vt:lpstr>PowerPoint Presentation</vt:lpstr>
      <vt:lpstr>Прости проверки</vt:lpstr>
      <vt:lpstr>Отлична оценка - условие</vt:lpstr>
      <vt:lpstr>PowerPoint Presentation</vt:lpstr>
      <vt:lpstr>Прости проверки – if-else</vt:lpstr>
      <vt:lpstr>Блок от код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2020-03-05T12:47:29Z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