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1"/>
  </p:notesMasterIdLst>
  <p:handoutMasterIdLst>
    <p:handoutMasterId r:id="rId42"/>
  </p:handoutMasterIdLst>
  <p:sldIdLst>
    <p:sldId id="579" r:id="rId3"/>
    <p:sldId id="580" r:id="rId4"/>
    <p:sldId id="581" r:id="rId5"/>
    <p:sldId id="471" r:id="rId6"/>
    <p:sldId id="419" r:id="rId7"/>
    <p:sldId id="420" r:id="rId8"/>
    <p:sldId id="501" r:id="rId9"/>
    <p:sldId id="502" r:id="rId10"/>
    <p:sldId id="578" r:id="rId11"/>
    <p:sldId id="504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4" r:id="rId20"/>
    <p:sldId id="513" r:id="rId21"/>
    <p:sldId id="515" r:id="rId22"/>
    <p:sldId id="516" r:id="rId23"/>
    <p:sldId id="517" r:id="rId24"/>
    <p:sldId id="518" r:id="rId25"/>
    <p:sldId id="519" r:id="rId26"/>
    <p:sldId id="543" r:id="rId27"/>
    <p:sldId id="531" r:id="rId28"/>
    <p:sldId id="538" r:id="rId29"/>
    <p:sldId id="540" r:id="rId30"/>
    <p:sldId id="539" r:id="rId31"/>
    <p:sldId id="520" r:id="rId32"/>
    <p:sldId id="582" r:id="rId33"/>
    <p:sldId id="532" r:id="rId34"/>
    <p:sldId id="577" r:id="rId35"/>
    <p:sldId id="526" r:id="rId36"/>
    <p:sldId id="570" r:id="rId37"/>
    <p:sldId id="576" r:id="rId38"/>
    <p:sldId id="413" r:id="rId39"/>
    <p:sldId id="530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579"/>
            <p14:sldId id="580"/>
            <p14:sldId id="581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78"/>
            <p14:sldId id="504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4"/>
            <p14:sldId id="513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</p14:sldIdLst>
        </p14:section>
        <p14:section name="Зареждане на библиотеки" id="{865198DB-3BD5-4586-8C74-A65FADCB01E9}">
          <p14:sldIdLst>
            <p14:sldId id="519"/>
          </p14:sldIdLst>
        </p14:section>
        <p14:section name="Преобразуване на типове" id="{4D813566-FC69-48E3-A4DA-97C7AFE00B97}">
          <p14:sldIdLst>
            <p14:sldId id="543"/>
            <p14:sldId id="531"/>
            <p14:sldId id="538"/>
            <p14:sldId id="540"/>
            <p14:sldId id="539"/>
            <p14:sldId id="520"/>
            <p14:sldId id="582"/>
            <p14:sldId id="532"/>
          </p14:sldIdLst>
        </p14:section>
        <p14:section name="Обобщение" id="{E8E89E94-E30E-41AC-AE57-78FE94567DF2}">
          <p14:sldIdLst>
            <p14:sldId id="577"/>
            <p14:sldId id="526"/>
            <p14:sldId id="570"/>
            <p14:sldId id="576"/>
            <p14:sldId id="413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09-Apr-19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3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  <p:sldLayoutId id="214748369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575" y="978361"/>
            <a:ext cx="10033549" cy="5350141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30284" y="1744247"/>
            <a:ext cx="38641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2971268"/>
            <a:ext cx="3886200" cy="1295400"/>
          </a:xfrm>
          <a:prstGeom prst="wedgeRoundRectCallout">
            <a:avLst>
              <a:gd name="adj1" fmla="val -62112"/>
              <a:gd name="adj2" fmla="val 55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GB" sz="26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  <a:r>
              <a:rPr lang="en-GB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преобразува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текстовата стойност в числена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4387148"/>
            <a:ext cx="3352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6212" y="790976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5812" y="3053206"/>
            <a:ext cx="4840396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print('%.2f' %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1615105"/>
            <a:ext cx="358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Bent-Up Arrow 14">
            <a:extLst>
              <a:ext uri="{FF2B5EF4-FFF2-40B4-BE49-F238E27FC236}">
                <a16:creationId xmlns:a16="http://schemas.microsoft.com/office/drawing/2014/main" id="{C5BAC1D8-B535-4B28-AB0E-87559C8D8342}"/>
              </a:ext>
            </a:extLst>
          </p:cNvPr>
          <p:cNvSpPr/>
          <p:nvPr/>
        </p:nvSpPr>
        <p:spPr>
          <a:xfrm rot="5400000">
            <a:off x="6354302" y="4769312"/>
            <a:ext cx="586816" cy="4969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9E07A-8455-45A1-B44F-D20FE4F6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4495800"/>
            <a:ext cx="2155815" cy="14804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266" y="1435870"/>
            <a:ext cx="5229146" cy="199859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('Hello, ', </a:t>
            </a:r>
            <a:r>
              <a:rPr lang="en-US" sz="2900" dirty="0">
                <a:solidFill>
                  <a:schemeClr val="bg1"/>
                </a:solidFill>
              </a:rPr>
              <a:t>end=''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5212" y="2681269"/>
            <a:ext cx="3657600" cy="1052531"/>
          </a:xfrm>
          <a:prstGeom prst="wedgeRoundRectCallout">
            <a:avLst>
              <a:gd name="adj1" fmla="val -57820"/>
              <a:gd name="adj2" fmla="val -45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30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4266" y="4184228"/>
            <a:ext cx="5229146" cy="1199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('Hello, ' + name);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5257800"/>
            <a:ext cx="2156052" cy="754871"/>
          </a:xfrm>
          <a:prstGeom prst="wedgeRoundRectCallout">
            <a:avLst>
              <a:gd name="adj1" fmla="val -55861"/>
              <a:gd name="adj2" fmla="val -53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43" y="983404"/>
            <a:ext cx="9927138" cy="5276048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615287"/>
            <a:ext cx="8915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firstName = 'Maria’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lastName = 'Ivanova’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str = firstName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@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827532"/>
            <a:ext cx="8915400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sum = 'The sum is: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865812" y="3092614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865812" y="595797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96527" y="3704038"/>
            <a:ext cx="4124872" cy="932403"/>
          </a:xfrm>
          <a:prstGeom prst="wedgeRoundRectCallout">
            <a:avLst>
              <a:gd name="adj1" fmla="val 56273"/>
              <a:gd name="adj2" fmla="val -52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51140" y="4615789"/>
            <a:ext cx="4124872" cy="932403"/>
          </a:xfrm>
          <a:prstGeom prst="wedgeRoundRectCallout">
            <a:avLst>
              <a:gd name="adj1" fmla="val -58261"/>
              <a:gd name="adj2" fmla="val 5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999497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623111" y="3019067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, /,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//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317056"/>
            <a:ext cx="90185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0875" y="2601432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030567"/>
            <a:ext cx="5926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420104"/>
            <a:ext cx="49355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0874" y="4624832"/>
            <a:ext cx="6029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88551" y="1995152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Резултата зависи от оператора </a:t>
            </a:r>
            <a:r>
              <a:rPr lang="bg-BG" dirty="0">
                <a:solidFill>
                  <a:schemeClr val="bg1"/>
                </a:solidFill>
              </a:rPr>
              <a:t>/, //: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Python 3.0:</a:t>
            </a:r>
            <a:endParaRPr lang="bg-BG" dirty="0"/>
          </a:p>
          <a:p>
            <a:pPr lvl="1"/>
            <a:endParaRPr lang="bg-BG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При по-старите версии: </a:t>
            </a:r>
            <a:r>
              <a:rPr lang="en-US" dirty="0">
                <a:solidFill>
                  <a:schemeClr val="bg1"/>
                </a:solidFill>
              </a:rPr>
              <a:t>from __future__ import division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7442" y="2571479"/>
            <a:ext cx="72429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nn-NO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7442" y="5260579"/>
            <a:ext cx="693817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// 2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4189412" y="2941530"/>
            <a:ext cx="563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Дробен резултат:6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Целочислен резултат:6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Грешка: деление на 0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4189412" y="5628471"/>
            <a:ext cx="5238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Дробен резултат: 7.5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Резултат: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7.0</a:t>
            </a:r>
            <a:endParaRPr lang="en-US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5612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612" y="4863584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5612" y="5277796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612" y="5687265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 dirty="0"/>
              <a:t>#pb-</a:t>
            </a:r>
            <a:r>
              <a:rPr lang="en-US" sz="11500" b="1" dirty="0" err="1"/>
              <a:t>april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49530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05581"/>
            <a:ext cx="49530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a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area = (a + b) * h 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print('%.2f ' % area)</a:t>
            </a:r>
            <a:endParaRPr lang="it-IT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b="1" dirty="0"/>
              <a:t>шаблони</a:t>
            </a:r>
            <a:r>
              <a:rPr lang="en-US" sz="3200" b="1" dirty="0"/>
              <a:t> %s, %d, %f, …</a:t>
            </a:r>
            <a:endParaRPr lang="bg-BG" sz="3200" b="1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534071"/>
            <a:ext cx="10744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age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print('You are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% (firstName,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age,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town))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https://judge.softuni.bg/Contests/Compete/Index/1011#3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97961" y="5050976"/>
            <a:ext cx="4124872" cy="932403"/>
          </a:xfrm>
          <a:prstGeom prst="wedgeRoundRectCallout">
            <a:avLst>
              <a:gd name="adj1" fmla="val -70830"/>
              <a:gd name="adj2" fmla="val 13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</a:t>
            </a:r>
          </a:p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за шаблоните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92" y="4413896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3886200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43395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57" y="3167390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 % 123.456)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53" y="3724333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0632" y="5346217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print("%.4f" %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7023789" y="179367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809602" y="3084516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95415" y="53058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95415" y="5788065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bg-BG" dirty="0"/>
              <a:t>към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000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bg-BG" b="1" dirty="0"/>
              <a:t> 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1952889"/>
            <a:ext cx="67437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count = int("5")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data = input()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въвеждаме "5"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num = int(data)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91E81B-EF2D-4D73-91BF-17D20C9C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4876800"/>
            <a:ext cx="67437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data = input()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въвеждаме "5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.5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num = float(data)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5.5</a:t>
            </a:r>
          </a:p>
        </p:txBody>
      </p:sp>
    </p:spTree>
    <p:extLst>
      <p:ext uri="{BB962C8B-B14F-4D97-AF65-F5344CB8AC3E}">
        <p14:creationId xmlns:p14="http://schemas.microsoft.com/office/powerpoint/2010/main" val="8537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A4722-AC52-4928-887A-DD177B8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Манипулация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str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434E-D66F-46A9-86D8-579BFCF7B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BAA5D7-BABE-40AE-B919-BB5D5C73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282227"/>
            <a:ext cx="9927138" cy="5276048"/>
          </a:xfrm>
        </p:spPr>
        <p:txBody>
          <a:bodyPr/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bg-BG" dirty="0"/>
              <a:t>в малки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bg-BG" dirty="0"/>
              <a:t>в големи букви: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F6B817-F8AD-4226-B434-926E09C6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2100146"/>
            <a:ext cx="8813273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input() 		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lower = str.lower(text)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softuni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AE7564-DA7B-4808-A3A8-FD3F9A21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4188457"/>
            <a:ext cx="8813273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input();		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SoftUni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upper = str.upper(text);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SOFTUNI</a:t>
            </a:r>
          </a:p>
        </p:txBody>
      </p:sp>
    </p:spTree>
    <p:extLst>
      <p:ext uri="{BB962C8B-B14F-4D97-AF65-F5344CB8AC3E}">
        <p14:creationId xmlns:p14="http://schemas.microsoft.com/office/powerpoint/2010/main" val="36148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  <a:p>
            <a:pPr marL="76153" indent="0">
              <a:buNone/>
            </a:pPr>
            <a:r>
              <a:rPr lang="bg-BG" sz="3000" dirty="0"/>
              <a:t>5. Преобразуване на типове</a:t>
            </a:r>
          </a:p>
          <a:p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01668" y="4872969"/>
            <a:ext cx="2977296" cy="954107"/>
            <a:chOff x="982303" y="4800599"/>
            <a:chExt cx="2977296" cy="9541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</a:rPr>
                <a:t>5</a:t>
              </a:r>
              <a:endParaRPr lang="en-US" sz="2800" b="1" noProof="1">
                <a:latin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78.54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31.42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41731" y="4801757"/>
            <a:ext cx="2977296" cy="954107"/>
            <a:chOff x="982303" y="4800599"/>
            <a:chExt cx="2977296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452.39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75.40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5978593" y="517499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Успоредник 2"/>
          <p:cNvSpPr/>
          <p:nvPr/>
        </p:nvSpPr>
        <p:spPr bwMode="auto">
          <a:xfrm>
            <a:off x="1979612" y="9906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Read radius</a:t>
            </a:r>
          </a:p>
        </p:txBody>
      </p:sp>
      <p:cxnSp>
        <p:nvCxnSpPr>
          <p:cNvPr id="8" name="Съединител &quot;права стрелка&quot; 7"/>
          <p:cNvCxnSpPr>
            <a:stCxn id="3" idx="4"/>
          </p:cNvCxnSpPr>
          <p:nvPr/>
        </p:nvCxnSpPr>
        <p:spPr>
          <a:xfrm>
            <a:off x="3351212" y="19812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оъгълник 10"/>
          <p:cNvSpPr/>
          <p:nvPr/>
        </p:nvSpPr>
        <p:spPr bwMode="auto">
          <a:xfrm>
            <a:off x="2017712" y="25908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area</a:t>
            </a:r>
          </a:p>
        </p:txBody>
      </p:sp>
      <p:sp>
        <p:nvSpPr>
          <p:cNvPr id="16" name="Правоъгълник 15"/>
          <p:cNvSpPr/>
          <p:nvPr/>
        </p:nvSpPr>
        <p:spPr bwMode="auto">
          <a:xfrm>
            <a:off x="2017712" y="41910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perimeter</a:t>
            </a: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3351212" y="35814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споредник 18"/>
          <p:cNvSpPr/>
          <p:nvPr/>
        </p:nvSpPr>
        <p:spPr bwMode="auto">
          <a:xfrm>
            <a:off x="5311959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area</a:t>
            </a:r>
          </a:p>
        </p:txBody>
      </p:sp>
      <p:sp>
        <p:nvSpPr>
          <p:cNvPr id="20" name="Успоредник 19"/>
          <p:cNvSpPr/>
          <p:nvPr/>
        </p:nvSpPr>
        <p:spPr bwMode="auto">
          <a:xfrm>
            <a:off x="8561387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perimeter</a:t>
            </a:r>
          </a:p>
        </p:txBody>
      </p:sp>
      <p:cxnSp>
        <p:nvCxnSpPr>
          <p:cNvPr id="22" name="Съединител &quot;права стрелка&quot; 21"/>
          <p:cNvCxnSpPr>
            <a:cxnSpLocks/>
            <a:stCxn id="16" idx="3"/>
          </p:cNvCxnSpPr>
          <p:nvPr/>
        </p:nvCxnSpPr>
        <p:spPr>
          <a:xfrm flipV="1">
            <a:off x="4684712" y="4679642"/>
            <a:ext cx="723900" cy="6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cxnSpLocks/>
            <a:stCxn id="19" idx="2"/>
          </p:cNvCxnSpPr>
          <p:nvPr/>
        </p:nvCxnSpPr>
        <p:spPr>
          <a:xfrm>
            <a:off x="7931334" y="4686300"/>
            <a:ext cx="7538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en-US" sz="3200" b="1" dirty="0">
                <a:solidFill>
                  <a:schemeClr val="bg1"/>
                </a:solidFill>
              </a:rPr>
              <a:t> %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СофтУни</a:t>
            </a:r>
            <a:r>
              <a:rPr lang="bg-BG" dirty="0"/>
              <a:t> </a:t>
            </a:r>
            <a:r>
              <a:rPr lang="bg-BG" dirty="0" err="1"/>
              <a:t>диамантени</a:t>
            </a:r>
            <a:r>
              <a:rPr lang="bg-BG" dirty="0"/>
              <a:t> партньори</a:t>
            </a:r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СофтУни</a:t>
            </a:r>
            <a:r>
              <a:rPr lang="bg-BG" dirty="0"/>
              <a:t> организационни партньори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2058" y="4496669"/>
            <a:ext cx="2499954" cy="636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175668" y="3966333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789612" y="5029200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символи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</a:rPr>
              <a:t>'a'</a:t>
            </a:r>
            <a:r>
              <a:rPr lang="en-US" dirty="0">
                <a:latin typeface="+mj-lt"/>
              </a:rPr>
              <a:t>,</a:t>
            </a:r>
            <a:r>
              <a:rPr lang="en-US" b="1" dirty="0">
                <a:latin typeface="Consolas" pitchFamily="49" charset="0"/>
              </a:rPr>
              <a:t> '</a:t>
            </a:r>
            <a:r>
              <a:rPr lang="bg-BG" b="1" dirty="0">
                <a:latin typeface="Consolas" pitchFamily="49" charset="0"/>
              </a:rPr>
              <a:t>Здрасти'</a:t>
            </a:r>
            <a:r>
              <a:rPr lang="bg-BG" dirty="0">
                <a:latin typeface="+mj-lt"/>
              </a:rPr>
              <a:t>,</a:t>
            </a:r>
            <a:r>
              <a:rPr lang="bg-BG" b="1" dirty="0">
                <a:latin typeface="Consolas" pitchFamily="49" charset="0"/>
              </a:rPr>
              <a:t>'</a:t>
            </a:r>
            <a:r>
              <a:rPr lang="en-US" b="1" dirty="0">
                <a:latin typeface="Consolas" pitchFamily="49" charset="0"/>
              </a:rPr>
              <a:t>Hi'…</a:t>
            </a:r>
            <a:endParaRPr lang="bg-BG" b="1" dirty="0">
              <a:latin typeface="Consolas" pitchFamily="49" charset="0"/>
            </a:endParaRPr>
          </a:p>
          <a:p>
            <a:r>
              <a:rPr lang="ru-RU" dirty="0">
                <a:latin typeface="+mj-lt"/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ru-RU" dirty="0">
                <a:latin typeface="+mj-lt"/>
                <a:cs typeface="Consolas" pitchFamily="49" charset="0"/>
              </a:rPr>
              <a:t>присвоява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br>
              <a:rPr lang="en-US" sz="3200" dirty="0"/>
            </a:br>
            <a:r>
              <a:rPr lang="bg-BG" sz="3200" dirty="0"/>
              <a:t>идва под формата на 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  <a:r>
              <a:rPr lang="en-US" sz="3200" dirty="0">
                <a:solidFill>
                  <a:schemeClr val="bg1"/>
                </a:solidFill>
              </a:rPr>
              <a:t>​</a:t>
            </a:r>
          </a:p>
          <a:p>
            <a:pPr lvl="1" fontAlgn="base"/>
            <a:r>
              <a:rPr lang="bg-BG" sz="3000" dirty="0"/>
              <a:t>Всичко, което 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 на конзолата, се </a:t>
            </a:r>
            <a:r>
              <a:rPr lang="bg-BG" sz="3000" dirty="0">
                <a:solidFill>
                  <a:schemeClr val="bg1"/>
                </a:solidFill>
              </a:rPr>
              <a:t>преобразува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в текст</a:t>
            </a:r>
            <a:r>
              <a:rPr lang="en-US" sz="30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000" dirty="0"/>
              <a:t>Връща ни текстът, въведен от потребителя</a:t>
            </a:r>
            <a:r>
              <a:rPr lang="en-US" sz="30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8812" y="43434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2983881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print(name)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3700379"/>
            <a:ext cx="4414203" cy="144893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5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1946</Words>
  <Application>Microsoft Office PowerPoint</Application>
  <PresentationFormat>Custom</PresentationFormat>
  <Paragraphs>395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, /, //</vt:lpstr>
      <vt:lpstr>Особености при деление на числа</vt:lpstr>
      <vt:lpstr>Аритметични операции: %</vt:lpstr>
      <vt:lpstr>Числени изрази</vt:lpstr>
      <vt:lpstr>PowerPoint Presentation</vt:lpstr>
      <vt:lpstr>PowerPoint Presentation</vt:lpstr>
      <vt:lpstr>Съединяване на текст и числа</vt:lpstr>
      <vt:lpstr>Зареждане на библиотеки (import)</vt:lpstr>
      <vt:lpstr>PowerPoint Presentation</vt:lpstr>
      <vt:lpstr>Закръгляне на числа</vt:lpstr>
      <vt:lpstr>Закръгляне на числа (2)</vt:lpstr>
      <vt:lpstr>Преобразуване на типове</vt:lpstr>
      <vt:lpstr>Манипулация на str</vt:lpstr>
      <vt:lpstr>PowerPoint Presentation</vt:lpstr>
      <vt:lpstr>Периметър и лице на кръг – пример</vt:lpstr>
      <vt:lpstr>PowerPoint Presentation</vt:lpstr>
      <vt:lpstr>Какво научихме днес?</vt:lpstr>
      <vt:lpstr>PowerPoint Presentation</vt:lpstr>
      <vt:lpstr>СофтУни диамантени партньори</vt:lpstr>
      <vt:lpstr>СофтУни организационни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2019-04-09T13:02:20Z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