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394" r:id="rId2"/>
    <p:sldId id="476" r:id="rId3"/>
    <p:sldId id="508" r:id="rId4"/>
    <p:sldId id="535" r:id="rId5"/>
    <p:sldId id="479" r:id="rId6"/>
    <p:sldId id="536" r:id="rId7"/>
    <p:sldId id="554" r:id="rId8"/>
    <p:sldId id="483" r:id="rId9"/>
    <p:sldId id="550" r:id="rId10"/>
    <p:sldId id="551" r:id="rId11"/>
    <p:sldId id="415" r:id="rId12"/>
    <p:sldId id="543" r:id="rId13"/>
    <p:sldId id="492" r:id="rId14"/>
    <p:sldId id="557" r:id="rId15"/>
    <p:sldId id="494" r:id="rId16"/>
    <p:sldId id="401" r:id="rId17"/>
    <p:sldId id="558" r:id="rId18"/>
    <p:sldId id="559" r:id="rId19"/>
    <p:sldId id="405" r:id="rId20"/>
    <p:sldId id="4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7CEFE76-0D92-4ECD-A7AE-B45239720B57}">
          <p14:sldIdLst>
            <p14:sldId id="394"/>
            <p14:sldId id="476"/>
            <p14:sldId id="508"/>
          </p14:sldIdLst>
        </p14:section>
        <p14:section name="Course Objective" id="{38EDA8F8-2B1A-4660-9AA1-51D5D1D2D4C8}">
          <p14:sldIdLst>
            <p14:sldId id="535"/>
            <p14:sldId id="479"/>
            <p14:sldId id="536"/>
            <p14:sldId id="554"/>
          </p14:sldIdLst>
        </p14:section>
        <p14:section name="Team" id="{40CAFEF6-FE20-4851-889D-14E8131F05C8}">
          <p14:sldIdLst>
            <p14:sldId id="483"/>
            <p14:sldId id="550"/>
            <p14:sldId id="551"/>
          </p14:sldIdLst>
        </p14:section>
        <p14:section name="Course Organization" id="{39D4978A-F081-4FDA-84F9-2C11BED80BA3}">
          <p14:sldIdLst>
            <p14:sldId id="415"/>
            <p14:sldId id="543"/>
            <p14:sldId id="492"/>
            <p14:sldId id="557"/>
            <p14:sldId id="494"/>
            <p14:sldId id="401"/>
          </p14:sldIdLst>
        </p14:section>
        <p14:section name="Conclusion" id="{70BCAA68-B98F-44B8-948E-0009AF2D30E0}">
          <p14:sldIdLst>
            <p14:sldId id="558"/>
            <p14:sldId id="55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658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BED9DB9-C712-4E4B-A213-BBF52583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41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DA39FA-6DB3-40FD-B079-165A80286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158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6CC53E5-CF1B-4393-8B8A-7EF8768B55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287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F2598F3-4EB7-4620-A4DC-584E9A695D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604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A27C04-0FA1-4774-BD8E-58EB618845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9300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D8CA6C3-4611-44DB-BE0A-37FB9CDA6B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673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43D3BE3-16A3-453C-BFCD-C8C6657039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2764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B5F0D4-14F7-4381-9736-0D09E2D472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453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54827EC-DD91-4D35-AE19-0E6E9D316A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009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ython-advanced" TargetMode="External"/><Relationship Id="rId7" Type="http://schemas.openxmlformats.org/officeDocument/2006/relationships/hyperlink" Target="https://www.facebook.com/groups/SoftUniPythonCommunit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hyperlink" Target="https://www.facebook.com/groups/PythonAdvancedJanuary2020/" TargetMode="Externa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7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3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6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5.jpeg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6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8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</a:t>
            </a:r>
            <a:r>
              <a:rPr lang="en-US" dirty="0" smtClean="0"/>
              <a:t>Advanced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026" name="Picture 2" descr="Ð ÐµÐ·ÑÐ»ÑÐ°Ñ Ñ Ð¸Ð·Ð¾Ð±ÑÐ°Ð¶ÐµÐ½Ð¸Ðµ Ð·Ð° pyth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2239295"/>
            <a:ext cx="5105400" cy="25527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Technical Trainer and Program Lead at SoftUni</a:t>
            </a:r>
          </a:p>
          <a:p>
            <a:r>
              <a:rPr lang="en-US" dirty="0"/>
              <a:t>SoftUni Top Student</a:t>
            </a:r>
          </a:p>
          <a:p>
            <a:r>
              <a:rPr lang="en-US" dirty="0"/>
              <a:t>Passionate about Python technologies</a:t>
            </a:r>
          </a:p>
          <a:p>
            <a:r>
              <a:rPr lang="en-US" dirty="0"/>
              <a:t>Interested in Machine Learning and AI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Tanya </a:t>
            </a:r>
            <a:r>
              <a:rPr lang="en-US" dirty="0" err="1"/>
              <a:t>Staneva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702C0-221E-406E-A3A5-A5933683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2286001"/>
            <a:ext cx="3264364" cy="32421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87FCE60-E079-4329-90A8-C8783EF6B1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298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329D-9667-45C7-B830-3ED6714EA7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8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</a:t>
            </a:r>
            <a:r>
              <a:rPr lang="en-US" dirty="0" smtClean="0"/>
              <a:t>Advanced</a:t>
            </a:r>
            <a:r>
              <a:rPr lang="bg-BG" dirty="0" smtClean="0"/>
              <a:t> </a:t>
            </a:r>
            <a:r>
              <a:rPr lang="en-US" dirty="0" smtClean="0"/>
              <a:t>Course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96902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2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77207" y="1494769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1</a:t>
            </a:r>
            <a:r>
              <a:rPr lang="en-US" sz="2000" b="1" dirty="0" smtClean="0"/>
              <a:t>6-Jan-2020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109255" y="1534099"/>
            <a:ext cx="1375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8-Apr-2020</a:t>
            </a:r>
            <a:endParaRPr lang="en-US" sz="20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108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weeks *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times / week</a:t>
            </a:r>
          </a:p>
          <a:p>
            <a:pPr algn="ctr"/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16-Jan-20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23-Feb-2020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23-Feb-2020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0104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bg-BG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en-US" sz="20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heoretical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Exam: 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8-Apr-2020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 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8-Apr-2020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257800" y="1499788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23-Feb-2020</a:t>
            </a:r>
            <a:endParaRPr lang="en-US" sz="20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62484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E09F0EE8-F31A-4D40-9535-320B3B8E4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23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8927FBD-B8F6-444E-A489-F0E8DB184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858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6605" y="96540"/>
            <a:ext cx="8397308" cy="882424"/>
          </a:xfrm>
        </p:spPr>
        <p:txBody>
          <a:bodyPr/>
          <a:lstStyle/>
          <a:p>
            <a:r>
              <a:rPr lang="en-US" dirty="0"/>
              <a:t>Scoring System for the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492878">
            <a:off x="3328799" y="570739"/>
            <a:ext cx="3079425" cy="455546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54A0E6-71CD-4ADC-B795-CD347080D7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984">
            <a:off x="8688743" y="3211521"/>
            <a:ext cx="2435485" cy="2854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132DAB-F7B3-4831-88E5-6756F9C5FBCF}"/>
              </a:ext>
            </a:extLst>
          </p:cNvPr>
          <p:cNvSpPr txBox="1"/>
          <p:nvPr/>
        </p:nvSpPr>
        <p:spPr>
          <a:xfrm>
            <a:off x="9550700" y="3891231"/>
            <a:ext cx="1407331" cy="105932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8" b="1" dirty="0"/>
              <a:t>Presence in class</a:t>
            </a:r>
            <a:r>
              <a:rPr lang="bg-BG" sz="2398" b="1" dirty="0"/>
              <a:t> </a:t>
            </a:r>
            <a:br>
              <a:rPr lang="bg-BG" sz="2398" b="1" dirty="0"/>
            </a:br>
            <a:r>
              <a:rPr lang="en-US" sz="2398" b="1" dirty="0"/>
              <a:t>5</a:t>
            </a:r>
            <a:r>
              <a:rPr lang="bg-BG" sz="2398" b="1" dirty="0"/>
              <a:t>%</a:t>
            </a:r>
            <a:endParaRPr lang="en-US" sz="2398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1700" y="657783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91931" y="1943906"/>
            <a:ext cx="2409175" cy="99009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 </a:t>
            </a:r>
            <a:r>
              <a:rPr lang="en-US" sz="2799" b="1" dirty="0" smtClean="0"/>
              <a:t>Exam</a:t>
            </a:r>
            <a:r>
              <a:rPr lang="bg-BG" sz="2799" b="1" dirty="0"/>
              <a:t/>
            </a:r>
            <a:br>
              <a:rPr lang="bg-BG" sz="2799" b="1" dirty="0"/>
            </a:br>
            <a:r>
              <a:rPr lang="en-US" sz="2799" b="1" dirty="0"/>
              <a:t>90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61060" y="1699491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027771">
            <a:off x="3343549" y="3558707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082596" y="4957659"/>
            <a:ext cx="1882960" cy="1019187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64E574C-9637-4CE5-B686-E8D87CA804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0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Softuni Python Community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1999" y="1905001"/>
            <a:ext cx="8933514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  <a:hlinkClick r:id="rId3"/>
              </a:rPr>
              <a:t>https://softuni.bg/courses/python-advanced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615" y="1424510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1997" y="3323433"/>
            <a:ext cx="8933515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hlinkClick r:id="rId5"/>
              </a:rPr>
              <a:t>facebook.com/groups/PythonAdvancedJanuary2020</a:t>
            </a:r>
            <a:r>
              <a:rPr lang="en-US" sz="2400" b="1" dirty="0">
                <a:hlinkClick r:id="rId5"/>
              </a:rPr>
              <a:t>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470" y="3611526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761997" y="4721919"/>
            <a:ext cx="8933515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7"/>
              </a:rPr>
              <a:t>https://www.facebook.com/groups/SoftUniPythonCommunity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7EBE1C7-61DB-4C7F-9C93-0B2C04C3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564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9520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9874B1D-9694-4FE1-ACB7-C414B47DC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258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2AA6F1B2-99BB-49DE-A5B1-8D113F432F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44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812BDA1-42C1-410B-9552-9B6AC5183D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2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5FCC25-8780-4A48-BFC5-CF2D113338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F88F597-005C-4085-8D8B-3055447A2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86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194F119-2B63-4D73-9102-121D91961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19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3523-E3F7-4452-A283-F9A2CBDBED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3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79000"/>
            <a:ext cx="936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</a:t>
            </a:r>
            <a:r>
              <a:rPr lang="en-US" dirty="0" smtClean="0"/>
              <a:t>with Lists as Stacks and Queues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 smtClean="0"/>
              <a:t>Working with Tuples and Sets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Creating and working with Multidimensional Lists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 smtClean="0"/>
              <a:t>Learn functional programming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Working with Files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Handling Exceptions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smtClean="0"/>
              <a:t>Advanced </a:t>
            </a:r>
            <a:r>
              <a:rPr lang="en-US" dirty="0"/>
              <a:t>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2C0CCC-1CF3-42D7-A241-B0B84A9456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7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71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Exam</a:t>
            </a:r>
            <a:r>
              <a:rPr lang="bg-BG" dirty="0" smtClean="0"/>
              <a:t> </a:t>
            </a:r>
            <a:r>
              <a:rPr lang="bg-BG" dirty="0"/>
              <a:t>– 4 </a:t>
            </a:r>
            <a:r>
              <a:rPr lang="en-US" dirty="0"/>
              <a:t>hours</a:t>
            </a:r>
            <a:endParaRPr lang="en-GB" dirty="0"/>
          </a:p>
          <a:p>
            <a:pPr lvl="1"/>
            <a:r>
              <a:rPr lang="en-GB" dirty="0"/>
              <a:t>3 practical problems</a:t>
            </a:r>
          </a:p>
          <a:p>
            <a:pPr lvl="2"/>
            <a:r>
              <a:rPr lang="en-GB" dirty="0" smtClean="0"/>
              <a:t>Stacks and Queues</a:t>
            </a:r>
            <a:endParaRPr lang="en-GB" dirty="0"/>
          </a:p>
          <a:p>
            <a:pPr lvl="2"/>
            <a:r>
              <a:rPr lang="en-GB" dirty="0" smtClean="0"/>
              <a:t>Multidimensional Lists</a:t>
            </a:r>
            <a:endParaRPr lang="en-GB" dirty="0"/>
          </a:p>
          <a:p>
            <a:pPr lvl="2"/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0CF927-C6E1-4F2A-BE4B-868522BEE9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 </a:t>
            </a:r>
            <a:r>
              <a:rPr lang="en-GB" dirty="0"/>
              <a:t>once you enter</a:t>
            </a:r>
          </a:p>
          <a:p>
            <a:pPr lvl="1"/>
            <a:r>
              <a:rPr lang="en-US" dirty="0"/>
              <a:t>Multiple-choice with </a:t>
            </a: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correct answer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Test will be in English</a:t>
            </a:r>
            <a:endParaRPr lang="en-US" dirty="0"/>
          </a:p>
          <a:p>
            <a:r>
              <a:rPr lang="en-GB" dirty="0"/>
              <a:t>Automated quiz system</a:t>
            </a:r>
            <a:endParaRPr lang="bg-BG" dirty="0"/>
          </a:p>
          <a:p>
            <a:r>
              <a:rPr lang="en-GB" dirty="0"/>
              <a:t>Available </a:t>
            </a:r>
            <a:r>
              <a:rPr lang="en-GB" b="1" dirty="0" smtClean="0">
                <a:solidFill>
                  <a:schemeClr val="bg1"/>
                </a:solidFill>
              </a:rPr>
              <a:t>on </a:t>
            </a:r>
            <a:r>
              <a:rPr lang="en-GB" b="1" dirty="0">
                <a:solidFill>
                  <a:schemeClr val="bg1"/>
                </a:solidFill>
              </a:rPr>
              <a:t>the day </a:t>
            </a:r>
            <a:r>
              <a:rPr lang="en-GB" dirty="0" smtClean="0"/>
              <a:t>of </a:t>
            </a:r>
            <a:r>
              <a:rPr lang="en-GB" dirty="0"/>
              <a:t>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0E22FB-38F2-4543-B938-068E58F2C6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A970BB-A8E1-4981-AEF9-56E0D4D810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1"/>
              <a:t>Senior Full Stack Developer in SoftUni</a:t>
            </a:r>
            <a:endParaRPr lang="bg-BG" dirty="0"/>
          </a:p>
          <a:p>
            <a:r>
              <a:rPr lang="en-US" dirty="0"/>
              <a:t>10+ years in IT</a:t>
            </a:r>
            <a:endParaRPr lang="bg-BG" dirty="0"/>
          </a:p>
          <a:p>
            <a:pPr lvl="1"/>
            <a:r>
              <a:rPr lang="en-US" dirty="0"/>
              <a:t>8+ years of experience as a </a:t>
            </a:r>
          </a:p>
          <a:p>
            <a:pPr marL="930719" lvl="1" indent="0">
              <a:buNone/>
            </a:pPr>
            <a:r>
              <a:rPr lang="en-US" dirty="0"/>
              <a:t>Technical Trainer @ </a:t>
            </a:r>
            <a:r>
              <a:rPr lang="en-US" dirty="0" err="1"/>
              <a:t>Telerik</a:t>
            </a:r>
            <a:r>
              <a:rPr lang="en-US" dirty="0"/>
              <a:t> Academy</a:t>
            </a:r>
          </a:p>
          <a:p>
            <a:pPr lvl="1"/>
            <a:r>
              <a:rPr lang="en-US" dirty="0"/>
              <a:t>Front-end developer by heart</a:t>
            </a:r>
            <a:endParaRPr lang="bg-BG" dirty="0"/>
          </a:p>
          <a:p>
            <a:pPr lvl="2"/>
            <a:r>
              <a:rPr lang="en-US" dirty="0"/>
              <a:t>Software developer by need</a:t>
            </a:r>
          </a:p>
          <a:p>
            <a:r>
              <a:rPr lang="en-US" dirty="0"/>
              <a:t>Experience with all popular mobile platforms</a:t>
            </a:r>
            <a:endParaRPr lang="bg-BG" dirty="0"/>
          </a:p>
          <a:p>
            <a:pPr lvl="1"/>
            <a:r>
              <a:rPr lang="en-US" dirty="0"/>
              <a:t>Android, iOS, Windows</a:t>
            </a:r>
            <a:endParaRPr lang="bg-BG" dirty="0"/>
          </a:p>
          <a:p>
            <a:r>
              <a:rPr lang="nl-NL" dirty="0"/>
              <a:t>Fluent in Node.js, .NET, Angular, Java, C++</a:t>
            </a:r>
            <a:endParaRPr lang="bg-BG" dirty="0"/>
          </a:p>
          <a:p>
            <a:r>
              <a:rPr lang="en-US" dirty="0"/>
              <a:t>"30 under 30" – Forbes </a:t>
            </a:r>
            <a:r>
              <a:rPr lang="bg-BG" dirty="0"/>
              <a:t>2017</a:t>
            </a:r>
            <a:r>
              <a:rPr lang="en-US" dirty="0"/>
              <a:t> - Education</a:t>
            </a:r>
            <a:endParaRPr lang="nl-NL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Doncho</a:t>
            </a:r>
            <a:r>
              <a:rPr lang="en-GB" dirty="0" smtClean="0"/>
              <a:t> </a:t>
            </a:r>
            <a:r>
              <a:rPr lang="en-GB" dirty="0" err="1" smtClean="0"/>
              <a:t>Minkov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A9F4674-4FB6-450A-A3E8-638C7B17D8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227" y="1990914"/>
            <a:ext cx="3495487" cy="34954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962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3331</TotalTime>
  <Words>619</Words>
  <Application>Microsoft Office PowerPoint</Application>
  <PresentationFormat>Widescreen</PresentationFormat>
  <Paragraphs>141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Python Advanced</vt:lpstr>
      <vt:lpstr>Table of Contents</vt:lpstr>
      <vt:lpstr>Have a Question?</vt:lpstr>
      <vt:lpstr>Course Objectives</vt:lpstr>
      <vt:lpstr>Python Advanced Objectives</vt:lpstr>
      <vt:lpstr>Practical Programming Exam</vt:lpstr>
      <vt:lpstr>Theoretical Exam</vt:lpstr>
      <vt:lpstr>The Team</vt:lpstr>
      <vt:lpstr>Doncho Minkov</vt:lpstr>
      <vt:lpstr>Tanya Staneva</vt:lpstr>
      <vt:lpstr>Course Organization</vt:lpstr>
      <vt:lpstr>Python Advanced Course</vt:lpstr>
      <vt:lpstr>Homework Assignments &amp; Exercises</vt:lpstr>
      <vt:lpstr>Scoring System for the Course</vt:lpstr>
      <vt:lpstr>Course Web Site, Forum and FB Group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 - Course Intro</dc:title>
  <dc:subject>Technology Fundamentals  – Practical Training Course @ SoftUni</dc:subject>
  <dc:creator>Software University</dc:creator>
  <cp:keywords>programing fundamentals; python;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 Staneva</cp:lastModifiedBy>
  <cp:revision>9</cp:revision>
  <dcterms:created xsi:type="dcterms:W3CDTF">2018-05-23T13:08:44Z</dcterms:created>
  <dcterms:modified xsi:type="dcterms:W3CDTF">2020-01-14T13:06:11Z</dcterms:modified>
  <cp:category>Python Fundamentals Course @ SoftUni: https://softuni.bg/trainings/2442/python-fundamentals-september-2019</cp:category>
</cp:coreProperties>
</file>