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6" r:id="rId8"/>
    <p:sldId id="277" r:id="rId9"/>
    <p:sldId id="263" r:id="rId10"/>
    <p:sldId id="264" r:id="rId11"/>
    <p:sldId id="265" r:id="rId12"/>
    <p:sldId id="266" r:id="rId13"/>
    <p:sldId id="268" r:id="rId14"/>
    <p:sldId id="270" r:id="rId15"/>
    <p:sldId id="279" r:id="rId16"/>
    <p:sldId id="271" r:id="rId17"/>
    <p:sldId id="278" r:id="rId18"/>
    <p:sldId id="274" r:id="rId19"/>
    <p:sldId id="262" r:id="rId20"/>
    <p:sldId id="275" r:id="rId21"/>
    <p:sldId id="26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7" d="100"/>
          <a:sy n="87" d="100"/>
        </p:scale>
        <p:origin x="6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aniel\Desktop\Files\PortfolioProject\bellabeat_capstone_project\tableau\pie_chart.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a:t> </a:t>
            </a:r>
            <a:r>
              <a:rPr lang="en-US" sz="1400" b="1" i="0" u="none" strike="noStrike" kern="1200" spc="0" baseline="0">
                <a:solidFill>
                  <a:sysClr val="windowText" lastClr="000000">
                    <a:lumMod val="65000"/>
                    <a:lumOff val="35000"/>
                  </a:sysClr>
                </a:solidFill>
                <a:latin typeface="Times New Roman" panose="02020603050405020304" pitchFamily="18" charset="0"/>
                <a:cs typeface="Times New Roman" panose="02020603050405020304" pitchFamily="18" charset="0"/>
              </a:rPr>
              <a:t>Breakdown of Activity Levels Throughout the day</a:t>
            </a: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US"/>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5">
                  <a:tint val="58000"/>
                </a:schemeClr>
              </a:solidFill>
              <a:ln w="19050">
                <a:solidFill>
                  <a:schemeClr val="lt1"/>
                </a:solidFill>
              </a:ln>
              <a:effectLst/>
            </c:spPr>
            <c:extLst>
              <c:ext xmlns:c16="http://schemas.microsoft.com/office/drawing/2014/chart" uri="{C3380CC4-5D6E-409C-BE32-E72D297353CC}">
                <c16:uniqueId val="{00000001-148B-4C6B-B77A-B78534087988}"/>
              </c:ext>
            </c:extLst>
          </c:dPt>
          <c:dPt>
            <c:idx val="1"/>
            <c:bubble3D val="0"/>
            <c:spPr>
              <a:solidFill>
                <a:schemeClr val="accent5">
                  <a:tint val="86000"/>
                </a:schemeClr>
              </a:solidFill>
              <a:ln w="19050">
                <a:solidFill>
                  <a:schemeClr val="lt1"/>
                </a:solidFill>
              </a:ln>
              <a:effectLst/>
            </c:spPr>
            <c:extLst>
              <c:ext xmlns:c16="http://schemas.microsoft.com/office/drawing/2014/chart" uri="{C3380CC4-5D6E-409C-BE32-E72D297353CC}">
                <c16:uniqueId val="{00000003-148B-4C6B-B77A-B78534087988}"/>
              </c:ext>
            </c:extLst>
          </c:dPt>
          <c:dPt>
            <c:idx val="2"/>
            <c:bubble3D val="0"/>
            <c:spPr>
              <a:solidFill>
                <a:schemeClr val="accent5">
                  <a:shade val="86000"/>
                </a:schemeClr>
              </a:solidFill>
              <a:ln w="19050">
                <a:solidFill>
                  <a:schemeClr val="lt1"/>
                </a:solidFill>
              </a:ln>
              <a:effectLst/>
            </c:spPr>
            <c:extLst>
              <c:ext xmlns:c16="http://schemas.microsoft.com/office/drawing/2014/chart" uri="{C3380CC4-5D6E-409C-BE32-E72D297353CC}">
                <c16:uniqueId val="{00000005-148B-4C6B-B77A-B78534087988}"/>
              </c:ext>
            </c:extLst>
          </c:dPt>
          <c:dPt>
            <c:idx val="3"/>
            <c:bubble3D val="0"/>
            <c:spPr>
              <a:solidFill>
                <a:schemeClr val="accent5">
                  <a:shade val="58000"/>
                </a:schemeClr>
              </a:solidFill>
              <a:ln w="19050">
                <a:solidFill>
                  <a:schemeClr val="lt1"/>
                </a:solidFill>
              </a:ln>
              <a:effectLst/>
            </c:spPr>
            <c:extLst>
              <c:ext xmlns:c16="http://schemas.microsoft.com/office/drawing/2014/chart" uri="{C3380CC4-5D6E-409C-BE32-E72D297353CC}">
                <c16:uniqueId val="{00000007-148B-4C6B-B77A-B78534087988}"/>
              </c:ext>
            </c:extLst>
          </c:dPt>
          <c:dLbls>
            <c:dLbl>
              <c:idx val="0"/>
              <c:layout>
                <c:manualLayout>
                  <c:x val="-4.4028697257180602E-2"/>
                  <c:y val="-5.3220739955690835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48B-4C6B-B77A-B78534087988}"/>
                </c:ext>
              </c:extLst>
            </c:dLbl>
            <c:dLbl>
              <c:idx val="1"/>
              <c:layout>
                <c:manualLayout>
                  <c:x val="0.11844104304588578"/>
                  <c:y val="-6.2035708095716589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48B-4C6B-B77A-B78534087988}"/>
                </c:ext>
              </c:extLst>
            </c:dLbl>
            <c:dLbl>
              <c:idx val="2"/>
              <c:layout>
                <c:manualLayout>
                  <c:x val="6.8411852077860463E-2"/>
                  <c:y val="-1.0168539237591262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48B-4C6B-B77A-B78534087988}"/>
                </c:ext>
              </c:extLst>
            </c:dLbl>
            <c:dLbl>
              <c:idx val="3"/>
              <c:layout>
                <c:manualLayout>
                  <c:x val="-0.19616134399639967"/>
                  <c:y val="-0.13847895891023598"/>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48B-4C6B-B77A-B78534087988}"/>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rgbClr val="FF0000"/>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Sheet1!$A$1:$D$1</c:f>
              <c:strCache>
                <c:ptCount val="4"/>
                <c:pt idx="0">
                  <c:v>avg_very_active_percent</c:v>
                </c:pt>
                <c:pt idx="1">
                  <c:v>avg_fairly_active_percent</c:v>
                </c:pt>
                <c:pt idx="2">
                  <c:v>avg_lightly_active_percent</c:v>
                </c:pt>
                <c:pt idx="3">
                  <c:v>avg_sedentary_minutes_percent</c:v>
                </c:pt>
              </c:strCache>
            </c:strRef>
          </c:cat>
          <c:val>
            <c:numRef>
              <c:f>Sheet1!$A$2:$D$2</c:f>
              <c:numCache>
                <c:formatCode>0%</c:formatCode>
                <c:ptCount val="4"/>
                <c:pt idx="0">
                  <c:v>1.7999999999999999E-2</c:v>
                </c:pt>
                <c:pt idx="1">
                  <c:v>1.0999999999999999E-2</c:v>
                </c:pt>
                <c:pt idx="2">
                  <c:v>0.159</c:v>
                </c:pt>
                <c:pt idx="3">
                  <c:v>0.81899999999999995</c:v>
                </c:pt>
              </c:numCache>
            </c:numRef>
          </c:val>
          <c:extLst>
            <c:ext xmlns:c16="http://schemas.microsoft.com/office/drawing/2014/chart" uri="{C3380CC4-5D6E-409C-BE32-E72D297353CC}">
              <c16:uniqueId val="{00000008-148B-4C6B-B77A-B78534087988}"/>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withinLinearReversed" id="25">
  <a:schemeClr val="accent5"/>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0.36617</cdr:x>
      <cdr:y>0.116</cdr:y>
    </cdr:from>
    <cdr:to>
      <cdr:x>0.52309</cdr:x>
      <cdr:y>0.16632</cdr:y>
    </cdr:to>
    <cdr:sp macro="" textlink="">
      <cdr:nvSpPr>
        <cdr:cNvPr id="2" name="TextBox 1">
          <a:extLst xmlns:a="http://schemas.openxmlformats.org/drawingml/2006/main">
            <a:ext uri="{FF2B5EF4-FFF2-40B4-BE49-F238E27FC236}">
              <a16:creationId xmlns:a16="http://schemas.microsoft.com/office/drawing/2014/main" id="{70A9B570-F26E-6265-9ADE-57751D12CCCB}"/>
            </a:ext>
          </a:extLst>
        </cdr:cNvPr>
        <cdr:cNvSpPr txBox="1"/>
      </cdr:nvSpPr>
      <cdr:spPr>
        <a:xfrm xmlns:a="http://schemas.openxmlformats.org/drawingml/2006/main">
          <a:off x="2089150" y="527050"/>
          <a:ext cx="895350" cy="2286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b="1"/>
            <a:t>Very</a:t>
          </a:r>
          <a:r>
            <a:rPr lang="en-US" sz="1100" b="1" baseline="0"/>
            <a:t> Active</a:t>
          </a:r>
        </a:p>
      </cdr:txBody>
    </cdr:sp>
  </cdr:relSizeAnchor>
  <cdr:relSizeAnchor xmlns:cdr="http://schemas.openxmlformats.org/drawingml/2006/chartDrawing">
    <cdr:from>
      <cdr:x>0.63996</cdr:x>
      <cdr:y>0.12229</cdr:y>
    </cdr:from>
    <cdr:to>
      <cdr:x>0.79688</cdr:x>
      <cdr:y>0.17261</cdr:y>
    </cdr:to>
    <cdr:sp macro="" textlink="">
      <cdr:nvSpPr>
        <cdr:cNvPr id="3" name="TextBox 1">
          <a:extLst xmlns:a="http://schemas.openxmlformats.org/drawingml/2006/main">
            <a:ext uri="{FF2B5EF4-FFF2-40B4-BE49-F238E27FC236}">
              <a16:creationId xmlns:a16="http://schemas.microsoft.com/office/drawing/2014/main" id="{3BC51C3E-7AC5-1CA5-ED56-7EE405027347}"/>
            </a:ext>
          </a:extLst>
        </cdr:cNvPr>
        <cdr:cNvSpPr txBox="1"/>
      </cdr:nvSpPr>
      <cdr:spPr>
        <a:xfrm xmlns:a="http://schemas.openxmlformats.org/drawingml/2006/main">
          <a:off x="3651250" y="555625"/>
          <a:ext cx="895350" cy="2286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r>
            <a:rPr lang="en-US" sz="1100" b="1">
              <a:effectLst/>
              <a:latin typeface="+mn-lt"/>
              <a:ea typeface="+mn-ea"/>
              <a:cs typeface="+mn-cs"/>
            </a:rPr>
            <a:t>fairly Active</a:t>
          </a:r>
          <a:endParaRPr lang="en-US">
            <a:effectLst/>
          </a:endParaRPr>
        </a:p>
        <a:p xmlns:a="http://schemas.openxmlformats.org/drawingml/2006/main">
          <a:endParaRPr lang="en-US" sz="1100" b="1" baseline="0"/>
        </a:p>
      </cdr:txBody>
    </cdr:sp>
  </cdr:relSizeAnchor>
  <cdr:relSizeAnchor xmlns:cdr="http://schemas.openxmlformats.org/drawingml/2006/chartDrawing">
    <cdr:from>
      <cdr:x>0.74012</cdr:x>
      <cdr:y>0.25646</cdr:y>
    </cdr:from>
    <cdr:to>
      <cdr:x>0.91708</cdr:x>
      <cdr:y>0.30049</cdr:y>
    </cdr:to>
    <cdr:sp macro="" textlink="">
      <cdr:nvSpPr>
        <cdr:cNvPr id="4" name="TextBox 1">
          <a:extLst xmlns:a="http://schemas.openxmlformats.org/drawingml/2006/main">
            <a:ext uri="{FF2B5EF4-FFF2-40B4-BE49-F238E27FC236}">
              <a16:creationId xmlns:a16="http://schemas.microsoft.com/office/drawing/2014/main" id="{CBB97996-853D-0DD6-F085-727B4A35DE01}"/>
            </a:ext>
          </a:extLst>
        </cdr:cNvPr>
        <cdr:cNvSpPr txBox="1"/>
      </cdr:nvSpPr>
      <cdr:spPr>
        <a:xfrm xmlns:a="http://schemas.openxmlformats.org/drawingml/2006/main">
          <a:off x="4222750" y="1165225"/>
          <a:ext cx="1009650" cy="20002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b="1"/>
            <a:t>Lightly Active</a:t>
          </a:r>
        </a:p>
      </cdr:txBody>
    </cdr:sp>
  </cdr:relSizeAnchor>
  <cdr:relSizeAnchor xmlns:cdr="http://schemas.openxmlformats.org/drawingml/2006/chartDrawing">
    <cdr:from>
      <cdr:x>0.0399</cdr:x>
      <cdr:y>0.77242</cdr:y>
    </cdr:from>
    <cdr:to>
      <cdr:x>0.21686</cdr:x>
      <cdr:y>0.81645</cdr:y>
    </cdr:to>
    <cdr:sp macro="" textlink="">
      <cdr:nvSpPr>
        <cdr:cNvPr id="5" name="TextBox 1">
          <a:extLst xmlns:a="http://schemas.openxmlformats.org/drawingml/2006/main">
            <a:ext uri="{FF2B5EF4-FFF2-40B4-BE49-F238E27FC236}">
              <a16:creationId xmlns:a16="http://schemas.microsoft.com/office/drawing/2014/main" id="{7F0EDA7D-92C3-E741-CAB5-A457FEE31ADC}"/>
            </a:ext>
          </a:extLst>
        </cdr:cNvPr>
        <cdr:cNvSpPr txBox="1"/>
      </cdr:nvSpPr>
      <cdr:spPr>
        <a:xfrm xmlns:a="http://schemas.openxmlformats.org/drawingml/2006/main">
          <a:off x="233333" y="3737520"/>
          <a:ext cx="1034934" cy="21302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b="1"/>
            <a:t>Sedentary</a:t>
          </a:r>
        </a:p>
        <a:p xmlns:a="http://schemas.openxmlformats.org/drawingml/2006/main">
          <a:endParaRPr lang="en-US" sz="1100" b="1"/>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8ED049-E111-4210-8051-09E39261E3FF}"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21106-163D-4638-9A59-C0382EEBC43B}" type="slidenum">
              <a:rPr lang="en-US" smtClean="0"/>
              <a:t>‹#›</a:t>
            </a:fld>
            <a:endParaRPr lang="en-US"/>
          </a:p>
        </p:txBody>
      </p:sp>
    </p:spTree>
    <p:extLst>
      <p:ext uri="{BB962C8B-B14F-4D97-AF65-F5344CB8AC3E}">
        <p14:creationId xmlns:p14="http://schemas.microsoft.com/office/powerpoint/2010/main" val="2341187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8ED049-E111-4210-8051-09E39261E3FF}"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21106-163D-4638-9A59-C0382EEBC43B}" type="slidenum">
              <a:rPr lang="en-US" smtClean="0"/>
              <a:t>‹#›</a:t>
            </a:fld>
            <a:endParaRPr lang="en-US"/>
          </a:p>
        </p:txBody>
      </p:sp>
    </p:spTree>
    <p:extLst>
      <p:ext uri="{BB962C8B-B14F-4D97-AF65-F5344CB8AC3E}">
        <p14:creationId xmlns:p14="http://schemas.microsoft.com/office/powerpoint/2010/main" val="1413218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8ED049-E111-4210-8051-09E39261E3FF}"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21106-163D-4638-9A59-C0382EEBC43B}" type="slidenum">
              <a:rPr lang="en-US" smtClean="0"/>
              <a:t>‹#›</a:t>
            </a:fld>
            <a:endParaRPr lang="en-US"/>
          </a:p>
        </p:txBody>
      </p:sp>
    </p:spTree>
    <p:extLst>
      <p:ext uri="{BB962C8B-B14F-4D97-AF65-F5344CB8AC3E}">
        <p14:creationId xmlns:p14="http://schemas.microsoft.com/office/powerpoint/2010/main" val="300464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8ED049-E111-4210-8051-09E39261E3FF}"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21106-163D-4638-9A59-C0382EEBC43B}" type="slidenum">
              <a:rPr lang="en-US" smtClean="0"/>
              <a:t>‹#›</a:t>
            </a:fld>
            <a:endParaRPr lang="en-US"/>
          </a:p>
        </p:txBody>
      </p:sp>
    </p:spTree>
    <p:extLst>
      <p:ext uri="{BB962C8B-B14F-4D97-AF65-F5344CB8AC3E}">
        <p14:creationId xmlns:p14="http://schemas.microsoft.com/office/powerpoint/2010/main" val="723232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8ED049-E111-4210-8051-09E39261E3FF}"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21106-163D-4638-9A59-C0382EEBC43B}" type="slidenum">
              <a:rPr lang="en-US" smtClean="0"/>
              <a:t>‹#›</a:t>
            </a:fld>
            <a:endParaRPr lang="en-US"/>
          </a:p>
        </p:txBody>
      </p:sp>
    </p:spTree>
    <p:extLst>
      <p:ext uri="{BB962C8B-B14F-4D97-AF65-F5344CB8AC3E}">
        <p14:creationId xmlns:p14="http://schemas.microsoft.com/office/powerpoint/2010/main" val="2874923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8ED049-E111-4210-8051-09E39261E3FF}" type="datetimeFigureOut">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021106-163D-4638-9A59-C0382EEBC43B}" type="slidenum">
              <a:rPr lang="en-US" smtClean="0"/>
              <a:t>‹#›</a:t>
            </a:fld>
            <a:endParaRPr lang="en-US"/>
          </a:p>
        </p:txBody>
      </p:sp>
    </p:spTree>
    <p:extLst>
      <p:ext uri="{BB962C8B-B14F-4D97-AF65-F5344CB8AC3E}">
        <p14:creationId xmlns:p14="http://schemas.microsoft.com/office/powerpoint/2010/main" val="1738753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8ED049-E111-4210-8051-09E39261E3FF}" type="datetimeFigureOut">
              <a:rPr lang="en-US" smtClean="0"/>
              <a:t>10/2/2023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021106-163D-4638-9A59-C0382EEBC43B}" type="slidenum">
              <a:rPr lang="en-US" smtClean="0"/>
              <a:t>‹#›</a:t>
            </a:fld>
            <a:endParaRPr lang="en-US"/>
          </a:p>
        </p:txBody>
      </p:sp>
    </p:spTree>
    <p:extLst>
      <p:ext uri="{BB962C8B-B14F-4D97-AF65-F5344CB8AC3E}">
        <p14:creationId xmlns:p14="http://schemas.microsoft.com/office/powerpoint/2010/main" val="3641610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8ED049-E111-4210-8051-09E39261E3FF}" type="datetimeFigureOut">
              <a:rPr lang="en-US" smtClean="0"/>
              <a:t>10/2/2023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021106-163D-4638-9A59-C0382EEBC43B}" type="slidenum">
              <a:rPr lang="en-US" smtClean="0"/>
              <a:t>‹#›</a:t>
            </a:fld>
            <a:endParaRPr lang="en-US"/>
          </a:p>
        </p:txBody>
      </p:sp>
    </p:spTree>
    <p:extLst>
      <p:ext uri="{BB962C8B-B14F-4D97-AF65-F5344CB8AC3E}">
        <p14:creationId xmlns:p14="http://schemas.microsoft.com/office/powerpoint/2010/main" val="3952021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8ED049-E111-4210-8051-09E39261E3FF}" type="datetimeFigureOut">
              <a:rPr lang="en-US" smtClean="0"/>
              <a:t>10/2/2023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021106-163D-4638-9A59-C0382EEBC43B}" type="slidenum">
              <a:rPr lang="en-US" smtClean="0"/>
              <a:t>‹#›</a:t>
            </a:fld>
            <a:endParaRPr lang="en-US"/>
          </a:p>
        </p:txBody>
      </p:sp>
    </p:spTree>
    <p:extLst>
      <p:ext uri="{BB962C8B-B14F-4D97-AF65-F5344CB8AC3E}">
        <p14:creationId xmlns:p14="http://schemas.microsoft.com/office/powerpoint/2010/main" val="697982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8ED049-E111-4210-8051-09E39261E3FF}" type="datetimeFigureOut">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021106-163D-4638-9A59-C0382EEBC43B}" type="slidenum">
              <a:rPr lang="en-US" smtClean="0"/>
              <a:t>‹#›</a:t>
            </a:fld>
            <a:endParaRPr lang="en-US"/>
          </a:p>
        </p:txBody>
      </p:sp>
    </p:spTree>
    <p:extLst>
      <p:ext uri="{BB962C8B-B14F-4D97-AF65-F5344CB8AC3E}">
        <p14:creationId xmlns:p14="http://schemas.microsoft.com/office/powerpoint/2010/main" val="1848442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8ED049-E111-4210-8051-09E39261E3FF}" type="datetimeFigureOut">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021106-163D-4638-9A59-C0382EEBC43B}" type="slidenum">
              <a:rPr lang="en-US" smtClean="0"/>
              <a:t>‹#›</a:t>
            </a:fld>
            <a:endParaRPr lang="en-US"/>
          </a:p>
        </p:txBody>
      </p:sp>
    </p:spTree>
    <p:extLst>
      <p:ext uri="{BB962C8B-B14F-4D97-AF65-F5344CB8AC3E}">
        <p14:creationId xmlns:p14="http://schemas.microsoft.com/office/powerpoint/2010/main" val="1600479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8ED049-E111-4210-8051-09E39261E3FF}" type="datetimeFigureOut">
              <a:rPr lang="en-US" smtClean="0"/>
              <a:t>10/2/2023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021106-163D-4638-9A59-C0382EEBC43B}" type="slidenum">
              <a:rPr lang="en-US" smtClean="0"/>
              <a:t>‹#›</a:t>
            </a:fld>
            <a:endParaRPr lang="en-US"/>
          </a:p>
        </p:txBody>
      </p:sp>
    </p:spTree>
    <p:extLst>
      <p:ext uri="{BB962C8B-B14F-4D97-AF65-F5344CB8AC3E}">
        <p14:creationId xmlns:p14="http://schemas.microsoft.com/office/powerpoint/2010/main" val="1148246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4">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Oval 6">
            <a:extLst>
              <a:ext uri="{FF2B5EF4-FFF2-40B4-BE49-F238E27FC236}">
                <a16:creationId xmlns:a16="http://schemas.microsoft.com/office/drawing/2014/main" id="{E01BBB8F-D9B3-4C73-A671-37169F28747B}"/>
              </a:ext>
            </a:extLst>
          </p:cNvPr>
          <p:cNvSpPr/>
          <p:nvPr/>
        </p:nvSpPr>
        <p:spPr>
          <a:xfrm>
            <a:off x="2698884" y="1560305"/>
            <a:ext cx="3126943" cy="3126943"/>
          </a:xfrm>
          <a:prstGeom prst="ellipse">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31A715B-D349-48FE-B214-A48E9BBDCD42}"/>
              </a:ext>
            </a:extLst>
          </p:cNvPr>
          <p:cNvSpPr txBox="1"/>
          <p:nvPr/>
        </p:nvSpPr>
        <p:spPr>
          <a:xfrm>
            <a:off x="3179400" y="2014562"/>
            <a:ext cx="2165910" cy="2334742"/>
          </a:xfrm>
          <a:prstGeom prst="rect">
            <a:avLst/>
          </a:prstGeom>
          <a:noFill/>
          <a:ln w="19050">
            <a:solidFill>
              <a:srgbClr val="FFFFFF"/>
            </a:solidFill>
          </a:ln>
        </p:spPr>
        <p:txBody>
          <a:bodyPr wrap="square" rtlCol="0">
            <a:spAutoFit/>
          </a:bodyPr>
          <a:lstStyle/>
          <a:p>
            <a:pPr algn="ctr" defTabSz="486918">
              <a:spcAft>
                <a:spcPts val="450"/>
              </a:spcAft>
            </a:pPr>
            <a:endParaRPr lang="en-US" sz="2556" kern="1200" dirty="0">
              <a:solidFill>
                <a:schemeClr val="bg1"/>
              </a:solidFill>
              <a:latin typeface="Algerian" panose="04020705040A02060702" pitchFamily="82" charset="0"/>
              <a:ea typeface="+mn-ea"/>
              <a:cs typeface="+mn-cs"/>
            </a:endParaRPr>
          </a:p>
          <a:p>
            <a:pPr algn="ctr" defTabSz="486918">
              <a:spcAft>
                <a:spcPts val="450"/>
              </a:spcAft>
            </a:pPr>
            <a:r>
              <a:rPr lang="en-US" sz="2556" kern="1200" dirty="0" err="1">
                <a:solidFill>
                  <a:schemeClr val="bg1"/>
                </a:solidFill>
                <a:latin typeface="Algerian" panose="04020705040A02060702" pitchFamily="82" charset="0"/>
                <a:ea typeface="+mn-ea"/>
                <a:cs typeface="+mn-cs"/>
              </a:rPr>
              <a:t>Bellabeat</a:t>
            </a:r>
            <a:r>
              <a:rPr lang="en-US" sz="2556" kern="1200" dirty="0">
                <a:solidFill>
                  <a:schemeClr val="bg1"/>
                </a:solidFill>
                <a:latin typeface="Algerian" panose="04020705040A02060702" pitchFamily="82" charset="0"/>
                <a:ea typeface="+mn-ea"/>
                <a:cs typeface="+mn-cs"/>
              </a:rPr>
              <a:t>      data analysis case </a:t>
            </a:r>
          </a:p>
          <a:p>
            <a:pPr algn="ctr" defTabSz="486918">
              <a:spcAft>
                <a:spcPts val="450"/>
              </a:spcAft>
            </a:pPr>
            <a:endParaRPr lang="en-US" sz="959" kern="1200" dirty="0">
              <a:solidFill>
                <a:schemeClr val="bg1"/>
              </a:solidFill>
              <a:latin typeface="Algerian" panose="04020705040A02060702" pitchFamily="82" charset="0"/>
              <a:ea typeface="+mn-ea"/>
              <a:cs typeface="+mn-cs"/>
            </a:endParaRPr>
          </a:p>
        </p:txBody>
      </p:sp>
      <p:sp>
        <p:nvSpPr>
          <p:cNvPr id="9" name="Rectangle 8">
            <a:extLst>
              <a:ext uri="{FF2B5EF4-FFF2-40B4-BE49-F238E27FC236}">
                <a16:creationId xmlns:a16="http://schemas.microsoft.com/office/drawing/2014/main" id="{BD2841BD-3833-4662-894E-61FEEF2E6FC8}"/>
              </a:ext>
            </a:extLst>
          </p:cNvPr>
          <p:cNvSpPr/>
          <p:nvPr/>
        </p:nvSpPr>
        <p:spPr>
          <a:xfrm>
            <a:off x="965200" y="1411131"/>
            <a:ext cx="6569449" cy="3700695"/>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lumMod val="85000"/>
                    <a:lumOff val="15000"/>
                  </a:schemeClr>
                </a:solidFill>
              </a:ln>
            </a:endParaRPr>
          </a:p>
        </p:txBody>
      </p:sp>
      <p:sp>
        <p:nvSpPr>
          <p:cNvPr id="10" name="TextBox 9">
            <a:extLst>
              <a:ext uri="{FF2B5EF4-FFF2-40B4-BE49-F238E27FC236}">
                <a16:creationId xmlns:a16="http://schemas.microsoft.com/office/drawing/2014/main" id="{911F03D9-01E8-4BEF-B59E-2A260697E8C3}"/>
              </a:ext>
            </a:extLst>
          </p:cNvPr>
          <p:cNvSpPr txBox="1"/>
          <p:nvPr/>
        </p:nvSpPr>
        <p:spPr>
          <a:xfrm>
            <a:off x="7153154" y="6146074"/>
            <a:ext cx="5698603" cy="922176"/>
          </a:xfrm>
          <a:prstGeom prst="rect">
            <a:avLst/>
          </a:prstGeom>
          <a:noFill/>
        </p:spPr>
        <p:txBody>
          <a:bodyPr wrap="square" rtlCol="0">
            <a:spAutoFit/>
          </a:bodyPr>
          <a:lstStyle/>
          <a:p>
            <a:pPr defTabSz="486918">
              <a:spcAft>
                <a:spcPts val="450"/>
              </a:spcAft>
            </a:pPr>
            <a:r>
              <a:rPr lang="en-US" sz="959" b="1" kern="1200" dirty="0">
                <a:solidFill>
                  <a:srgbClr val="C00000"/>
                </a:solidFill>
                <a:latin typeface="Algerian" panose="04020705040A02060702" pitchFamily="82" charset="0"/>
                <a:ea typeface="+mn-ea"/>
                <a:cs typeface="+mn-cs"/>
              </a:rPr>
              <a:t>Presented by :</a:t>
            </a:r>
          </a:p>
          <a:p>
            <a:pPr defTabSz="486918">
              <a:spcAft>
                <a:spcPts val="450"/>
              </a:spcAft>
            </a:pPr>
            <a:r>
              <a:rPr lang="en-US" b="1" dirty="0">
                <a:solidFill>
                  <a:srgbClr val="C00000"/>
                </a:solidFill>
                <a:latin typeface="Times New Roman" panose="02020603050405020304" pitchFamily="18" charset="0"/>
                <a:cs typeface="Times New Roman" panose="02020603050405020304" pitchFamily="18" charset="0"/>
              </a:rPr>
              <a:t>O</a:t>
            </a:r>
            <a:r>
              <a:rPr lang="en-US" b="1" kern="1200" dirty="0">
                <a:solidFill>
                  <a:srgbClr val="C00000"/>
                </a:solidFill>
                <a:latin typeface="Times New Roman" panose="02020603050405020304" pitchFamily="18" charset="0"/>
                <a:cs typeface="Times New Roman" panose="02020603050405020304" pitchFamily="18" charset="0"/>
              </a:rPr>
              <a:t>ttah Daniel </a:t>
            </a:r>
            <a:r>
              <a:rPr lang="en-US" b="1" dirty="0">
                <a:solidFill>
                  <a:srgbClr val="C00000"/>
                </a:solidFill>
                <a:latin typeface="Times New Roman" panose="02020603050405020304" pitchFamily="18" charset="0"/>
                <a:cs typeface="Times New Roman" panose="02020603050405020304" pitchFamily="18" charset="0"/>
              </a:rPr>
              <a:t>C</a:t>
            </a:r>
            <a:r>
              <a:rPr lang="en-US" b="1" kern="1200" dirty="0">
                <a:solidFill>
                  <a:srgbClr val="C00000"/>
                </a:solidFill>
                <a:latin typeface="Times New Roman" panose="02020603050405020304" pitchFamily="18" charset="0"/>
                <a:cs typeface="Times New Roman" panose="02020603050405020304" pitchFamily="18" charset="0"/>
              </a:rPr>
              <a:t>hukwuemeka</a:t>
            </a:r>
          </a:p>
          <a:p>
            <a:pPr>
              <a:spcAft>
                <a:spcPts val="600"/>
              </a:spcAft>
            </a:pPr>
            <a:endParaRPr lang="en-US" dirty="0">
              <a:solidFill>
                <a:srgbClr val="C00000"/>
              </a:solidFill>
            </a:endParaRPr>
          </a:p>
        </p:txBody>
      </p:sp>
    </p:spTree>
    <p:extLst>
      <p:ext uri="{BB962C8B-B14F-4D97-AF65-F5344CB8AC3E}">
        <p14:creationId xmlns:p14="http://schemas.microsoft.com/office/powerpoint/2010/main" val="380241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5BA66C-1684-47AC-8362-054D5D20C6CA}"/>
              </a:ext>
            </a:extLst>
          </p:cNvPr>
          <p:cNvSpPr/>
          <p:nvPr/>
        </p:nvSpPr>
        <p:spPr>
          <a:xfrm>
            <a:off x="8860" y="0"/>
            <a:ext cx="12174279" cy="6858000"/>
          </a:xfrm>
          <a:prstGeom prst="rect">
            <a:avLst/>
          </a:pr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9A71AB8-CED9-1CA4-162A-1889EB765AA3}"/>
              </a:ext>
            </a:extLst>
          </p:cNvPr>
          <p:cNvSpPr txBox="1"/>
          <p:nvPr/>
        </p:nvSpPr>
        <p:spPr>
          <a:xfrm>
            <a:off x="8860" y="0"/>
            <a:ext cx="12115800" cy="8402300"/>
          </a:xfrm>
          <a:prstGeom prst="rect">
            <a:avLst/>
          </a:prstGeom>
          <a:blipFill>
            <a:blip r:embed="rId2"/>
            <a:tile tx="0" ty="0" sx="100000" sy="100000" flip="none" algn="tl"/>
          </a:blipFill>
        </p:spPr>
        <p:txBody>
          <a:bodyPr wrap="square">
            <a:spAutoFit/>
          </a:bodyPr>
          <a:lstStyle/>
          <a:p>
            <a:endParaRPr lang="en-US" sz="6000" b="1" dirty="0">
              <a:solidFill>
                <a:srgbClr val="FF0000"/>
              </a:solidFill>
              <a:latin typeface="Times New Roman" panose="02020603050405020304" pitchFamily="18" charset="0"/>
              <a:cs typeface="Times New Roman" panose="02020603050405020304" pitchFamily="18" charset="0"/>
            </a:endParaRPr>
          </a:p>
          <a:p>
            <a:endParaRPr lang="en-US" sz="6000" b="1" dirty="0">
              <a:solidFill>
                <a:srgbClr val="FF0000"/>
              </a:solidFill>
              <a:latin typeface="Times New Roman" panose="02020603050405020304" pitchFamily="18" charset="0"/>
              <a:cs typeface="Times New Roman" panose="02020603050405020304" pitchFamily="18" charset="0"/>
            </a:endParaRPr>
          </a:p>
          <a:p>
            <a:r>
              <a:rPr lang="en-US" sz="6000" b="1" dirty="0">
                <a:solidFill>
                  <a:srgbClr val="FF0000"/>
                </a:solidFill>
                <a:latin typeface="Times New Roman" panose="02020603050405020304" pitchFamily="18" charset="0"/>
                <a:cs typeface="Times New Roman" panose="02020603050405020304" pitchFamily="18" charset="0"/>
              </a:rPr>
              <a:t>            THE IMPORTANCE</a:t>
            </a:r>
          </a:p>
          <a:p>
            <a:r>
              <a:rPr lang="en-US" sz="6000" b="1" dirty="0">
                <a:solidFill>
                  <a:srgbClr val="FF0000"/>
                </a:solidFill>
                <a:latin typeface="Times New Roman" panose="02020603050405020304" pitchFamily="18" charset="0"/>
                <a:cs typeface="Times New Roman" panose="02020603050405020304" pitchFamily="18" charset="0"/>
              </a:rPr>
              <a:t>                             OF </a:t>
            </a:r>
          </a:p>
          <a:p>
            <a:r>
              <a:rPr lang="en-US" sz="6000" b="1" dirty="0">
                <a:solidFill>
                  <a:srgbClr val="FF0000"/>
                </a:solidFill>
                <a:latin typeface="Times New Roman" panose="02020603050405020304" pitchFamily="18" charset="0"/>
                <a:cs typeface="Times New Roman" panose="02020603050405020304" pitchFamily="18" charset="0"/>
              </a:rPr>
              <a:t>                      WEIGHT</a:t>
            </a:r>
          </a:p>
          <a:p>
            <a:endParaRPr lang="en-US" sz="6000" b="1" dirty="0">
              <a:solidFill>
                <a:srgbClr val="FF0000"/>
              </a:solidFill>
              <a:latin typeface="Times New Roman" panose="02020603050405020304" pitchFamily="18" charset="0"/>
              <a:cs typeface="Times New Roman" panose="02020603050405020304" pitchFamily="18" charset="0"/>
            </a:endParaRPr>
          </a:p>
          <a:p>
            <a:endParaRPr lang="en-US" sz="6000" b="1" dirty="0">
              <a:solidFill>
                <a:srgbClr val="FF0000"/>
              </a:solidFill>
              <a:latin typeface="Times New Roman" panose="02020603050405020304" pitchFamily="18" charset="0"/>
              <a:cs typeface="Times New Roman" panose="02020603050405020304" pitchFamily="18" charset="0"/>
            </a:endParaRPr>
          </a:p>
          <a:p>
            <a:endParaRPr lang="en-US" sz="6000" b="1" dirty="0">
              <a:solidFill>
                <a:srgbClr val="FF0000"/>
              </a:solidFill>
              <a:latin typeface="Times New Roman" panose="02020603050405020304" pitchFamily="18" charset="0"/>
              <a:cs typeface="Times New Roman" panose="02020603050405020304" pitchFamily="18" charset="0"/>
            </a:endParaRPr>
          </a:p>
          <a:p>
            <a:endParaRPr lang="en-US" sz="60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5324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089813-408D-4285-BB17-33CD793BB127}"/>
              </a:ext>
            </a:extLst>
          </p:cNvPr>
          <p:cNvSpPr/>
          <p:nvPr/>
        </p:nvSpPr>
        <p:spPr>
          <a:xfrm>
            <a:off x="8860" y="0"/>
            <a:ext cx="12174279" cy="6858000"/>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B7C8C5E-250B-D6C2-9553-2B8932AA2BC6}"/>
              </a:ext>
            </a:extLst>
          </p:cNvPr>
          <p:cNvSpPr txBox="1"/>
          <p:nvPr/>
        </p:nvSpPr>
        <p:spPr>
          <a:xfrm>
            <a:off x="2412546" y="0"/>
            <a:ext cx="7366906" cy="6494085"/>
          </a:xfrm>
          <a:prstGeom prst="rect">
            <a:avLst/>
          </a:prstGeom>
          <a:noFill/>
        </p:spPr>
        <p:txBody>
          <a:bodyPr wrap="square">
            <a:spAutoFit/>
          </a:bodyPr>
          <a:lstStyle/>
          <a:p>
            <a:r>
              <a:rPr lang="en-US" sz="4000" b="1" dirty="0">
                <a:solidFill>
                  <a:srgbClr val="FF0000"/>
                </a:solidFill>
                <a:latin typeface="Times New Roman" panose="02020603050405020304" pitchFamily="18" charset="0"/>
                <a:cs typeface="Times New Roman" panose="02020603050405020304" pitchFamily="18" charset="0"/>
              </a:rPr>
              <a:t>           </a:t>
            </a:r>
            <a:r>
              <a:rPr lang="en-US" sz="4400" b="1" u="sng" dirty="0">
                <a:solidFill>
                  <a:srgbClr val="FF0000"/>
                </a:solidFill>
                <a:latin typeface="Times New Roman" panose="02020603050405020304" pitchFamily="18" charset="0"/>
                <a:cs typeface="Times New Roman" panose="02020603050405020304" pitchFamily="18" charset="0"/>
              </a:rPr>
              <a:t>Our users</a:t>
            </a:r>
          </a:p>
          <a:p>
            <a:endParaRPr lang="en-US" sz="4000" b="1" dirty="0">
              <a:solidFill>
                <a:srgbClr val="FF0000"/>
              </a:solidFill>
              <a:latin typeface="Times New Roman" panose="02020603050405020304" pitchFamily="18" charset="0"/>
              <a:cs typeface="Times New Roman" panose="02020603050405020304" pitchFamily="18" charset="0"/>
            </a:endParaRPr>
          </a:p>
          <a:p>
            <a:r>
              <a:rPr lang="en-US" sz="6000" b="1" dirty="0">
                <a:latin typeface="Times New Roman" panose="02020603050405020304" pitchFamily="18" charset="0"/>
                <a:cs typeface="Times New Roman" panose="02020603050405020304" pitchFamily="18" charset="0"/>
              </a:rPr>
              <a:t> 159  </a:t>
            </a:r>
            <a:r>
              <a:rPr lang="en-US" sz="2000" b="1" dirty="0">
                <a:latin typeface="Times New Roman" panose="02020603050405020304" pitchFamily="18" charset="0"/>
                <a:cs typeface="Times New Roman" panose="02020603050405020304" pitchFamily="18" charset="0"/>
              </a:rPr>
              <a:t>Average Weight</a:t>
            </a:r>
          </a:p>
          <a:p>
            <a:endParaRPr lang="en-US" dirty="0"/>
          </a:p>
          <a:p>
            <a:endParaRPr lang="en-US" dirty="0"/>
          </a:p>
          <a:p>
            <a:endParaRPr lang="en-US" dirty="0"/>
          </a:p>
          <a:p>
            <a:endParaRPr lang="en-US" dirty="0"/>
          </a:p>
          <a:p>
            <a:endParaRPr lang="en-US" dirty="0"/>
          </a:p>
          <a:p>
            <a:endParaRPr lang="en-US" dirty="0"/>
          </a:p>
          <a:p>
            <a:r>
              <a:rPr lang="en-US" sz="6000" b="1" dirty="0">
                <a:latin typeface="Times New Roman" panose="02020603050405020304" pitchFamily="18" charset="0"/>
                <a:cs typeface="Times New Roman" panose="02020603050405020304" pitchFamily="18" charset="0"/>
              </a:rPr>
              <a:t> 25.2 </a:t>
            </a:r>
            <a:r>
              <a:rPr lang="en-US" sz="2000" b="1" dirty="0">
                <a:latin typeface="Times New Roman" panose="02020603050405020304" pitchFamily="18" charset="0"/>
                <a:cs typeface="Times New Roman" panose="02020603050405020304" pitchFamily="18" charset="0"/>
              </a:rPr>
              <a:t>Average BMI (Body Mass Index)</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29390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4AA2CC-6BB5-4CE0-82A8-392354AEB753}"/>
              </a:ext>
            </a:extLst>
          </p:cNvPr>
          <p:cNvSpPr/>
          <p:nvPr/>
        </p:nvSpPr>
        <p:spPr>
          <a:xfrm>
            <a:off x="8860" y="0"/>
            <a:ext cx="12174279" cy="6858000"/>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1A4606-91BD-DF00-D887-B60724C56284}"/>
              </a:ext>
            </a:extLst>
          </p:cNvPr>
          <p:cNvSpPr>
            <a:spLocks noGrp="1"/>
          </p:cNvSpPr>
          <p:nvPr>
            <p:ph type="title"/>
          </p:nvPr>
        </p:nvSpPr>
        <p:spPr>
          <a:xfrm>
            <a:off x="371475" y="0"/>
            <a:ext cx="11820525" cy="1325563"/>
          </a:xfrm>
        </p:spPr>
        <p:txBody>
          <a:bodyPr>
            <a:normAutofit/>
          </a:bodyPr>
          <a:lstStyle/>
          <a:p>
            <a:pPr algn="just"/>
            <a:r>
              <a:rPr lang="en-US" sz="3300" b="1" u="sng" dirty="0">
                <a:solidFill>
                  <a:srgbClr val="FF0000"/>
                </a:solidFill>
                <a:latin typeface="Times New Roman" panose="02020603050405020304" pitchFamily="18" charset="0"/>
                <a:cs typeface="Times New Roman" panose="02020603050405020304" pitchFamily="18" charset="0"/>
              </a:rPr>
              <a:t>Correlation of Weight and Different Sedentary Activity Levels</a:t>
            </a:r>
          </a:p>
        </p:txBody>
      </p:sp>
      <p:sp>
        <p:nvSpPr>
          <p:cNvPr id="3" name="Content Placeholder 2">
            <a:extLst>
              <a:ext uri="{FF2B5EF4-FFF2-40B4-BE49-F238E27FC236}">
                <a16:creationId xmlns:a16="http://schemas.microsoft.com/office/drawing/2014/main" id="{44AB1030-4D28-61DD-385B-9B39EB9AC5EC}"/>
              </a:ext>
            </a:extLst>
          </p:cNvPr>
          <p:cNvSpPr>
            <a:spLocks noGrp="1"/>
          </p:cNvSpPr>
          <p:nvPr>
            <p:ph sz="half" idx="1"/>
          </p:nvPr>
        </p:nvSpPr>
        <p:spPr>
          <a:xfrm>
            <a:off x="451692" y="1020764"/>
            <a:ext cx="5568108" cy="5156199"/>
          </a:xfrm>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We discovered that being more sedentary correlates with having a larger weight. Users that are average sedentary tend to weigh less.</a:t>
            </a:r>
          </a:p>
          <a:p>
            <a:endParaRPr lang="en-US" dirty="0">
              <a:latin typeface="Times New Roman" panose="02020603050405020304" pitchFamily="18" charset="0"/>
              <a:cs typeface="Times New Roman" panose="02020603050405020304" pitchFamily="18" charset="0"/>
            </a:endParaRPr>
          </a:p>
        </p:txBody>
      </p:sp>
      <p:pic>
        <p:nvPicPr>
          <p:cNvPr id="5" name="slide2" descr="Sheet 2">
            <a:extLst>
              <a:ext uri="{FF2B5EF4-FFF2-40B4-BE49-F238E27FC236}">
                <a16:creationId xmlns:a16="http://schemas.microsoft.com/office/drawing/2014/main" id="{D8F9BCCC-EA74-5EC6-68A8-855BCB441F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399" y="1020764"/>
            <a:ext cx="5019716" cy="5532436"/>
          </a:xfrm>
          <a:prstGeom prst="rect">
            <a:avLst/>
          </a:prstGeom>
        </p:spPr>
      </p:pic>
    </p:spTree>
    <p:extLst>
      <p:ext uri="{BB962C8B-B14F-4D97-AF65-F5344CB8AC3E}">
        <p14:creationId xmlns:p14="http://schemas.microsoft.com/office/powerpoint/2010/main" val="684139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2146253-0939-447D-9206-5F4505629A08}"/>
              </a:ext>
            </a:extLst>
          </p:cNvPr>
          <p:cNvSpPr/>
          <p:nvPr/>
        </p:nvSpPr>
        <p:spPr>
          <a:xfrm>
            <a:off x="8860" y="0"/>
            <a:ext cx="12174279" cy="6858000"/>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8FADF1-9CBB-0134-D1F6-EDCF17D55C72}"/>
              </a:ext>
            </a:extLst>
          </p:cNvPr>
          <p:cNvSpPr>
            <a:spLocks noGrp="1"/>
          </p:cNvSpPr>
          <p:nvPr>
            <p:ph type="title"/>
          </p:nvPr>
        </p:nvSpPr>
        <p:spPr/>
        <p:txBody>
          <a:bodyPr>
            <a:normAutofit/>
          </a:bodyPr>
          <a:lstStyle/>
          <a:p>
            <a:r>
              <a:rPr lang="en-US" sz="4000" b="1" u="sng" dirty="0">
                <a:solidFill>
                  <a:srgbClr val="FF0000"/>
                </a:solidFill>
                <a:latin typeface="Times New Roman" panose="02020603050405020304" pitchFamily="18" charset="0"/>
                <a:cs typeface="Times New Roman" panose="02020603050405020304" pitchFamily="18" charset="0"/>
              </a:rPr>
              <a:t>How weight interacts with daily steps</a:t>
            </a:r>
          </a:p>
        </p:txBody>
      </p:sp>
      <p:sp>
        <p:nvSpPr>
          <p:cNvPr id="5" name="Content Placeholder 4">
            <a:extLst>
              <a:ext uri="{FF2B5EF4-FFF2-40B4-BE49-F238E27FC236}">
                <a16:creationId xmlns:a16="http://schemas.microsoft.com/office/drawing/2014/main" id="{C4FC44F8-E661-73A7-84D8-C29716F9839B}"/>
              </a:ext>
            </a:extLst>
          </p:cNvPr>
          <p:cNvSpPr>
            <a:spLocks noGrp="1"/>
          </p:cNvSpPr>
          <p:nvPr>
            <p:ph sz="half" idx="1"/>
          </p:nvPr>
        </p:nvSpPr>
        <p:spPr/>
        <p:txBody>
          <a:bodyPr>
            <a:normAutofit fontScale="92500" lnSpcReduction="10000"/>
          </a:bodyPr>
          <a:lstStyle/>
          <a:p>
            <a:pPr marL="0" indent="0">
              <a:buNone/>
            </a:pPr>
            <a:r>
              <a:rPr lang="en-US" dirty="0"/>
              <a:t>We discovered that the more a user weighs, the less number of steps thy will take in a given day. On average most of our users take a relatively small number of steps. The WHO recommends at least 10,000 steps in ones daily routine.</a:t>
            </a:r>
          </a:p>
          <a:p>
            <a:pPr marL="0" indent="0">
              <a:buNone/>
            </a:pPr>
            <a:endParaRPr lang="en-US" dirty="0"/>
          </a:p>
          <a:p>
            <a:pPr marL="0" indent="0">
              <a:buNone/>
            </a:pPr>
            <a:r>
              <a:rPr lang="en-US" dirty="0"/>
              <a:t> Giving our consumer frequent reminders might be good if they are seeking to take control of their health.</a:t>
            </a:r>
          </a:p>
          <a:p>
            <a:endParaRPr lang="en-US" dirty="0"/>
          </a:p>
        </p:txBody>
      </p:sp>
      <p:pic>
        <p:nvPicPr>
          <p:cNvPr id="3" name="slide2" descr="Sheet 2">
            <a:extLst>
              <a:ext uri="{FF2B5EF4-FFF2-40B4-BE49-F238E27FC236}">
                <a16:creationId xmlns:a16="http://schemas.microsoft.com/office/drawing/2014/main" id="{F4ED85C8-3DD5-9ACA-7729-C7263F28B4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7950" y="1445722"/>
            <a:ext cx="4610100" cy="5080982"/>
          </a:xfrm>
          <a:prstGeom prst="rect">
            <a:avLst/>
          </a:prstGeom>
        </p:spPr>
      </p:pic>
    </p:spTree>
    <p:extLst>
      <p:ext uri="{BB962C8B-B14F-4D97-AF65-F5344CB8AC3E}">
        <p14:creationId xmlns:p14="http://schemas.microsoft.com/office/powerpoint/2010/main" val="3879307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92381C7-CC77-46C0-B52B-A0A55255DE20}"/>
              </a:ext>
            </a:extLst>
          </p:cNvPr>
          <p:cNvSpPr/>
          <p:nvPr/>
        </p:nvSpPr>
        <p:spPr>
          <a:xfrm>
            <a:off x="8860" y="0"/>
            <a:ext cx="12174279" cy="6858000"/>
          </a:xfrm>
          <a:prstGeom prst="rect">
            <a:avLst/>
          </a:pr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36135E8-7C9B-ED91-FED7-AFFC59F8CE8C}"/>
              </a:ext>
            </a:extLst>
          </p:cNvPr>
          <p:cNvSpPr txBox="1"/>
          <p:nvPr/>
        </p:nvSpPr>
        <p:spPr>
          <a:xfrm>
            <a:off x="17722" y="0"/>
            <a:ext cx="12174278" cy="7201972"/>
          </a:xfrm>
          <a:prstGeom prst="rect">
            <a:avLst/>
          </a:prstGeom>
          <a:blipFill>
            <a:blip r:embed="rId2"/>
            <a:tile tx="0" ty="0" sx="100000" sy="100000" flip="none" algn="tl"/>
          </a:blipFill>
        </p:spPr>
        <p:txBody>
          <a:bodyPr wrap="square">
            <a:spAutoFit/>
          </a:bodyPr>
          <a:lstStyle/>
          <a:p>
            <a:r>
              <a:rPr lang="en-US" sz="6600" b="1" dirty="0">
                <a:solidFill>
                  <a:srgbClr val="FF0000"/>
                </a:solidFill>
                <a:latin typeface="Times New Roman" panose="02020603050405020304" pitchFamily="18" charset="0"/>
                <a:cs typeface="Times New Roman" panose="02020603050405020304" pitchFamily="18" charset="0"/>
              </a:rPr>
              <a:t>       </a:t>
            </a:r>
          </a:p>
          <a:p>
            <a:endParaRPr lang="en-US" sz="6600" b="1" dirty="0">
              <a:solidFill>
                <a:srgbClr val="FF0000"/>
              </a:solidFill>
              <a:latin typeface="Times New Roman" panose="02020603050405020304" pitchFamily="18" charset="0"/>
              <a:cs typeface="Times New Roman" panose="02020603050405020304" pitchFamily="18" charset="0"/>
            </a:endParaRPr>
          </a:p>
          <a:p>
            <a:r>
              <a:rPr lang="en-US" sz="6600" b="1" dirty="0">
                <a:solidFill>
                  <a:srgbClr val="FF0000"/>
                </a:solidFill>
                <a:latin typeface="Times New Roman" panose="02020603050405020304" pitchFamily="18" charset="0"/>
                <a:cs typeface="Times New Roman" panose="02020603050405020304" pitchFamily="18" charset="0"/>
              </a:rPr>
              <a:t>			 PRIORITIZING SLEEP</a:t>
            </a:r>
          </a:p>
          <a:p>
            <a:endParaRPr lang="en-US" sz="6600" b="1" dirty="0">
              <a:solidFill>
                <a:srgbClr val="FF0000"/>
              </a:solidFill>
              <a:latin typeface="Times New Roman" panose="02020603050405020304" pitchFamily="18" charset="0"/>
              <a:cs typeface="Times New Roman" panose="02020603050405020304" pitchFamily="18" charset="0"/>
            </a:endParaRPr>
          </a:p>
          <a:p>
            <a:endParaRPr lang="en-US" sz="6600" b="1" dirty="0">
              <a:solidFill>
                <a:srgbClr val="FF0000"/>
              </a:solidFill>
              <a:latin typeface="Times New Roman" panose="02020603050405020304" pitchFamily="18" charset="0"/>
              <a:cs typeface="Times New Roman" panose="02020603050405020304" pitchFamily="18" charset="0"/>
            </a:endParaRPr>
          </a:p>
          <a:p>
            <a:endParaRPr lang="en-US" sz="6600" b="1" dirty="0">
              <a:solidFill>
                <a:srgbClr val="FF0000"/>
              </a:solidFill>
              <a:latin typeface="Times New Roman" panose="02020603050405020304" pitchFamily="18" charset="0"/>
              <a:cs typeface="Times New Roman" panose="02020603050405020304" pitchFamily="18" charset="0"/>
            </a:endParaRPr>
          </a:p>
          <a:p>
            <a:endParaRPr lang="en-US" sz="66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2543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278E8-90CA-842E-5C2E-B9D0B6E1E6C5}"/>
              </a:ext>
            </a:extLst>
          </p:cNvPr>
          <p:cNvSpPr>
            <a:spLocks noGrp="1"/>
          </p:cNvSpPr>
          <p:nvPr>
            <p:ph type="title"/>
          </p:nvPr>
        </p:nvSpPr>
        <p:spPr>
          <a:xfrm>
            <a:off x="838200" y="0"/>
            <a:ext cx="10515600" cy="1325563"/>
          </a:xfrm>
        </p:spPr>
        <p:txBody>
          <a:bodyPr/>
          <a:lstStyle/>
          <a:p>
            <a:r>
              <a:rPr lang="en-US" b="1" dirty="0">
                <a:latin typeface="Times New Roman" panose="02020603050405020304" pitchFamily="18" charset="0"/>
                <a:cs typeface="Times New Roman" panose="02020603050405020304" pitchFamily="18" charset="0"/>
              </a:rPr>
              <a:t>                          </a:t>
            </a:r>
            <a:r>
              <a:rPr lang="en-US" b="1" u="sng" dirty="0">
                <a:solidFill>
                  <a:srgbClr val="FF0000"/>
                </a:solidFill>
                <a:latin typeface="Times New Roman" panose="02020603050405020304" pitchFamily="18" charset="0"/>
                <a:cs typeface="Times New Roman" panose="02020603050405020304" pitchFamily="18" charset="0"/>
              </a:rPr>
              <a:t>Our users</a:t>
            </a:r>
          </a:p>
        </p:txBody>
      </p:sp>
      <p:sp>
        <p:nvSpPr>
          <p:cNvPr id="3" name="Content Placeholder 2">
            <a:extLst>
              <a:ext uri="{FF2B5EF4-FFF2-40B4-BE49-F238E27FC236}">
                <a16:creationId xmlns:a16="http://schemas.microsoft.com/office/drawing/2014/main" id="{6E951075-3BB3-1E2D-385C-9D383ACC6AE9}"/>
              </a:ext>
            </a:extLst>
          </p:cNvPr>
          <p:cNvSpPr>
            <a:spLocks noGrp="1"/>
          </p:cNvSpPr>
          <p:nvPr>
            <p:ph sz="half" idx="1"/>
          </p:nvPr>
        </p:nvSpPr>
        <p:spPr>
          <a:xfrm>
            <a:off x="2190750" y="1538288"/>
            <a:ext cx="12325350" cy="4351338"/>
          </a:xfrm>
        </p:spPr>
        <p:txBody>
          <a:bodyPr>
            <a:normAutofit/>
          </a:bodyPr>
          <a:lstStyle/>
          <a:p>
            <a:pPr marL="0" indent="0">
              <a:buNone/>
            </a:pPr>
            <a:r>
              <a:rPr lang="en-US" sz="8600" b="1" dirty="0">
                <a:latin typeface="Times New Roman" panose="02020603050405020304" pitchFamily="18" charset="0"/>
                <a:cs typeface="Times New Roman" panose="02020603050405020304" pitchFamily="18" charset="0"/>
              </a:rPr>
              <a:t>7      </a:t>
            </a:r>
            <a:r>
              <a:rPr lang="en-US" dirty="0"/>
              <a:t>Average Number of Hours spent sleeping </a:t>
            </a:r>
          </a:p>
          <a:p>
            <a:pPr marL="0" indent="0">
              <a:buNone/>
            </a:pPr>
            <a:r>
              <a:rPr lang="en-US" sz="8000" b="1" dirty="0">
                <a:latin typeface="Times New Roman" panose="02020603050405020304" pitchFamily="18" charset="0"/>
                <a:cs typeface="Times New Roman" panose="02020603050405020304" pitchFamily="18" charset="0"/>
              </a:rPr>
              <a:t>7.64  </a:t>
            </a:r>
            <a:r>
              <a:rPr lang="en-US" dirty="0"/>
              <a:t>Amount of hours spent in bed </a:t>
            </a:r>
          </a:p>
          <a:p>
            <a:pPr marL="0" indent="0">
              <a:buNone/>
            </a:pPr>
            <a:r>
              <a:rPr lang="en-US" sz="8000" b="1" dirty="0">
                <a:latin typeface="Times New Roman" panose="02020603050405020304" pitchFamily="18" charset="0"/>
                <a:cs typeface="Times New Roman" panose="02020603050405020304" pitchFamily="18" charset="0"/>
              </a:rPr>
              <a:t>38     </a:t>
            </a:r>
            <a:r>
              <a:rPr lang="en-US" dirty="0"/>
              <a:t>Minutes spent in bed after waking up</a:t>
            </a:r>
          </a:p>
        </p:txBody>
      </p:sp>
    </p:spTree>
    <p:extLst>
      <p:ext uri="{BB962C8B-B14F-4D97-AF65-F5344CB8AC3E}">
        <p14:creationId xmlns:p14="http://schemas.microsoft.com/office/powerpoint/2010/main" val="3996334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0A40FC2-6F5B-4B65-8CE0-545FB79BBCD6}"/>
              </a:ext>
            </a:extLst>
          </p:cNvPr>
          <p:cNvSpPr/>
          <p:nvPr/>
        </p:nvSpPr>
        <p:spPr>
          <a:xfrm>
            <a:off x="8860" y="0"/>
            <a:ext cx="12174279" cy="6858000"/>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195B28-B312-0851-5414-F6BBDEFA5064}"/>
              </a:ext>
            </a:extLst>
          </p:cNvPr>
          <p:cNvSpPr>
            <a:spLocks noGrp="1"/>
          </p:cNvSpPr>
          <p:nvPr>
            <p:ph type="title"/>
          </p:nvPr>
        </p:nvSpPr>
        <p:spPr/>
        <p:txBody>
          <a:bodyPr/>
          <a:lstStyle/>
          <a:p>
            <a:r>
              <a:rPr lang="en-US" b="1" u="sng" dirty="0">
                <a:solidFill>
                  <a:srgbClr val="FF0000"/>
                </a:solidFill>
                <a:latin typeface="Times New Roman" panose="02020603050405020304" pitchFamily="18" charset="0"/>
                <a:cs typeface="Times New Roman" panose="02020603050405020304" pitchFamily="18" charset="0"/>
              </a:rPr>
              <a:t>Sleep Patterns Through the Week</a:t>
            </a:r>
          </a:p>
        </p:txBody>
      </p:sp>
      <p:sp>
        <p:nvSpPr>
          <p:cNvPr id="3" name="Content Placeholder 2">
            <a:extLst>
              <a:ext uri="{FF2B5EF4-FFF2-40B4-BE49-F238E27FC236}">
                <a16:creationId xmlns:a16="http://schemas.microsoft.com/office/drawing/2014/main" id="{7E13FE58-9F67-30D5-0282-C52620977F8D}"/>
              </a:ext>
            </a:extLst>
          </p:cNvPr>
          <p:cNvSpPr>
            <a:spLocks noGrp="1"/>
          </p:cNvSpPr>
          <p:nvPr>
            <p:ph sz="half" idx="1"/>
          </p:nvPr>
        </p:nvSpPr>
        <p:spPr/>
        <p:txBody>
          <a:bodyPr>
            <a:normAutofit lnSpcReduction="10000"/>
          </a:bodyPr>
          <a:lstStyle/>
          <a:p>
            <a:pPr marL="0" indent="0" algn="just">
              <a:buNone/>
            </a:pPr>
            <a:r>
              <a:rPr lang="en-US" sz="2000" dirty="0">
                <a:latin typeface="Times New Roman" panose="02020603050405020304" pitchFamily="18" charset="0"/>
                <a:cs typeface="Times New Roman" panose="02020603050405020304" pitchFamily="18" charset="0"/>
              </a:rPr>
              <a:t>   Our users spend 7 hours of time sleeping on average, we can see that those time are spread throughout the week at different days.</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Generally our users sleep the most on Sundays and Wednesdays, while getting the least amount of sleep on Tuesdays and Thursdays. </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We could conclude our users consider Sunday to be a relaxing day, while Thursday is a busy day from start to finish.</a:t>
            </a:r>
          </a:p>
        </p:txBody>
      </p:sp>
      <p:pic>
        <p:nvPicPr>
          <p:cNvPr id="5" name="slide2" descr="Sheet 1">
            <a:extLst>
              <a:ext uri="{FF2B5EF4-FFF2-40B4-BE49-F238E27FC236}">
                <a16:creationId xmlns:a16="http://schemas.microsoft.com/office/drawing/2014/main" id="{519E2330-58FB-D3FF-9741-E570051B3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2777" y="1581944"/>
            <a:ext cx="3283168" cy="4838700"/>
          </a:xfrm>
          <a:prstGeom prst="rect">
            <a:avLst/>
          </a:prstGeom>
        </p:spPr>
      </p:pic>
    </p:spTree>
    <p:extLst>
      <p:ext uri="{BB962C8B-B14F-4D97-AF65-F5344CB8AC3E}">
        <p14:creationId xmlns:p14="http://schemas.microsoft.com/office/powerpoint/2010/main" val="3034209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0C73C-0325-773A-0FB0-CBB4A45AD896}"/>
              </a:ext>
            </a:extLst>
          </p:cNvPr>
          <p:cNvSpPr>
            <a:spLocks noGrp="1"/>
          </p:cNvSpPr>
          <p:nvPr>
            <p:ph type="title"/>
          </p:nvPr>
        </p:nvSpPr>
        <p:spPr>
          <a:xfrm>
            <a:off x="838200" y="-342900"/>
            <a:ext cx="10515600" cy="1325563"/>
          </a:xfrm>
        </p:spPr>
        <p:txBody>
          <a:bodyPr>
            <a:normAutofit/>
          </a:bodyPr>
          <a:lstStyle/>
          <a:p>
            <a:r>
              <a:rPr lang="en-US" sz="4000" b="1" u="sng" dirty="0">
                <a:solidFill>
                  <a:srgbClr val="FF0000"/>
                </a:solidFill>
                <a:latin typeface="Times New Roman" panose="02020603050405020304" pitchFamily="18" charset="0"/>
                <a:cs typeface="Times New Roman" panose="02020603050405020304" pitchFamily="18" charset="0"/>
              </a:rPr>
              <a:t>Activity Patterns from Sleep</a:t>
            </a:r>
            <a:endParaRPr lang="en-US" sz="4000" b="1" u="sng" dirty="0">
              <a:solidFill>
                <a:srgbClr val="FF0000"/>
              </a:solidFill>
            </a:endParaRPr>
          </a:p>
        </p:txBody>
      </p:sp>
      <p:sp>
        <p:nvSpPr>
          <p:cNvPr id="3" name="Content Placeholder 2">
            <a:extLst>
              <a:ext uri="{FF2B5EF4-FFF2-40B4-BE49-F238E27FC236}">
                <a16:creationId xmlns:a16="http://schemas.microsoft.com/office/drawing/2014/main" id="{2A20F508-D7A3-635E-BE0D-E36743484456}"/>
              </a:ext>
            </a:extLst>
          </p:cNvPr>
          <p:cNvSpPr>
            <a:spLocks noGrp="1"/>
          </p:cNvSpPr>
          <p:nvPr>
            <p:ph sz="half" idx="1"/>
          </p:nvPr>
        </p:nvSpPr>
        <p:spPr>
          <a:xfrm>
            <a:off x="838201" y="1443831"/>
            <a:ext cx="5181600" cy="4351338"/>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  The WHO recommends sleeping for a minimum of 7-8 hours every night. We can observe that when people spend more time sleeping, they feel more refreshed, which corresponds to greater energy levels and, eventually, less sedentary behavior.</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Users tend to be “Fairly” more active as the number of hours of sleep increases, decreasing as our users sleep less.</a:t>
            </a:r>
          </a:p>
          <a:p>
            <a:pPr algn="just"/>
            <a:endParaRPr lang="en-US" sz="2000" dirty="0">
              <a:latin typeface="Times New Roman" panose="02020603050405020304" pitchFamily="18" charset="0"/>
              <a:cs typeface="Times New Roman" panose="02020603050405020304" pitchFamily="18" charset="0"/>
            </a:endParaRPr>
          </a:p>
        </p:txBody>
      </p:sp>
      <p:pic>
        <p:nvPicPr>
          <p:cNvPr id="8" name="slide2" descr="Sheet 2">
            <a:extLst>
              <a:ext uri="{FF2B5EF4-FFF2-40B4-BE49-F238E27FC236}">
                <a16:creationId xmlns:a16="http://schemas.microsoft.com/office/drawing/2014/main" id="{177B81CA-C8B2-14A8-E71B-90F2D9AB12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6100" y="3619500"/>
            <a:ext cx="4591050" cy="3131786"/>
          </a:xfrm>
          <a:prstGeom prst="rect">
            <a:avLst/>
          </a:prstGeom>
        </p:spPr>
      </p:pic>
      <p:pic>
        <p:nvPicPr>
          <p:cNvPr id="11" name="slide2" descr="Sheet 3">
            <a:extLst>
              <a:ext uri="{FF2B5EF4-FFF2-40B4-BE49-F238E27FC236}">
                <a16:creationId xmlns:a16="http://schemas.microsoft.com/office/drawing/2014/main" id="{17F61462-4BC0-3612-6180-E91EEF67BF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2655" y="680244"/>
            <a:ext cx="4109290" cy="3051176"/>
          </a:xfrm>
          <a:prstGeom prst="rect">
            <a:avLst/>
          </a:prstGeom>
        </p:spPr>
      </p:pic>
    </p:spTree>
    <p:extLst>
      <p:ext uri="{BB962C8B-B14F-4D97-AF65-F5344CB8AC3E}">
        <p14:creationId xmlns:p14="http://schemas.microsoft.com/office/powerpoint/2010/main" val="4198594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471980-F4F8-47FC-B618-479A9797845C}"/>
              </a:ext>
            </a:extLst>
          </p:cNvPr>
          <p:cNvSpPr/>
          <p:nvPr/>
        </p:nvSpPr>
        <p:spPr>
          <a:xfrm>
            <a:off x="8860" y="0"/>
            <a:ext cx="12174279" cy="68580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33D3AA8-B0F3-6735-10E7-A78E404EE288}"/>
              </a:ext>
            </a:extLst>
          </p:cNvPr>
          <p:cNvSpPr txBox="1"/>
          <p:nvPr/>
        </p:nvSpPr>
        <p:spPr>
          <a:xfrm>
            <a:off x="3766142" y="716100"/>
            <a:ext cx="3429001" cy="4278094"/>
          </a:xfrm>
          <a:prstGeom prst="rect">
            <a:avLst/>
          </a:prstGeom>
          <a:noFill/>
        </p:spPr>
        <p:txBody>
          <a:bodyPr wrap="square">
            <a:spAutoFit/>
          </a:bodyPr>
          <a:lstStyle/>
          <a:p>
            <a:pPr algn="ctr"/>
            <a:r>
              <a:rPr lang="en-US" sz="4000" b="1" u="sng" dirty="0">
                <a:solidFill>
                  <a:srgbClr val="FF0000"/>
                </a:solidFill>
                <a:latin typeface="Times New Roman" panose="02020603050405020304" pitchFamily="18" charset="0"/>
                <a:cs typeface="Times New Roman" panose="02020603050405020304" pitchFamily="18" charset="0"/>
              </a:rPr>
              <a:t>Key Findings: </a:t>
            </a:r>
          </a:p>
          <a:p>
            <a:endParaRPr lang="en-US" dirty="0"/>
          </a:p>
          <a:p>
            <a:r>
              <a:rPr lang="en-US" sz="2800" b="1" u="sng" dirty="0">
                <a:solidFill>
                  <a:srgbClr val="FF0000"/>
                </a:solidFill>
                <a:latin typeface="Times New Roman" panose="02020603050405020304" pitchFamily="18" charset="0"/>
                <a:cs typeface="Times New Roman" panose="02020603050405020304" pitchFamily="18" charset="0"/>
              </a:rPr>
              <a:t>Weight</a:t>
            </a:r>
          </a:p>
          <a:p>
            <a:endParaRPr lang="en-US" dirty="0"/>
          </a:p>
          <a:p>
            <a:r>
              <a:rPr lang="en-US" sz="2800" dirty="0">
                <a:latin typeface="Times New Roman" panose="02020603050405020304" pitchFamily="18" charset="0"/>
                <a:cs typeface="Times New Roman" panose="02020603050405020304" pitchFamily="18" charset="0"/>
              </a:rPr>
              <a:t>Users who weight more, tend to spend less time being active.</a:t>
            </a:r>
          </a:p>
          <a:p>
            <a:r>
              <a:rPr lang="en-US" sz="2800" dirty="0">
                <a:latin typeface="Times New Roman" panose="02020603050405020304" pitchFamily="18" charset="0"/>
                <a:cs typeface="Times New Roman" panose="02020603050405020304" pitchFamily="18" charset="0"/>
              </a:rPr>
              <a:t> The heavier one weighs, the less steps they will take in a day. </a:t>
            </a:r>
          </a:p>
        </p:txBody>
      </p:sp>
      <p:sp>
        <p:nvSpPr>
          <p:cNvPr id="2" name="TextBox 1">
            <a:extLst>
              <a:ext uri="{FF2B5EF4-FFF2-40B4-BE49-F238E27FC236}">
                <a16:creationId xmlns:a16="http://schemas.microsoft.com/office/drawing/2014/main" id="{176413AF-3ACD-55CB-7B7F-80EBA808A34E}"/>
              </a:ext>
            </a:extLst>
          </p:cNvPr>
          <p:cNvSpPr txBox="1"/>
          <p:nvPr/>
        </p:nvSpPr>
        <p:spPr>
          <a:xfrm>
            <a:off x="490206" y="1592610"/>
            <a:ext cx="3209262" cy="3539430"/>
          </a:xfrm>
          <a:prstGeom prst="rect">
            <a:avLst/>
          </a:prstGeom>
          <a:noFill/>
        </p:spPr>
        <p:txBody>
          <a:bodyPr wrap="square" rtlCol="0">
            <a:spAutoFit/>
          </a:bodyPr>
          <a:lstStyle/>
          <a:p>
            <a:r>
              <a:rPr lang="en-US" sz="2800" b="1" u="sng" dirty="0">
                <a:solidFill>
                  <a:srgbClr val="FF0000"/>
                </a:solidFill>
                <a:latin typeface="Times New Roman" panose="02020603050405020304" pitchFamily="18" charset="0"/>
                <a:cs typeface="Times New Roman" panose="02020603050405020304" pitchFamily="18" charset="0"/>
              </a:rPr>
              <a:t>Everyday Activity </a:t>
            </a:r>
          </a:p>
          <a:p>
            <a:r>
              <a:rPr lang="en-US" sz="2800" dirty="0">
                <a:latin typeface="Times New Roman" panose="02020603050405020304" pitchFamily="18" charset="0"/>
                <a:cs typeface="Times New Roman" panose="02020603050405020304" pitchFamily="18" charset="0"/>
              </a:rPr>
              <a:t>Our users tend to use </a:t>
            </a:r>
            <a:r>
              <a:rPr lang="en-US" sz="2800" dirty="0" err="1">
                <a:latin typeface="Times New Roman" panose="02020603050405020304" pitchFamily="18" charset="0"/>
                <a:cs typeface="Times New Roman" panose="02020603050405020304" pitchFamily="18" charset="0"/>
              </a:rPr>
              <a:t>Bellabeat</a:t>
            </a:r>
            <a:r>
              <a:rPr lang="en-US" sz="2800" dirty="0">
                <a:latin typeface="Times New Roman" panose="02020603050405020304" pitchFamily="18" charset="0"/>
                <a:cs typeface="Times New Roman" panose="02020603050405020304" pitchFamily="18" charset="0"/>
              </a:rPr>
              <a:t> devices at separate times of the week.</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DE1BCBD-934B-F20E-924F-C93A47C6F57C}"/>
              </a:ext>
            </a:extLst>
          </p:cNvPr>
          <p:cNvSpPr txBox="1"/>
          <p:nvPr/>
        </p:nvSpPr>
        <p:spPr>
          <a:xfrm>
            <a:off x="7944514" y="1506885"/>
            <a:ext cx="3757280" cy="4093428"/>
          </a:xfrm>
          <a:prstGeom prst="rect">
            <a:avLst/>
          </a:prstGeom>
          <a:noFill/>
        </p:spPr>
        <p:txBody>
          <a:bodyPr wrap="square" rtlCol="0">
            <a:spAutoFit/>
          </a:bodyPr>
          <a:lstStyle/>
          <a:p>
            <a:r>
              <a:rPr lang="en-US" dirty="0"/>
              <a:t> </a:t>
            </a:r>
            <a:r>
              <a:rPr lang="en-US" sz="2800" b="1" u="sng" dirty="0">
                <a:solidFill>
                  <a:srgbClr val="FF0000"/>
                </a:solidFill>
                <a:latin typeface="Times New Roman" panose="02020603050405020304" pitchFamily="18" charset="0"/>
                <a:cs typeface="Times New Roman" panose="02020603050405020304" pitchFamily="18" charset="0"/>
              </a:rPr>
              <a:t>Sleep</a:t>
            </a:r>
          </a:p>
          <a:p>
            <a:r>
              <a:rPr lang="en-US" sz="2800" dirty="0">
                <a:latin typeface="Times New Roman" panose="02020603050405020304" pitchFamily="18" charset="0"/>
                <a:cs typeface="Times New Roman" panose="02020603050405020304" pitchFamily="18" charset="0"/>
              </a:rPr>
              <a:t>Users tend to be in a sedimentary state of activity 82% of the day </a:t>
            </a:r>
          </a:p>
          <a:p>
            <a:r>
              <a:rPr lang="en-US" sz="2800" dirty="0">
                <a:latin typeface="Times New Roman" panose="02020603050405020304" pitchFamily="18" charset="0"/>
                <a:cs typeface="Times New Roman" panose="02020603050405020304" pitchFamily="18" charset="0"/>
              </a:rPr>
              <a:t>The more steps our users record, the more calories they burn. A great point of emphasis for many.</a:t>
            </a:r>
          </a:p>
          <a:p>
            <a:r>
              <a:rPr lang="en-US" dirty="0"/>
              <a:t> </a:t>
            </a:r>
          </a:p>
          <a:p>
            <a:endParaRPr lang="en-US" dirty="0"/>
          </a:p>
        </p:txBody>
      </p:sp>
    </p:spTree>
    <p:extLst>
      <p:ext uri="{BB962C8B-B14F-4D97-AF65-F5344CB8AC3E}">
        <p14:creationId xmlns:p14="http://schemas.microsoft.com/office/powerpoint/2010/main" val="2306116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6CBD744-5F01-4616-8876-CDAF7F8BD1C8}"/>
              </a:ext>
            </a:extLst>
          </p:cNvPr>
          <p:cNvSpPr/>
          <p:nvPr/>
        </p:nvSpPr>
        <p:spPr>
          <a:xfrm>
            <a:off x="8860" y="0"/>
            <a:ext cx="12174279" cy="68580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170A7E3-B345-647E-1B11-AC454DA7A7FC}"/>
              </a:ext>
            </a:extLst>
          </p:cNvPr>
          <p:cNvSpPr txBox="1"/>
          <p:nvPr/>
        </p:nvSpPr>
        <p:spPr>
          <a:xfrm>
            <a:off x="56817" y="84555"/>
            <a:ext cx="12078364" cy="6801862"/>
          </a:xfrm>
          <a:prstGeom prst="rect">
            <a:avLst/>
          </a:prstGeom>
          <a:noFill/>
        </p:spPr>
        <p:txBody>
          <a:bodyPr wrap="square">
            <a:spAutoFit/>
          </a:bodyPr>
          <a:lstStyle/>
          <a:p>
            <a:pPr lvl="7"/>
            <a:r>
              <a:rPr lang="en-US" sz="4000" b="1" u="sng" dirty="0">
                <a:solidFill>
                  <a:srgbClr val="C00000"/>
                </a:solidFill>
                <a:latin typeface="Times New Roman" panose="02020603050405020304" pitchFamily="18" charset="0"/>
                <a:cs typeface="Times New Roman" panose="02020603050405020304" pitchFamily="18" charset="0"/>
              </a:rPr>
              <a:t>Recommendations</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Developing a wellness program for  member, in our analysis we observed that users wear the devices in order to gain insight into their health. We may include a reminder for simple actions, such as taking a specific amount of steps or running the last mile. Users who need motivation to take charge of their health may benefit from a weight loss option. </a:t>
            </a:r>
          </a:p>
          <a:p>
            <a:pPr algn="just"/>
            <a:r>
              <a:rPr lang="en-US" dirty="0">
                <a:latin typeface="Times New Roman" panose="02020603050405020304" pitchFamily="18" charset="0"/>
                <a:cs typeface="Times New Roman" panose="02020603050405020304" pitchFamily="18" charset="0"/>
              </a:rPr>
              <a:t>    </a:t>
            </a:r>
          </a:p>
          <a:p>
            <a:pPr algn="just"/>
            <a:r>
              <a:rPr lang="en-US" b="1" dirty="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Focus on sleep. Our observations show that when a person sleeps for 7-8 hours, he or she is considerably more engaged in everyday tasks. We might give a colorful daily statistic that could be readily shared on social media to remind people of the necessity of getting enough sleep. </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3. </a:t>
            </a:r>
            <a:r>
              <a:rPr lang="en-US" dirty="0">
                <a:latin typeface="Times New Roman" panose="02020603050405020304" pitchFamily="18" charset="0"/>
                <a:cs typeface="Times New Roman" panose="02020603050405020304" pitchFamily="18" charset="0"/>
              </a:rPr>
              <a:t>Focus on expanding the industry . I recommend that </a:t>
            </a:r>
            <a:r>
              <a:rPr lang="en-US" dirty="0" err="1">
                <a:latin typeface="Times New Roman" panose="02020603050405020304" pitchFamily="18" charset="0"/>
                <a:cs typeface="Times New Roman" panose="02020603050405020304" pitchFamily="18" charset="0"/>
              </a:rPr>
              <a:t>Beallabeat</a:t>
            </a:r>
            <a:r>
              <a:rPr lang="en-US" dirty="0">
                <a:latin typeface="Times New Roman" panose="02020603050405020304" pitchFamily="18" charset="0"/>
                <a:cs typeface="Times New Roman" panose="02020603050405020304" pitchFamily="18" charset="0"/>
              </a:rPr>
              <a:t> should take advantage of  schools where they can influence girls/women on the benefits of using their product especially on Saturdays where people do have work out and also, enlightening the young minds on their product will be a great boost to their market both now and in the future.</a:t>
            </a:r>
          </a:p>
          <a:p>
            <a:pPr algn="just"/>
            <a:endParaRPr lang="en-US" dirty="0">
              <a:latin typeface="Times New Roman" panose="02020603050405020304" pitchFamily="18" charset="0"/>
              <a:cs typeface="Times New Roman" panose="02020603050405020304" pitchFamily="18" charset="0"/>
            </a:endParaRPr>
          </a:p>
          <a:p>
            <a:pPr algn="just"/>
            <a:r>
              <a:rPr lang="en-US" b="1" dirty="0">
                <a:solidFill>
                  <a:srgbClr val="242424"/>
                </a:solidFill>
                <a:latin typeface="Times New Roman" panose="02020603050405020304" pitchFamily="18" charset="0"/>
                <a:cs typeface="Times New Roman" panose="02020603050405020304" pitchFamily="18" charset="0"/>
              </a:rPr>
              <a:t>4. </a:t>
            </a:r>
            <a:r>
              <a:rPr lang="en-US" b="0" i="0" dirty="0" err="1">
                <a:solidFill>
                  <a:srgbClr val="242424"/>
                </a:solidFill>
                <a:effectLst/>
                <a:latin typeface="Times New Roman" panose="02020603050405020304" pitchFamily="18" charset="0"/>
                <a:cs typeface="Times New Roman" panose="02020603050405020304" pitchFamily="18" charset="0"/>
              </a:rPr>
              <a:t>Bellabeat</a:t>
            </a:r>
            <a:r>
              <a:rPr lang="en-US" b="0" i="0" dirty="0">
                <a:solidFill>
                  <a:srgbClr val="242424"/>
                </a:solidFill>
                <a:effectLst/>
                <a:latin typeface="Times New Roman" panose="02020603050405020304" pitchFamily="18" charset="0"/>
                <a:cs typeface="Times New Roman" panose="02020603050405020304" pitchFamily="18" charset="0"/>
              </a:rPr>
              <a:t> could host events limited to those that are enrolled in their </a:t>
            </a:r>
            <a:r>
              <a:rPr lang="en-US" b="0" i="0" dirty="0" err="1">
                <a:solidFill>
                  <a:srgbClr val="242424"/>
                </a:solidFill>
                <a:effectLst/>
                <a:latin typeface="Times New Roman" panose="02020603050405020304" pitchFamily="18" charset="0"/>
                <a:cs typeface="Times New Roman" panose="02020603050405020304" pitchFamily="18" charset="0"/>
              </a:rPr>
              <a:t>Bellabeat</a:t>
            </a:r>
            <a:r>
              <a:rPr lang="en-US" b="0" i="0" dirty="0">
                <a:solidFill>
                  <a:srgbClr val="242424"/>
                </a:solidFill>
                <a:effectLst/>
                <a:latin typeface="Times New Roman" panose="02020603050405020304" pitchFamily="18" charset="0"/>
                <a:cs typeface="Times New Roman" panose="02020603050405020304" pitchFamily="18" charset="0"/>
              </a:rPr>
              <a:t> memberships which would reward users who engage in a healthy lifestyle(</a:t>
            </a:r>
            <a:r>
              <a:rPr lang="en-US" b="0" i="0" dirty="0" err="1">
                <a:solidFill>
                  <a:srgbClr val="242424"/>
                </a:solidFill>
                <a:effectLst/>
                <a:latin typeface="Times New Roman" panose="02020603050405020304" pitchFamily="18" charset="0"/>
                <a:cs typeface="Times New Roman" panose="02020603050405020304" pitchFamily="18" charset="0"/>
              </a:rPr>
              <a:t>e.g</a:t>
            </a:r>
            <a:r>
              <a:rPr lang="en-US" b="0" i="0" dirty="0">
                <a:solidFill>
                  <a:srgbClr val="242424"/>
                </a:solidFill>
                <a:effectLst/>
                <a:latin typeface="Times New Roman" panose="02020603050405020304" pitchFamily="18" charset="0"/>
                <a:cs typeface="Times New Roman" panose="02020603050405020304" pitchFamily="18" charset="0"/>
              </a:rPr>
              <a:t> 8k steps a day, less than 7 hours sedentary, etc.) </a:t>
            </a:r>
            <a:r>
              <a:rPr lang="en-US" dirty="0">
                <a:solidFill>
                  <a:srgbClr val="242424"/>
                </a:solidFill>
                <a:latin typeface="Times New Roman" panose="02020603050405020304" pitchFamily="18" charset="0"/>
                <a:cs typeface="Times New Roman" panose="02020603050405020304" pitchFamily="18" charset="0"/>
              </a:rPr>
              <a:t>.</a:t>
            </a:r>
            <a:r>
              <a:rPr lang="en-US" b="0" i="0" dirty="0">
                <a:solidFill>
                  <a:srgbClr val="242424"/>
                </a:solidFill>
                <a:effectLst/>
                <a:latin typeface="Times New Roman" panose="02020603050405020304" pitchFamily="18" charset="0"/>
                <a:cs typeface="Times New Roman" panose="02020603050405020304" pitchFamily="18" charset="0"/>
              </a:rPr>
              <a:t>With enough points, users could then use points to purchase products that help supplement a healthy lifestyle.</a:t>
            </a:r>
          </a:p>
          <a:p>
            <a:pPr algn="just"/>
            <a:endParaRPr lang="en-US" b="0" i="0" dirty="0">
              <a:solidFill>
                <a:srgbClr val="242424"/>
              </a:solidFill>
              <a:effectLst/>
              <a:latin typeface="Times New Roman" panose="02020603050405020304" pitchFamily="18" charset="0"/>
              <a:cs typeface="Times New Roman" panose="02020603050405020304" pitchFamily="18" charset="0"/>
            </a:endParaRPr>
          </a:p>
          <a:p>
            <a:pPr algn="just"/>
            <a:r>
              <a:rPr lang="en-US" b="1" i="0" dirty="0">
                <a:solidFill>
                  <a:srgbClr val="242424"/>
                </a:solidFill>
                <a:effectLst/>
                <a:latin typeface="Times New Roman" panose="02020603050405020304" pitchFamily="18" charset="0"/>
                <a:cs typeface="Times New Roman" panose="02020603050405020304" pitchFamily="18" charset="0"/>
              </a:rPr>
              <a:t>5. </a:t>
            </a:r>
            <a:r>
              <a:rPr lang="en-US" b="0" i="0" dirty="0" err="1">
                <a:solidFill>
                  <a:srgbClr val="242424"/>
                </a:solidFill>
                <a:effectLst/>
                <a:latin typeface="Times New Roman" panose="02020603050405020304" pitchFamily="18" charset="0"/>
                <a:cs typeface="Times New Roman" panose="02020603050405020304" pitchFamily="18" charset="0"/>
              </a:rPr>
              <a:t>Bellabeat</a:t>
            </a:r>
            <a:r>
              <a:rPr lang="en-US" b="0" i="0" dirty="0">
                <a:solidFill>
                  <a:srgbClr val="242424"/>
                </a:solidFill>
                <a:effectLst/>
                <a:latin typeface="Times New Roman" panose="02020603050405020304" pitchFamily="18" charset="0"/>
                <a:cs typeface="Times New Roman" panose="02020603050405020304" pitchFamily="18" charset="0"/>
              </a:rPr>
              <a:t> could partner with brands (</a:t>
            </a:r>
            <a:r>
              <a:rPr lang="en-US" dirty="0" err="1">
                <a:solidFill>
                  <a:srgbClr val="242424"/>
                </a:solidFill>
                <a:latin typeface="Times New Roman" panose="02020603050405020304" pitchFamily="18" charset="0"/>
                <a:cs typeface="Times New Roman" panose="02020603050405020304" pitchFamily="18" charset="0"/>
              </a:rPr>
              <a:t>e.g</a:t>
            </a:r>
            <a:r>
              <a:rPr lang="en-US" dirty="0">
                <a:solidFill>
                  <a:srgbClr val="242424"/>
                </a:solidFill>
                <a:latin typeface="Times New Roman" panose="02020603050405020304" pitchFamily="18" charset="0"/>
                <a:cs typeface="Times New Roman" panose="02020603050405020304" pitchFamily="18" charset="0"/>
              </a:rPr>
              <a:t> </a:t>
            </a:r>
            <a:r>
              <a:rPr lang="en-US" b="0" i="0" dirty="0">
                <a:solidFill>
                  <a:srgbClr val="242424"/>
                </a:solidFill>
                <a:effectLst/>
                <a:latin typeface="Times New Roman" panose="02020603050405020304" pitchFamily="18" charset="0"/>
                <a:cs typeface="Times New Roman" panose="02020603050405020304" pitchFamily="18" charset="0"/>
              </a:rPr>
              <a:t>wellness, sports, health) to reward users who consistently engage in a healthy lifestyle with coupons/store discounts.</a:t>
            </a:r>
          </a:p>
          <a:p>
            <a:pPr algn="just"/>
            <a:r>
              <a:rPr lang="en-US" b="0" i="0" dirty="0">
                <a:solidFill>
                  <a:srgbClr val="242424"/>
                </a:solidFill>
                <a:effectLst/>
                <a:latin typeface="Times New Roman" panose="02020603050405020304" pitchFamily="18" charset="0"/>
                <a:cs typeface="Times New Roman" panose="02020603050405020304" pitchFamily="18" charset="0"/>
              </a:rPr>
              <a:t>With the 2 previous points combined, </a:t>
            </a:r>
            <a:r>
              <a:rPr lang="en-US" b="0" i="0" dirty="0" err="1">
                <a:solidFill>
                  <a:srgbClr val="242424"/>
                </a:solidFill>
                <a:effectLst/>
                <a:latin typeface="Times New Roman" panose="02020603050405020304" pitchFamily="18" charset="0"/>
                <a:cs typeface="Times New Roman" panose="02020603050405020304" pitchFamily="18" charset="0"/>
              </a:rPr>
              <a:t>Bellabeat</a:t>
            </a:r>
            <a:r>
              <a:rPr lang="en-US" b="0" i="0" dirty="0">
                <a:solidFill>
                  <a:srgbClr val="242424"/>
                </a:solidFill>
                <a:effectLst/>
                <a:latin typeface="Times New Roman" panose="02020603050405020304" pitchFamily="18" charset="0"/>
                <a:cs typeface="Times New Roman" panose="02020603050405020304" pitchFamily="18" charset="0"/>
              </a:rPr>
              <a:t> could select previously unhealthy individuals (who are now healthy), interview them and publish motivational videos as to how </a:t>
            </a:r>
            <a:r>
              <a:rPr lang="en-US" b="0" i="0" dirty="0" err="1">
                <a:solidFill>
                  <a:srgbClr val="242424"/>
                </a:solidFill>
                <a:effectLst/>
                <a:latin typeface="Times New Roman" panose="02020603050405020304" pitchFamily="18" charset="0"/>
                <a:cs typeface="Times New Roman" panose="02020603050405020304" pitchFamily="18" charset="0"/>
              </a:rPr>
              <a:t>Bellabeat</a:t>
            </a:r>
            <a:r>
              <a:rPr lang="en-US" b="0" i="0" dirty="0">
                <a:solidFill>
                  <a:srgbClr val="242424"/>
                </a:solidFill>
                <a:effectLst/>
                <a:latin typeface="Times New Roman" panose="02020603050405020304" pitchFamily="18" charset="0"/>
                <a:cs typeface="Times New Roman" panose="02020603050405020304" pitchFamily="18" charset="0"/>
              </a:rPr>
              <a:t> encouraged them to have a change in lifestyle.</a:t>
            </a:r>
            <a:endParaRPr lang="en-US" b="1" dirty="0">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662743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D7C220-ED11-466D-B21B-D20FE8B04404}"/>
              </a:ext>
            </a:extLst>
          </p:cNvPr>
          <p:cNvSpPr/>
          <p:nvPr/>
        </p:nvSpPr>
        <p:spPr>
          <a:xfrm>
            <a:off x="8860" y="0"/>
            <a:ext cx="12174279" cy="68580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DDA97B7-1474-4305-8631-020539CD3E7F}"/>
              </a:ext>
            </a:extLst>
          </p:cNvPr>
          <p:cNvSpPr txBox="1"/>
          <p:nvPr/>
        </p:nvSpPr>
        <p:spPr>
          <a:xfrm>
            <a:off x="-8861" y="0"/>
            <a:ext cx="12192000" cy="6924973"/>
          </a:xfrm>
          <a:prstGeom prst="rect">
            <a:avLst/>
          </a:prstGeom>
          <a:noFill/>
          <a:ln>
            <a:solidFill>
              <a:srgbClr val="C00000"/>
            </a:solidFill>
          </a:ln>
        </p:spPr>
        <p:txBody>
          <a:bodyPr wrap="square" rtlCol="0">
            <a:spAutoFit/>
          </a:bodyPr>
          <a:lstStyle/>
          <a:p>
            <a:pPr algn="ctr"/>
            <a:r>
              <a:rPr lang="en-US" sz="4000" b="1" u="sng" dirty="0" err="1">
                <a:solidFill>
                  <a:srgbClr val="FF0000"/>
                </a:solidFill>
                <a:latin typeface="Times New Roman" panose="02020603050405020304" pitchFamily="18" charset="0"/>
                <a:cs typeface="Times New Roman" panose="02020603050405020304" pitchFamily="18" charset="0"/>
              </a:rPr>
              <a:t>Beallabeat</a:t>
            </a:r>
            <a:endParaRPr lang="en-US" sz="4000" b="1" u="sng" dirty="0">
              <a:solidFill>
                <a:srgbClr val="FF0000"/>
              </a:solidFill>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a:p>
            <a:pPr algn="ctr"/>
            <a:endParaRPr lang="en-US" sz="4000" u="sng" dirty="0">
              <a:solidFill>
                <a:srgbClr val="FF0000"/>
              </a:solidFill>
              <a:latin typeface="Times New Roman" panose="02020603050405020304" pitchFamily="18" charset="0"/>
              <a:cs typeface="Times New Roman" panose="02020603050405020304" pitchFamily="18" charset="0"/>
            </a:endParaRPr>
          </a:p>
          <a:p>
            <a:pPr algn="ctr"/>
            <a:endParaRPr lang="en-US" sz="4000" u="sng" dirty="0">
              <a:solidFill>
                <a:srgbClr val="FF0000"/>
              </a:solidFill>
              <a:latin typeface="Times New Roman" panose="02020603050405020304" pitchFamily="18" charset="0"/>
              <a:cs typeface="Times New Roman" panose="02020603050405020304" pitchFamily="18" charset="0"/>
            </a:endParaRPr>
          </a:p>
          <a:p>
            <a:pPr algn="ctr"/>
            <a:r>
              <a:rPr lang="en-US" sz="4000" b="1" u="sng" dirty="0">
                <a:solidFill>
                  <a:srgbClr val="FF0000"/>
                </a:solidFill>
                <a:latin typeface="Times New Roman" panose="02020603050405020304" pitchFamily="18" charset="0"/>
                <a:cs typeface="Times New Roman" panose="02020603050405020304" pitchFamily="18" charset="0"/>
              </a:rPr>
              <a:t>The Business Task</a:t>
            </a:r>
          </a:p>
          <a:p>
            <a:pPr algn="ctr"/>
            <a:endParaRPr lang="en-US" sz="4000" u="sng" dirty="0">
              <a:solidFill>
                <a:srgbClr val="FF0000"/>
              </a:solidFill>
              <a:latin typeface="Times New Roman" panose="02020603050405020304" pitchFamily="18" charset="0"/>
              <a:cs typeface="Times New Roman" panose="02020603050405020304" pitchFamily="18" charset="0"/>
            </a:endParaRPr>
          </a:p>
          <a:p>
            <a:pPr algn="ctr"/>
            <a:endParaRPr lang="en-US" sz="4000" u="sng" dirty="0">
              <a:solidFill>
                <a:srgbClr val="FF0000"/>
              </a:solidFill>
              <a:latin typeface="Times New Roman" panose="02020603050405020304" pitchFamily="18" charset="0"/>
              <a:cs typeface="Times New Roman" panose="02020603050405020304" pitchFamily="18" charset="0"/>
            </a:endParaRPr>
          </a:p>
          <a:p>
            <a:pPr algn="ctr"/>
            <a:endParaRPr lang="en-US" sz="4000" u="sng" dirty="0">
              <a:solidFill>
                <a:srgbClr val="FF0000"/>
              </a:solidFill>
              <a:latin typeface="Times New Roman" panose="02020603050405020304" pitchFamily="18" charset="0"/>
              <a:cs typeface="Times New Roman" panose="02020603050405020304" pitchFamily="18" charset="0"/>
            </a:endParaRPr>
          </a:p>
          <a:p>
            <a:pPr algn="ctr"/>
            <a:endParaRPr lang="en-US" sz="4000" u="sng" dirty="0">
              <a:solidFill>
                <a:srgbClr val="FF0000"/>
              </a:solidFill>
              <a:latin typeface="Times New Roman" panose="02020603050405020304" pitchFamily="18" charset="0"/>
              <a:cs typeface="Times New Roman" panose="02020603050405020304" pitchFamily="18" charset="0"/>
            </a:endParaRPr>
          </a:p>
          <a:p>
            <a:pPr algn="ctr"/>
            <a:endParaRPr lang="en-US" sz="4000" u="sng"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8216730-2B8D-9760-9C80-9B0DBFF6AEC5}"/>
              </a:ext>
            </a:extLst>
          </p:cNvPr>
          <p:cNvSpPr txBox="1"/>
          <p:nvPr/>
        </p:nvSpPr>
        <p:spPr>
          <a:xfrm>
            <a:off x="3454141" y="809626"/>
            <a:ext cx="5882364" cy="646331"/>
          </a:xfrm>
          <a:prstGeom prst="rect">
            <a:avLst/>
          </a:prstGeom>
          <a:noFill/>
        </p:spPr>
        <p:txBody>
          <a:bodyPr wrap="square" rtlCol="0">
            <a:spAutoFit/>
          </a:bodyPr>
          <a:lstStyle/>
          <a:p>
            <a:pPr algn="just"/>
            <a:r>
              <a:rPr lang="en-US" sz="1800" dirty="0" err="1">
                <a:latin typeface="Times New Roman" panose="02020603050405020304" pitchFamily="18" charset="0"/>
                <a:cs typeface="Times New Roman" panose="02020603050405020304" pitchFamily="18" charset="0"/>
              </a:rPr>
              <a:t>Bellabeat</a:t>
            </a:r>
            <a:r>
              <a:rPr lang="en-US" sz="1800" dirty="0">
                <a:latin typeface="Times New Roman" panose="02020603050405020304" pitchFamily="18" charset="0"/>
                <a:cs typeface="Times New Roman" panose="02020603050405020304" pitchFamily="18" charset="0"/>
              </a:rPr>
              <a:t> is </a:t>
            </a:r>
            <a:r>
              <a:rPr lang="en-US" dirty="0"/>
              <a:t> a high-tech company that manufactures health-focused smart products for women. </a:t>
            </a:r>
            <a:endParaRPr lang="en-US" sz="1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8DCB47D-5B7D-C5AB-0D84-E5FC2CF8DABC}"/>
              </a:ext>
            </a:extLst>
          </p:cNvPr>
          <p:cNvSpPr txBox="1"/>
          <p:nvPr/>
        </p:nvSpPr>
        <p:spPr>
          <a:xfrm>
            <a:off x="3724977" y="3964374"/>
            <a:ext cx="5688530" cy="2308324"/>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We seek to : </a:t>
            </a:r>
          </a:p>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understand how people utilize the </a:t>
            </a:r>
            <a:r>
              <a:rPr lang="en-US" sz="1800" dirty="0" err="1">
                <a:latin typeface="Times New Roman" panose="02020603050405020304" pitchFamily="18" charset="0"/>
                <a:cs typeface="Times New Roman" panose="02020603050405020304" pitchFamily="18" charset="0"/>
              </a:rPr>
              <a:t>bellabeat</a:t>
            </a:r>
            <a:r>
              <a:rPr lang="en-US" sz="1800" dirty="0">
                <a:latin typeface="Times New Roman" panose="02020603050405020304" pitchFamily="18" charset="0"/>
                <a:cs typeface="Times New Roman" panose="02020603050405020304" pitchFamily="18" charset="0"/>
              </a:rPr>
              <a:t> devices differently by analyzing smart device usage from a sample of customers. </a:t>
            </a:r>
          </a:p>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Using the information from the study , we wish to suggest some new opportunities form the company’s growth.</a:t>
            </a:r>
          </a:p>
          <a:p>
            <a:endParaRPr lang="en-US" dirty="0"/>
          </a:p>
        </p:txBody>
      </p:sp>
    </p:spTree>
    <p:extLst>
      <p:ext uri="{BB962C8B-B14F-4D97-AF65-F5344CB8AC3E}">
        <p14:creationId xmlns:p14="http://schemas.microsoft.com/office/powerpoint/2010/main" val="1013840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2CDC27E-E174-4F91-894F-D6E632DDAC3B}"/>
              </a:ext>
            </a:extLst>
          </p:cNvPr>
          <p:cNvSpPr/>
          <p:nvPr/>
        </p:nvSpPr>
        <p:spPr>
          <a:xfrm>
            <a:off x="8860" y="0"/>
            <a:ext cx="12174279" cy="68580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13E7B01-0274-3FF4-FC56-1EF8359842E0}"/>
              </a:ext>
            </a:extLst>
          </p:cNvPr>
          <p:cNvSpPr txBox="1"/>
          <p:nvPr/>
        </p:nvSpPr>
        <p:spPr>
          <a:xfrm>
            <a:off x="8860" y="782122"/>
            <a:ext cx="11991974" cy="2369880"/>
          </a:xfrm>
          <a:prstGeom prst="rect">
            <a:avLst/>
          </a:prstGeom>
          <a:noFill/>
        </p:spPr>
        <p:txBody>
          <a:bodyPr wrap="square">
            <a:spAutoFit/>
          </a:bodyPr>
          <a:lstStyle/>
          <a:p>
            <a:pPr algn="ctr"/>
            <a:r>
              <a:rPr lang="en-US" sz="4000" u="sng" dirty="0">
                <a:solidFill>
                  <a:srgbClr val="FF0000"/>
                </a:solidFill>
                <a:latin typeface="Times New Roman" panose="02020603050405020304" pitchFamily="18" charset="0"/>
                <a:cs typeface="Times New Roman" panose="02020603050405020304" pitchFamily="18" charset="0"/>
              </a:rPr>
              <a:t>Resources:</a:t>
            </a:r>
          </a:p>
          <a:p>
            <a:r>
              <a:rPr lang="en-US" dirty="0"/>
              <a:t>● </a:t>
            </a:r>
            <a:r>
              <a:rPr lang="en-US" dirty="0" err="1"/>
              <a:t>FitBit</a:t>
            </a:r>
            <a:r>
              <a:rPr lang="en-US" dirty="0"/>
              <a:t> Fitness Tracker Data (CC0: Public Domain, dataset made available through Mobius)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51299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ectangle 3">
            <a:extLst>
              <a:ext uri="{FF2B5EF4-FFF2-40B4-BE49-F238E27FC236}">
                <a16:creationId xmlns:a16="http://schemas.microsoft.com/office/drawing/2014/main" id="{096D38B0-33F1-4DF8-983B-8A9AC2445496}"/>
              </a:ext>
            </a:extLst>
          </p:cNvPr>
          <p:cNvSpPr/>
          <p:nvPr/>
        </p:nvSpPr>
        <p:spPr>
          <a:xfrm>
            <a:off x="965200" y="1570638"/>
            <a:ext cx="6569449" cy="3700694"/>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 name="TextBox 4">
            <a:extLst>
              <a:ext uri="{FF2B5EF4-FFF2-40B4-BE49-F238E27FC236}">
                <a16:creationId xmlns:a16="http://schemas.microsoft.com/office/drawing/2014/main" id="{B7CB36DE-02C1-464D-B318-FCD65C796E81}"/>
              </a:ext>
            </a:extLst>
          </p:cNvPr>
          <p:cNvSpPr txBox="1"/>
          <p:nvPr/>
        </p:nvSpPr>
        <p:spPr>
          <a:xfrm>
            <a:off x="4286251" y="2405177"/>
            <a:ext cx="2790824" cy="1889235"/>
          </a:xfrm>
          <a:prstGeom prst="rect">
            <a:avLst/>
          </a:prstGeom>
          <a:noFill/>
          <a:ln w="57150">
            <a:solidFill>
              <a:srgbClr val="FF0000"/>
            </a:solidFill>
          </a:ln>
        </p:spPr>
        <p:txBody>
          <a:bodyPr wrap="square" rtlCol="0">
            <a:spAutoFit/>
          </a:bodyPr>
          <a:lstStyle/>
          <a:p>
            <a:pPr algn="ctr" defTabSz="242316">
              <a:spcAft>
                <a:spcPts val="600"/>
              </a:spcAft>
            </a:pPr>
            <a:r>
              <a:rPr lang="en-US" sz="2544" kern="1200" dirty="0">
                <a:solidFill>
                  <a:srgbClr val="FF0000"/>
                </a:solidFill>
                <a:latin typeface="Algerian" panose="04020705040A02060702" pitchFamily="82" charset="0"/>
                <a:ea typeface="+mn-ea"/>
                <a:cs typeface="+mn-cs"/>
              </a:rPr>
              <a:t>Thank </a:t>
            </a:r>
          </a:p>
          <a:p>
            <a:pPr algn="ctr" defTabSz="242316">
              <a:spcAft>
                <a:spcPts val="600"/>
              </a:spcAft>
            </a:pPr>
            <a:r>
              <a:rPr lang="en-US" sz="2544" kern="1200" dirty="0">
                <a:solidFill>
                  <a:srgbClr val="FF0000"/>
                </a:solidFill>
                <a:latin typeface="Algerian" panose="04020705040A02060702" pitchFamily="82" charset="0"/>
                <a:ea typeface="+mn-ea"/>
                <a:cs typeface="+mn-cs"/>
              </a:rPr>
              <a:t>You all</a:t>
            </a:r>
          </a:p>
          <a:p>
            <a:pPr algn="ctr" defTabSz="242316">
              <a:spcAft>
                <a:spcPts val="600"/>
              </a:spcAft>
            </a:pPr>
            <a:r>
              <a:rPr lang="en-US" sz="2544" kern="1200" dirty="0">
                <a:solidFill>
                  <a:srgbClr val="FF0000"/>
                </a:solidFill>
                <a:latin typeface="Algerian" panose="04020705040A02060702" pitchFamily="82" charset="0"/>
                <a:ea typeface="+mn-ea"/>
                <a:cs typeface="+mn-cs"/>
              </a:rPr>
              <a:t> for your</a:t>
            </a:r>
          </a:p>
          <a:p>
            <a:pPr algn="ctr" defTabSz="242316">
              <a:spcAft>
                <a:spcPts val="600"/>
              </a:spcAft>
            </a:pPr>
            <a:r>
              <a:rPr lang="en-US" sz="2544" kern="1200" dirty="0">
                <a:solidFill>
                  <a:srgbClr val="FF0000"/>
                </a:solidFill>
                <a:latin typeface="Algerian" panose="04020705040A02060702" pitchFamily="82" charset="0"/>
                <a:ea typeface="+mn-ea"/>
                <a:cs typeface="+mn-cs"/>
              </a:rPr>
              <a:t> time</a:t>
            </a:r>
          </a:p>
        </p:txBody>
      </p:sp>
      <p:sp>
        <p:nvSpPr>
          <p:cNvPr id="3" name="Oval 2">
            <a:extLst>
              <a:ext uri="{FF2B5EF4-FFF2-40B4-BE49-F238E27FC236}">
                <a16:creationId xmlns:a16="http://schemas.microsoft.com/office/drawing/2014/main" id="{71109CE4-CFF6-0A54-A8FA-79FFB1C3576F}"/>
              </a:ext>
            </a:extLst>
          </p:cNvPr>
          <p:cNvSpPr/>
          <p:nvPr/>
        </p:nvSpPr>
        <p:spPr>
          <a:xfrm>
            <a:off x="3895726" y="1651273"/>
            <a:ext cx="3555453" cy="3555453"/>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2966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98D8C3-1DD2-43D2-B6F0-C45A5053EF9F}"/>
              </a:ext>
            </a:extLst>
          </p:cNvPr>
          <p:cNvSpPr/>
          <p:nvPr/>
        </p:nvSpPr>
        <p:spPr>
          <a:xfrm>
            <a:off x="8860" y="0"/>
            <a:ext cx="12174279" cy="6858000"/>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FE461BA-E88B-481B-BDC0-E864C0AD28F5}"/>
              </a:ext>
            </a:extLst>
          </p:cNvPr>
          <p:cNvSpPr txBox="1"/>
          <p:nvPr/>
        </p:nvSpPr>
        <p:spPr>
          <a:xfrm>
            <a:off x="8860" y="0"/>
            <a:ext cx="12174279" cy="1261884"/>
          </a:xfrm>
          <a:prstGeom prst="rect">
            <a:avLst/>
          </a:prstGeom>
          <a:noFill/>
        </p:spPr>
        <p:txBody>
          <a:bodyPr wrap="square" rtlCol="0">
            <a:spAutoFit/>
          </a:bodyPr>
          <a:lstStyle/>
          <a:p>
            <a:pPr algn="just"/>
            <a:r>
              <a:rPr lang="en-US" sz="4000" dirty="0">
                <a:solidFill>
                  <a:srgbClr val="FF0000"/>
                </a:solidFill>
                <a:latin typeface="Times New Roman" panose="02020603050405020304" pitchFamily="18" charset="0"/>
                <a:cs typeface="Times New Roman" panose="02020603050405020304" pitchFamily="18" charset="0"/>
              </a:rPr>
              <a:t>                           </a:t>
            </a:r>
            <a:r>
              <a:rPr lang="en-US" sz="4000" b="1" u="sng" dirty="0" err="1">
                <a:solidFill>
                  <a:srgbClr val="FF0000"/>
                </a:solidFill>
                <a:latin typeface="Times New Roman" panose="02020603050405020304" pitchFamily="18" charset="0"/>
                <a:cs typeface="Times New Roman" panose="02020603050405020304" pitchFamily="18" charset="0"/>
              </a:rPr>
              <a:t>Bellabeats</a:t>
            </a:r>
            <a:r>
              <a:rPr lang="en-US" sz="4000" b="1" u="sng" dirty="0">
                <a:solidFill>
                  <a:srgbClr val="FF0000"/>
                </a:solidFill>
                <a:latin typeface="Times New Roman" panose="02020603050405020304" pitchFamily="18" charset="0"/>
                <a:cs typeface="Times New Roman" panose="02020603050405020304" pitchFamily="18" charset="0"/>
              </a:rPr>
              <a:t> Product Lineup</a:t>
            </a:r>
            <a:endParaRPr lang="en-US" b="1" u="sng"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3FA34A98-C979-3FC5-0BA9-5F246B64BB02}"/>
              </a:ext>
            </a:extLst>
          </p:cNvPr>
          <p:cNvSpPr txBox="1"/>
          <p:nvPr/>
        </p:nvSpPr>
        <p:spPr>
          <a:xfrm>
            <a:off x="218742" y="699761"/>
            <a:ext cx="5620083" cy="6832640"/>
          </a:xfrm>
          <a:prstGeom prst="rect">
            <a:avLst/>
          </a:prstGeom>
          <a:noFill/>
        </p:spPr>
        <p:txBody>
          <a:bodyPr wrap="square" rtlCol="0">
            <a:spAutoFit/>
          </a:bodyPr>
          <a:lstStyle/>
          <a:p>
            <a:pPr algn="just"/>
            <a:r>
              <a:rPr lang="en-US" sz="2000" b="1" dirty="0" err="1">
                <a:solidFill>
                  <a:srgbClr val="FF0000"/>
                </a:solidFill>
                <a:latin typeface="Times New Roman" panose="02020603050405020304" pitchFamily="18" charset="0"/>
                <a:cs typeface="Times New Roman" panose="02020603050405020304" pitchFamily="18" charset="0"/>
              </a:rPr>
              <a:t>Bellabeat</a:t>
            </a:r>
            <a:r>
              <a:rPr lang="en-US" sz="2000" b="1" dirty="0">
                <a:solidFill>
                  <a:srgbClr val="FF0000"/>
                </a:solidFill>
                <a:latin typeface="Times New Roman" panose="02020603050405020304" pitchFamily="18" charset="0"/>
                <a:cs typeface="Times New Roman" panose="02020603050405020304" pitchFamily="18" charset="0"/>
              </a:rPr>
              <a:t> app: </a:t>
            </a:r>
          </a:p>
          <a:p>
            <a:pPr algn="just"/>
            <a:endParaRPr lang="en-US" sz="2000" dirty="0">
              <a:solidFill>
                <a:srgbClr val="FF000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It </a:t>
            </a:r>
            <a:r>
              <a:rPr lang="en-US" sz="1800" dirty="0">
                <a:latin typeface="Times New Roman" panose="02020603050405020304" pitchFamily="18" charset="0"/>
                <a:cs typeface="Times New Roman" panose="02020603050405020304" pitchFamily="18" charset="0"/>
              </a:rPr>
              <a:t>connects to users line of smart wellness products.</a:t>
            </a: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It provides</a:t>
            </a:r>
            <a:r>
              <a:rPr lang="en-US" sz="18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a:t>
            </a:r>
            <a:r>
              <a:rPr lang="en-US" sz="1800" dirty="0">
                <a:latin typeface="Times New Roman" panose="02020603050405020304" pitchFamily="18" charset="0"/>
                <a:cs typeface="Times New Roman" panose="02020603050405020304" pitchFamily="18" charset="0"/>
              </a:rPr>
              <a:t>sers with health data related to their activity, sleep, stress, </a:t>
            </a:r>
            <a:r>
              <a:rPr lang="en-US" sz="1800" dirty="0" err="1">
                <a:latin typeface="Times New Roman" panose="02020603050405020304" pitchFamily="18" charset="0"/>
                <a:cs typeface="Times New Roman" panose="02020603050405020304" pitchFamily="18" charset="0"/>
              </a:rPr>
              <a:t>menstrualcycle</a:t>
            </a:r>
            <a:r>
              <a:rPr lang="en-US" sz="1800" dirty="0">
                <a:latin typeface="Times New Roman" panose="02020603050405020304" pitchFamily="18" charset="0"/>
                <a:cs typeface="Times New Roman" panose="02020603050405020304" pitchFamily="18" charset="0"/>
              </a:rPr>
              <a:t>, and mindfulness habits </a:t>
            </a:r>
            <a:r>
              <a:rPr lang="en-US" dirty="0">
                <a:latin typeface="Times New Roman" panose="02020603050405020304" pitchFamily="18" charset="0"/>
                <a:cs typeface="Times New Roman" panose="02020603050405020304" pitchFamily="18" charset="0"/>
              </a:rPr>
              <a:t> which </a:t>
            </a:r>
            <a:r>
              <a:rPr lang="en-US" sz="1800" dirty="0">
                <a:latin typeface="Times New Roman" panose="02020603050405020304" pitchFamily="18" charset="0"/>
                <a:cs typeface="Times New Roman" panose="02020603050405020304" pitchFamily="18" charset="0"/>
              </a:rPr>
              <a:t>help users to better understand their current habits and make healthy decisions. </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 </a:t>
            </a:r>
            <a:r>
              <a:rPr lang="en-US" sz="2000" b="1" dirty="0">
                <a:solidFill>
                  <a:srgbClr val="FF0000"/>
                </a:solidFill>
                <a:latin typeface="Times New Roman" panose="02020603050405020304" pitchFamily="18" charset="0"/>
                <a:cs typeface="Times New Roman" panose="02020603050405020304" pitchFamily="18" charset="0"/>
              </a:rPr>
              <a:t>Time:</a:t>
            </a:r>
          </a:p>
          <a:p>
            <a:pPr marL="342900"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This wellness watch combines the timeless look of a classic time piece with smart technology to track user activity, sleep, and stress.</a:t>
            </a:r>
          </a:p>
          <a:p>
            <a:pPr marL="342900" indent="-342900" algn="just">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r>
              <a:rPr lang="en-US" sz="2000" b="1" dirty="0">
                <a:solidFill>
                  <a:srgbClr val="FF0000"/>
                </a:solidFill>
                <a:latin typeface="Times New Roman" panose="02020603050405020304" pitchFamily="18" charset="0"/>
                <a:cs typeface="Times New Roman" panose="02020603050405020304" pitchFamily="18" charset="0"/>
              </a:rPr>
              <a:t>Leaf:</a:t>
            </a:r>
          </a:p>
          <a:p>
            <a:pPr marL="285750" indent="-285750">
              <a:buFont typeface="Wingdings" panose="05000000000000000000" pitchFamily="2" charset="2"/>
              <a:buChar char="§"/>
            </a:pPr>
            <a:r>
              <a:rPr lang="en-US" dirty="0" err="1"/>
              <a:t>Bellabeat’s</a:t>
            </a:r>
            <a:r>
              <a:rPr lang="en-US" dirty="0"/>
              <a:t> classic wellness tracker can be worn as a bracelet , necklace ,or clip.</a:t>
            </a:r>
          </a:p>
          <a:p>
            <a:endParaRPr lang="en-US" dirty="0"/>
          </a:p>
          <a:p>
            <a:endParaRPr lang="en-US" dirty="0"/>
          </a:p>
          <a:p>
            <a:endParaRPr lang="en-US" dirty="0"/>
          </a:p>
          <a:p>
            <a:endParaRPr lang="en-US" dirty="0"/>
          </a:p>
          <a:p>
            <a:endParaRPr lang="en-US" dirty="0"/>
          </a:p>
        </p:txBody>
      </p:sp>
      <p:sp>
        <p:nvSpPr>
          <p:cNvPr id="3" name="TextBox 2">
            <a:extLst>
              <a:ext uri="{FF2B5EF4-FFF2-40B4-BE49-F238E27FC236}">
                <a16:creationId xmlns:a16="http://schemas.microsoft.com/office/drawing/2014/main" id="{60E94CBA-0E37-E832-45C5-EE7D98D9F34B}"/>
              </a:ext>
            </a:extLst>
          </p:cNvPr>
          <p:cNvSpPr txBox="1"/>
          <p:nvPr/>
        </p:nvSpPr>
        <p:spPr>
          <a:xfrm>
            <a:off x="6095999" y="699761"/>
            <a:ext cx="6010275" cy="6524863"/>
          </a:xfrm>
          <a:prstGeom prst="rect">
            <a:avLst/>
          </a:prstGeom>
          <a:noFill/>
        </p:spPr>
        <p:txBody>
          <a:bodyPr wrap="square" rtlCol="0">
            <a:spAutoFit/>
          </a:bodyPr>
          <a:lstStyle/>
          <a:p>
            <a:pPr algn="just"/>
            <a:r>
              <a:rPr lang="en-US" sz="2000" b="1" dirty="0">
                <a:solidFill>
                  <a:srgbClr val="FF0000"/>
                </a:solidFill>
                <a:latin typeface="Times New Roman" panose="02020603050405020304" pitchFamily="18" charset="0"/>
                <a:cs typeface="Times New Roman" panose="02020603050405020304" pitchFamily="18" charset="0"/>
              </a:rPr>
              <a:t>Spring: </a:t>
            </a:r>
          </a:p>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This is a water bottle that tracks daily water intake using smart technology to ensure that you are appropriately hydrated throughout the day. The Spring bottle connects to the </a:t>
            </a:r>
            <a:r>
              <a:rPr lang="en-US" sz="1800" dirty="0" err="1">
                <a:latin typeface="Times New Roman" panose="02020603050405020304" pitchFamily="18" charset="0"/>
                <a:cs typeface="Times New Roman" panose="02020603050405020304" pitchFamily="18" charset="0"/>
              </a:rPr>
              <a:t>Bellabeat</a:t>
            </a:r>
            <a:r>
              <a:rPr lang="en-US" sz="1800" dirty="0">
                <a:latin typeface="Times New Roman" panose="02020603050405020304" pitchFamily="18" charset="0"/>
                <a:cs typeface="Times New Roman" panose="02020603050405020304" pitchFamily="18" charset="0"/>
              </a:rPr>
              <a:t> app to track your hydration levels.</a:t>
            </a:r>
          </a:p>
          <a:p>
            <a:pPr algn="just"/>
            <a:r>
              <a:rPr lang="en-US" dirty="0">
                <a:latin typeface="Times New Roman" panose="02020603050405020304" pitchFamily="18" charset="0"/>
                <a:cs typeface="Times New Roman" panose="02020603050405020304" pitchFamily="18" charset="0"/>
              </a:rPr>
              <a:t> </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sz="2000" b="1" dirty="0" err="1">
                <a:solidFill>
                  <a:srgbClr val="FF0000"/>
                </a:solidFill>
                <a:latin typeface="Times New Roman" panose="02020603050405020304" pitchFamily="18" charset="0"/>
                <a:cs typeface="Times New Roman" panose="02020603050405020304" pitchFamily="18" charset="0"/>
              </a:rPr>
              <a:t>Bellabeatmembership</a:t>
            </a:r>
            <a:r>
              <a:rPr lang="en-US" sz="2000" b="1" dirty="0">
                <a:solidFill>
                  <a:srgbClr val="FF0000"/>
                </a:solidFill>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
            </a:pPr>
            <a:r>
              <a:rPr lang="en-US" sz="1800" dirty="0" err="1">
                <a:latin typeface="Times New Roman" panose="02020603050405020304" pitchFamily="18" charset="0"/>
                <a:cs typeface="Times New Roman" panose="02020603050405020304" pitchFamily="18" charset="0"/>
              </a:rPr>
              <a:t>Bellabeat</a:t>
            </a:r>
            <a:r>
              <a:rPr lang="en-US" sz="1800" dirty="0">
                <a:latin typeface="Times New Roman" panose="02020603050405020304" pitchFamily="18" charset="0"/>
                <a:cs typeface="Times New Roman" panose="02020603050405020304" pitchFamily="18" charset="0"/>
              </a:rPr>
              <a:t> also oﬀers a subscription based membership program for users. </a:t>
            </a:r>
          </a:p>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Membership gives users24/7 access to fully personalized guidance on nutrition, activity, sleep, health and beauty, and mindfulness based on their lifestyle and goals.</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3330635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F8856A-932E-4C79-A38D-73EE4DBB5954}"/>
              </a:ext>
            </a:extLst>
          </p:cNvPr>
          <p:cNvSpPr/>
          <p:nvPr/>
        </p:nvSpPr>
        <p:spPr>
          <a:xfrm>
            <a:off x="8860" y="0"/>
            <a:ext cx="12174279" cy="68580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A653A32-BF3A-A4E2-04D0-055890013CF9}"/>
              </a:ext>
            </a:extLst>
          </p:cNvPr>
          <p:cNvSpPr txBox="1"/>
          <p:nvPr/>
        </p:nvSpPr>
        <p:spPr>
          <a:xfrm>
            <a:off x="475165" y="302028"/>
            <a:ext cx="5798917" cy="6447098"/>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C0901873-459A-E608-D9F0-3B67BADB4AF3}"/>
              </a:ext>
            </a:extLst>
          </p:cNvPr>
          <p:cNvSpPr txBox="1"/>
          <p:nvPr/>
        </p:nvSpPr>
        <p:spPr>
          <a:xfrm>
            <a:off x="8860" y="0"/>
            <a:ext cx="12183140" cy="7355860"/>
          </a:xfrm>
          <a:prstGeom prst="rect">
            <a:avLst/>
          </a:prstGeom>
          <a:noFill/>
        </p:spPr>
        <p:txBody>
          <a:bodyPr wrap="square" rtlCol="0">
            <a:spAutoFit/>
          </a:bodyPr>
          <a:lstStyle/>
          <a:p>
            <a:pPr lvl="6"/>
            <a:r>
              <a:rPr lang="en-US" sz="4000" b="1" u="sng" dirty="0">
                <a:solidFill>
                  <a:srgbClr val="FF0000"/>
                </a:solidFill>
                <a:latin typeface="Times New Roman" panose="02020603050405020304" pitchFamily="18" charset="0"/>
                <a:cs typeface="Times New Roman" panose="02020603050405020304" pitchFamily="18" charset="0"/>
              </a:rPr>
              <a:t>Focus of our Analysis</a:t>
            </a:r>
          </a:p>
          <a:p>
            <a:pPr algn="just"/>
            <a:endParaRPr lang="en-US" dirty="0">
              <a:solidFill>
                <a:srgbClr val="FF0000"/>
              </a:solidFill>
              <a:latin typeface="Times New Roman" panose="02020603050405020304" pitchFamily="18" charset="0"/>
              <a:cs typeface="Times New Roman" panose="02020603050405020304" pitchFamily="18" charset="0"/>
            </a:endParaRPr>
          </a:p>
          <a:p>
            <a:pPr lvl="4" algn="just"/>
            <a:r>
              <a:rPr lang="en-US" dirty="0">
                <a:solidFill>
                  <a:srgbClr val="FF0000"/>
                </a:solidFill>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1. The impact of Everyday Activity</a:t>
            </a:r>
          </a:p>
          <a:p>
            <a:pPr lvl="4" algn="just"/>
            <a:r>
              <a:rPr lang="en-US" dirty="0">
                <a:latin typeface="Times New Roman" panose="02020603050405020304" pitchFamily="18" charset="0"/>
                <a:cs typeface="Times New Roman" panose="02020603050405020304" pitchFamily="18" charset="0"/>
              </a:rPr>
              <a:t>		Daily activity is vital for our analysis since it allows us to </a:t>
            </a:r>
          </a:p>
          <a:p>
            <a:pPr lvl="4" algn="just"/>
            <a:r>
              <a:rPr lang="en-US" dirty="0">
                <a:latin typeface="Times New Roman" panose="02020603050405020304" pitchFamily="18" charset="0"/>
                <a:cs typeface="Times New Roman" panose="02020603050405020304" pitchFamily="18" charset="0"/>
              </a:rPr>
              <a:t>		find patterns in our user’s </a:t>
            </a:r>
            <a:r>
              <a:rPr lang="en-US" dirty="0" err="1">
                <a:latin typeface="Times New Roman" panose="02020603050405020304" pitchFamily="18" charset="0"/>
                <a:cs typeface="Times New Roman" panose="02020603050405020304" pitchFamily="18" charset="0"/>
              </a:rPr>
              <a:t>behaviour</a:t>
            </a:r>
            <a:r>
              <a:rPr lang="en-US" dirty="0">
                <a:latin typeface="Times New Roman" panose="02020603050405020304" pitchFamily="18" charset="0"/>
                <a:cs typeface="Times New Roman" panose="02020603050405020304" pitchFamily="18" charset="0"/>
              </a:rPr>
              <a:t> throughout the day.</a:t>
            </a:r>
          </a:p>
          <a:p>
            <a:pPr lvl="4"/>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lvl="4"/>
            <a:r>
              <a:rPr lang="en-US" dirty="0">
                <a:solidFill>
                  <a:srgbClr val="FF0000"/>
                </a:solidFill>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2. The importance  of Weight</a:t>
            </a:r>
          </a:p>
          <a:p>
            <a:pPr lvl="4"/>
            <a:r>
              <a:rPr lang="en-US" dirty="0">
                <a:latin typeface="Times New Roman" panose="02020603050405020304" pitchFamily="18" charset="0"/>
                <a:cs typeface="Times New Roman" panose="02020603050405020304" pitchFamily="18" charset="0"/>
              </a:rPr>
              <a:t>		Weight is an important consideration </a:t>
            </a:r>
            <a:r>
              <a:rPr lang="en-US" dirty="0" err="1">
                <a:latin typeface="Times New Roman" panose="02020603050405020304" pitchFamily="18" charset="0"/>
                <a:cs typeface="Times New Roman" panose="02020603050405020304" pitchFamily="18" charset="0"/>
              </a:rPr>
              <a:t>sice</a:t>
            </a:r>
            <a:r>
              <a:rPr lang="en-US" dirty="0">
                <a:latin typeface="Times New Roman" panose="02020603050405020304" pitchFamily="18" charset="0"/>
                <a:cs typeface="Times New Roman" panose="02020603050405020304" pitchFamily="18" charset="0"/>
              </a:rPr>
              <a:t> we feel fitness </a:t>
            </a:r>
          </a:p>
          <a:p>
            <a:pPr lvl="4"/>
            <a:r>
              <a:rPr lang="en-US" dirty="0">
                <a:latin typeface="Times New Roman" panose="02020603050405020304" pitchFamily="18" charset="0"/>
                <a:cs typeface="Times New Roman" panose="02020603050405020304" pitchFamily="18" charset="0"/>
              </a:rPr>
              <a:t>                 is one of the primary reasons our consumers will </a:t>
            </a:r>
            <a:r>
              <a:rPr lang="en-US" dirty="0" err="1">
                <a:latin typeface="Times New Roman" panose="02020603050405020304" pitchFamily="18" charset="0"/>
                <a:cs typeface="Times New Roman" panose="02020603050405020304" pitchFamily="18" charset="0"/>
              </a:rPr>
              <a:t>utilitize</a:t>
            </a:r>
            <a:endParaRPr lang="en-US" dirty="0">
              <a:latin typeface="Times New Roman" panose="02020603050405020304" pitchFamily="18" charset="0"/>
              <a:cs typeface="Times New Roman" panose="02020603050405020304" pitchFamily="18" charset="0"/>
            </a:endParaRPr>
          </a:p>
          <a:p>
            <a:pPr lvl="4"/>
            <a:r>
              <a:rPr lang="en-US" dirty="0">
                <a:latin typeface="Times New Roman" panose="02020603050405020304" pitchFamily="18" charset="0"/>
                <a:cs typeface="Times New Roman" panose="02020603050405020304" pitchFamily="18" charset="0"/>
              </a:rPr>
              <a:t>                 the product . In our investigation, we hope to confirm this</a:t>
            </a:r>
          </a:p>
          <a:p>
            <a:pPr lvl="4"/>
            <a:r>
              <a:rPr lang="en-US" dirty="0">
                <a:latin typeface="Times New Roman" panose="02020603050405020304" pitchFamily="18" charset="0"/>
                <a:cs typeface="Times New Roman" panose="02020603050405020304" pitchFamily="18" charset="0"/>
              </a:rPr>
              <a:t>                 hypothesis and build a service around it.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lvl="4"/>
            <a:r>
              <a:rPr lang="en-US" dirty="0">
                <a:solidFill>
                  <a:srgbClr val="FF0000"/>
                </a:solidFill>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3. Prioritizing sleep</a:t>
            </a:r>
          </a:p>
          <a:p>
            <a:pPr lvl="4"/>
            <a:r>
              <a:rPr lang="en-US" dirty="0">
                <a:latin typeface="Times New Roman" panose="02020603050405020304" pitchFamily="18" charset="0"/>
                <a:cs typeface="Times New Roman" panose="02020603050405020304" pitchFamily="18" charset="0"/>
              </a:rPr>
              <a:t>	          We feel sleep is an essential component because we can </a:t>
            </a:r>
          </a:p>
          <a:p>
            <a:pPr lvl="4"/>
            <a:r>
              <a:rPr lang="en-US" dirty="0">
                <a:latin typeface="Times New Roman" panose="02020603050405020304" pitchFamily="18" charset="0"/>
                <a:cs typeface="Times New Roman" panose="02020603050405020304" pitchFamily="18" charset="0"/>
              </a:rPr>
              <a:t>                   determine whether we need to expand our services useful</a:t>
            </a:r>
          </a:p>
          <a:p>
            <a:pPr lvl="4"/>
            <a:r>
              <a:rPr lang="en-US" dirty="0">
                <a:latin typeface="Times New Roman" panose="02020603050405020304" pitchFamily="18" charset="0"/>
                <a:cs typeface="Times New Roman" panose="02020603050405020304" pitchFamily="18" charset="0"/>
              </a:rPr>
              <a:t>                   information form such service.</a:t>
            </a:r>
          </a:p>
          <a:p>
            <a:pPr lvl="4"/>
            <a:endParaRPr lang="en-US" dirty="0"/>
          </a:p>
          <a:p>
            <a:pPr lvl="4"/>
            <a:endParaRPr lang="en-US" dirty="0"/>
          </a:p>
          <a:p>
            <a:pPr lvl="4"/>
            <a:endParaRPr lang="en-US" dirty="0"/>
          </a:p>
        </p:txBody>
      </p:sp>
    </p:spTree>
    <p:extLst>
      <p:ext uri="{BB962C8B-B14F-4D97-AF65-F5344CB8AC3E}">
        <p14:creationId xmlns:p14="http://schemas.microsoft.com/office/powerpoint/2010/main" val="4228268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7E15B30-888B-4A5C-B598-F826B49B56C1}"/>
              </a:ext>
            </a:extLst>
          </p:cNvPr>
          <p:cNvSpPr/>
          <p:nvPr/>
        </p:nvSpPr>
        <p:spPr>
          <a:xfrm>
            <a:off x="8860" y="0"/>
            <a:ext cx="12174279" cy="68580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65CC5C5-959C-0822-6B27-CAD1A0DDB77D}"/>
              </a:ext>
            </a:extLst>
          </p:cNvPr>
          <p:cNvSpPr txBox="1"/>
          <p:nvPr/>
        </p:nvSpPr>
        <p:spPr>
          <a:xfrm>
            <a:off x="8860" y="0"/>
            <a:ext cx="12183140" cy="6863417"/>
          </a:xfrm>
          <a:prstGeom prst="rect">
            <a:avLst/>
          </a:prstGeom>
          <a:blipFill>
            <a:blip r:embed="rId2"/>
            <a:tile tx="0" ty="0" sx="100000" sy="100000" flip="none" algn="tl"/>
          </a:blipFill>
        </p:spPr>
        <p:txBody>
          <a:bodyPr wrap="square">
            <a:spAutoFit/>
          </a:bodyPr>
          <a:lstStyle/>
          <a:p>
            <a:pPr lvl="6" algn="ctr"/>
            <a:endParaRPr lang="en-US" sz="2000" b="1" dirty="0">
              <a:solidFill>
                <a:srgbClr val="C00000"/>
              </a:solidFill>
              <a:latin typeface="Times New Roman" panose="02020603050405020304" pitchFamily="18" charset="0"/>
              <a:cs typeface="Times New Roman" panose="02020603050405020304" pitchFamily="18" charset="0"/>
            </a:endParaRPr>
          </a:p>
          <a:p>
            <a:pPr lvl="6" algn="ctr"/>
            <a:endParaRPr lang="en-US" sz="2000" b="1" dirty="0">
              <a:solidFill>
                <a:srgbClr val="C00000"/>
              </a:solidFill>
              <a:latin typeface="Times New Roman" panose="02020603050405020304" pitchFamily="18" charset="0"/>
              <a:cs typeface="Times New Roman" panose="02020603050405020304" pitchFamily="18" charset="0"/>
            </a:endParaRPr>
          </a:p>
          <a:p>
            <a:pPr lvl="6" algn="ctr"/>
            <a:endParaRPr lang="en-US" sz="2000" b="1" dirty="0">
              <a:solidFill>
                <a:srgbClr val="C00000"/>
              </a:solidFill>
              <a:latin typeface="Times New Roman" panose="02020603050405020304" pitchFamily="18" charset="0"/>
              <a:cs typeface="Times New Roman" panose="02020603050405020304" pitchFamily="18" charset="0"/>
            </a:endParaRPr>
          </a:p>
          <a:p>
            <a:pPr lvl="6" algn="ctr"/>
            <a:endParaRPr lang="en-US" sz="2000" b="1" dirty="0">
              <a:solidFill>
                <a:srgbClr val="C00000"/>
              </a:solidFill>
              <a:latin typeface="Times New Roman" panose="02020603050405020304" pitchFamily="18" charset="0"/>
              <a:cs typeface="Times New Roman" panose="02020603050405020304" pitchFamily="18" charset="0"/>
            </a:endParaRPr>
          </a:p>
          <a:p>
            <a:pPr lvl="6" algn="ctr"/>
            <a:endParaRPr lang="en-US" sz="2000" b="1" dirty="0">
              <a:solidFill>
                <a:srgbClr val="C00000"/>
              </a:solidFill>
              <a:latin typeface="Times New Roman" panose="02020603050405020304" pitchFamily="18" charset="0"/>
              <a:cs typeface="Times New Roman" panose="02020603050405020304" pitchFamily="18" charset="0"/>
            </a:endParaRPr>
          </a:p>
          <a:p>
            <a:pPr lvl="6" algn="ctr"/>
            <a:endParaRPr lang="en-US" sz="2000" b="1" dirty="0">
              <a:solidFill>
                <a:srgbClr val="C00000"/>
              </a:solidFill>
              <a:latin typeface="Times New Roman" panose="02020603050405020304" pitchFamily="18" charset="0"/>
              <a:cs typeface="Times New Roman" panose="02020603050405020304" pitchFamily="18" charset="0"/>
            </a:endParaRPr>
          </a:p>
          <a:p>
            <a:pPr lvl="6" algn="ctr"/>
            <a:endParaRPr lang="en-US" sz="2000" b="1" dirty="0">
              <a:solidFill>
                <a:srgbClr val="C00000"/>
              </a:solidFill>
              <a:latin typeface="Times New Roman" panose="02020603050405020304" pitchFamily="18" charset="0"/>
              <a:cs typeface="Times New Roman" panose="02020603050405020304" pitchFamily="18" charset="0"/>
            </a:endParaRPr>
          </a:p>
          <a:p>
            <a:pPr lvl="6" algn="ctr"/>
            <a:endParaRPr lang="en-US" sz="2000" b="1" dirty="0">
              <a:solidFill>
                <a:srgbClr val="C00000"/>
              </a:solidFill>
              <a:latin typeface="Times New Roman" panose="02020603050405020304" pitchFamily="18" charset="0"/>
              <a:cs typeface="Times New Roman" panose="02020603050405020304" pitchFamily="18" charset="0"/>
            </a:endParaRPr>
          </a:p>
          <a:p>
            <a:pPr lvl="6" algn="ctr"/>
            <a:endParaRPr lang="en-US" sz="2000" b="1" dirty="0">
              <a:solidFill>
                <a:srgbClr val="C00000"/>
              </a:solidFill>
              <a:latin typeface="Times New Roman" panose="02020603050405020304" pitchFamily="18" charset="0"/>
              <a:cs typeface="Times New Roman" panose="02020603050405020304" pitchFamily="18" charset="0"/>
            </a:endParaRPr>
          </a:p>
          <a:p>
            <a:pPr lvl="6" algn="ctr"/>
            <a:endParaRPr lang="en-US" sz="2000" b="1" dirty="0">
              <a:solidFill>
                <a:srgbClr val="C00000"/>
              </a:solidFill>
              <a:latin typeface="Times New Roman" panose="02020603050405020304" pitchFamily="18" charset="0"/>
              <a:cs typeface="Times New Roman" panose="02020603050405020304" pitchFamily="18" charset="0"/>
            </a:endParaRPr>
          </a:p>
          <a:p>
            <a:pPr lvl="6" algn="ctr"/>
            <a:endParaRPr lang="en-US" sz="2000" b="1" dirty="0">
              <a:solidFill>
                <a:srgbClr val="C00000"/>
              </a:solidFill>
              <a:latin typeface="Times New Roman" panose="02020603050405020304" pitchFamily="18" charset="0"/>
              <a:cs typeface="Times New Roman" panose="02020603050405020304" pitchFamily="18" charset="0"/>
            </a:endParaRPr>
          </a:p>
          <a:p>
            <a:pPr lvl="6" algn="ctr"/>
            <a:endParaRPr lang="en-US" sz="2000" b="1" dirty="0">
              <a:solidFill>
                <a:srgbClr val="C00000"/>
              </a:solidFill>
              <a:latin typeface="Times New Roman" panose="02020603050405020304" pitchFamily="18" charset="0"/>
              <a:cs typeface="Times New Roman" panose="02020603050405020304" pitchFamily="18" charset="0"/>
            </a:endParaRPr>
          </a:p>
          <a:p>
            <a:pPr lvl="6" algn="ctr"/>
            <a:endParaRPr lang="en-US" sz="2000" b="1" dirty="0">
              <a:solidFill>
                <a:srgbClr val="C00000"/>
              </a:solidFill>
              <a:latin typeface="Times New Roman" panose="02020603050405020304" pitchFamily="18" charset="0"/>
              <a:cs typeface="Times New Roman" panose="02020603050405020304" pitchFamily="18" charset="0"/>
            </a:endParaRPr>
          </a:p>
          <a:p>
            <a:pPr lvl="6" algn="ctr"/>
            <a:endParaRPr lang="en-US" sz="2000" b="1" dirty="0">
              <a:solidFill>
                <a:srgbClr val="C00000"/>
              </a:solidFill>
              <a:latin typeface="Times New Roman" panose="02020603050405020304" pitchFamily="18" charset="0"/>
              <a:cs typeface="Times New Roman" panose="02020603050405020304" pitchFamily="18" charset="0"/>
            </a:endParaRPr>
          </a:p>
          <a:p>
            <a:pPr lvl="6" algn="ctr"/>
            <a:endParaRPr lang="en-US" sz="2000" b="1" dirty="0">
              <a:solidFill>
                <a:srgbClr val="C00000"/>
              </a:solidFill>
              <a:latin typeface="Times New Roman" panose="02020603050405020304" pitchFamily="18" charset="0"/>
              <a:cs typeface="Times New Roman" panose="02020603050405020304" pitchFamily="18" charset="0"/>
            </a:endParaRPr>
          </a:p>
          <a:p>
            <a:pPr lvl="6" algn="ctr"/>
            <a:endParaRPr lang="en-US" sz="2000" b="1" dirty="0">
              <a:solidFill>
                <a:srgbClr val="C00000"/>
              </a:solidFill>
              <a:latin typeface="Times New Roman" panose="02020603050405020304" pitchFamily="18" charset="0"/>
              <a:cs typeface="Times New Roman" panose="02020603050405020304" pitchFamily="18" charset="0"/>
            </a:endParaRPr>
          </a:p>
          <a:p>
            <a:pPr lvl="6" algn="ctr"/>
            <a:endParaRPr lang="en-US" sz="2000" b="1" dirty="0">
              <a:solidFill>
                <a:srgbClr val="C00000"/>
              </a:solidFill>
              <a:latin typeface="Times New Roman" panose="02020603050405020304" pitchFamily="18" charset="0"/>
              <a:cs typeface="Times New Roman" panose="02020603050405020304" pitchFamily="18" charset="0"/>
            </a:endParaRPr>
          </a:p>
          <a:p>
            <a:pPr lvl="6" algn="ctr"/>
            <a:endParaRPr lang="en-US" sz="2000" b="1" dirty="0">
              <a:solidFill>
                <a:srgbClr val="C00000"/>
              </a:solidFill>
              <a:latin typeface="Times New Roman" panose="02020603050405020304" pitchFamily="18" charset="0"/>
              <a:cs typeface="Times New Roman" panose="02020603050405020304" pitchFamily="18" charset="0"/>
            </a:endParaRPr>
          </a:p>
          <a:p>
            <a:pPr lvl="6" algn="ctr"/>
            <a:endParaRPr lang="en-US" sz="2000" b="1" dirty="0">
              <a:solidFill>
                <a:srgbClr val="C00000"/>
              </a:solidFill>
              <a:latin typeface="Times New Roman" panose="02020603050405020304" pitchFamily="18" charset="0"/>
              <a:cs typeface="Times New Roman" panose="02020603050405020304" pitchFamily="18" charset="0"/>
            </a:endParaRPr>
          </a:p>
          <a:p>
            <a:pPr lvl="6" algn="ctr"/>
            <a:endParaRPr lang="en-US" sz="2000" b="1" dirty="0">
              <a:solidFill>
                <a:srgbClr val="C00000"/>
              </a:solidFill>
              <a:latin typeface="Times New Roman" panose="02020603050405020304" pitchFamily="18" charset="0"/>
              <a:cs typeface="Times New Roman" panose="02020603050405020304" pitchFamily="18" charset="0"/>
            </a:endParaRPr>
          </a:p>
          <a:p>
            <a:pPr lvl="6" algn="ctr"/>
            <a:endParaRPr lang="en-US" sz="2000" b="1" dirty="0">
              <a:solidFill>
                <a:srgbClr val="C00000"/>
              </a:solidFill>
              <a:latin typeface="Times New Roman" panose="02020603050405020304" pitchFamily="18" charset="0"/>
              <a:cs typeface="Times New Roman" panose="02020603050405020304" pitchFamily="18" charset="0"/>
            </a:endParaRPr>
          </a:p>
          <a:p>
            <a:pPr lvl="6" algn="ctr"/>
            <a:endParaRPr lang="en-US" sz="2000" b="1" dirty="0">
              <a:solidFill>
                <a:srgbClr val="C0000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6ADF865-604D-45F5-0AEC-3F7A3ABAA6F6}"/>
              </a:ext>
            </a:extLst>
          </p:cNvPr>
          <p:cNvSpPr txBox="1"/>
          <p:nvPr/>
        </p:nvSpPr>
        <p:spPr>
          <a:xfrm>
            <a:off x="471485" y="1333500"/>
            <a:ext cx="10567989" cy="3139321"/>
          </a:xfrm>
          <a:prstGeom prst="rect">
            <a:avLst/>
          </a:prstGeom>
          <a:noFill/>
        </p:spPr>
        <p:txBody>
          <a:bodyPr wrap="square" rtlCol="0">
            <a:spAutoFit/>
          </a:bodyPr>
          <a:lstStyle/>
          <a:p>
            <a:r>
              <a:rPr lang="en-US" sz="6600" b="1" dirty="0">
                <a:solidFill>
                  <a:srgbClr val="FF0000"/>
                </a:solidFill>
                <a:latin typeface="Times New Roman" panose="02020603050405020304" pitchFamily="18" charset="0"/>
                <a:cs typeface="Times New Roman" panose="02020603050405020304" pitchFamily="18" charset="0"/>
              </a:rPr>
              <a:t>            THE IMPACT </a:t>
            </a:r>
          </a:p>
          <a:p>
            <a:r>
              <a:rPr lang="en-US" sz="6600" b="1" dirty="0">
                <a:solidFill>
                  <a:srgbClr val="FF0000"/>
                </a:solidFill>
                <a:latin typeface="Times New Roman" panose="02020603050405020304" pitchFamily="18" charset="0"/>
                <a:cs typeface="Times New Roman" panose="02020603050405020304" pitchFamily="18" charset="0"/>
              </a:rPr>
              <a:t>                    OF</a:t>
            </a:r>
          </a:p>
          <a:p>
            <a:r>
              <a:rPr lang="en-US" sz="6600" b="1" dirty="0">
                <a:solidFill>
                  <a:srgbClr val="FF0000"/>
                </a:solidFill>
                <a:latin typeface="Times New Roman" panose="02020603050405020304" pitchFamily="18" charset="0"/>
                <a:cs typeface="Times New Roman" panose="02020603050405020304" pitchFamily="18" charset="0"/>
              </a:rPr>
              <a:t>     EVERYDAY-ACTIVITY</a:t>
            </a:r>
          </a:p>
        </p:txBody>
      </p:sp>
    </p:spTree>
    <p:extLst>
      <p:ext uri="{BB962C8B-B14F-4D97-AF65-F5344CB8AC3E}">
        <p14:creationId xmlns:p14="http://schemas.microsoft.com/office/powerpoint/2010/main" val="323576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4D4E27-F881-41E7-B361-8BBE247B0D31}"/>
              </a:ext>
            </a:extLst>
          </p:cNvPr>
          <p:cNvSpPr/>
          <p:nvPr/>
        </p:nvSpPr>
        <p:spPr>
          <a:xfrm>
            <a:off x="8860" y="0"/>
            <a:ext cx="12174279" cy="6858000"/>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5369E93-FFC1-F7D3-FA25-BB6B55EAFDCC}"/>
              </a:ext>
            </a:extLst>
          </p:cNvPr>
          <p:cNvSpPr txBox="1"/>
          <p:nvPr/>
        </p:nvSpPr>
        <p:spPr>
          <a:xfrm>
            <a:off x="171450" y="147012"/>
            <a:ext cx="12106939" cy="6647974"/>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                </a:t>
            </a:r>
          </a:p>
          <a:p>
            <a:r>
              <a:rPr lang="en-US" sz="4000" b="1" dirty="0">
                <a:latin typeface="Times New Roman" panose="02020603050405020304" pitchFamily="18" charset="0"/>
                <a:cs typeface="Times New Roman" panose="02020603050405020304" pitchFamily="18" charset="0"/>
              </a:rPr>
              <a:t>			  			</a:t>
            </a:r>
            <a:r>
              <a:rPr lang="en-US" sz="4000" b="1" u="sng" dirty="0">
                <a:solidFill>
                  <a:srgbClr val="C00000"/>
                </a:solidFill>
                <a:latin typeface="Times New Roman" panose="02020603050405020304" pitchFamily="18" charset="0"/>
                <a:cs typeface="Times New Roman" panose="02020603050405020304" pitchFamily="18" charset="0"/>
              </a:rPr>
              <a:t>Daily Activity Breakdown</a:t>
            </a:r>
          </a:p>
          <a:p>
            <a:r>
              <a:rPr lang="en-US" sz="4000" b="1" dirty="0">
                <a:solidFill>
                  <a:srgbClr val="C00000"/>
                </a:solidFill>
                <a:latin typeface="Times New Roman" panose="02020603050405020304" pitchFamily="18" charset="0"/>
                <a:cs typeface="Times New Roman" panose="02020603050405020304" pitchFamily="18" charset="0"/>
              </a:rPr>
              <a:t>  </a:t>
            </a:r>
          </a:p>
          <a:p>
            <a:r>
              <a:rPr lang="en-US" sz="6000" b="1" dirty="0">
                <a:solidFill>
                  <a:srgbClr val="C00000"/>
                </a:solidFill>
                <a:latin typeface="Times New Roman" panose="02020603050405020304" pitchFamily="18" charset="0"/>
                <a:cs typeface="Times New Roman" panose="02020603050405020304" pitchFamily="18" charset="0"/>
              </a:rPr>
              <a:t>   2013</a:t>
            </a:r>
            <a:r>
              <a:rPr lang="en-US" sz="6000" b="1" dirty="0">
                <a:latin typeface="Times New Roman" panose="02020603050405020304" pitchFamily="18" charset="0"/>
                <a:cs typeface="Times New Roman" panose="02020603050405020304" pitchFamily="18" charset="0"/>
              </a:rPr>
              <a:t> </a:t>
            </a:r>
            <a:r>
              <a:rPr lang="en-US" dirty="0"/>
              <a:t> </a:t>
            </a:r>
            <a:r>
              <a:rPr lang="en-US" sz="2000" dirty="0">
                <a:latin typeface="Times New Roman" panose="02020603050405020304" pitchFamily="18" charset="0"/>
                <a:cs typeface="Times New Roman" panose="02020603050405020304" pitchFamily="18" charset="0"/>
              </a:rPr>
              <a:t>the average number of calories burned Daily Activity Breakdown. </a:t>
            </a:r>
          </a:p>
          <a:p>
            <a:r>
              <a:rPr lang="en-US" dirty="0"/>
              <a:t>             </a:t>
            </a:r>
            <a:r>
              <a:rPr lang="en-US" sz="6000" b="1" dirty="0">
                <a:solidFill>
                  <a:srgbClr val="C00000"/>
                </a:solidFill>
                <a:latin typeface="Times New Roman" panose="02020603050405020304" pitchFamily="18" charset="0"/>
                <a:cs typeface="Times New Roman" panose="02020603050405020304" pitchFamily="18" charset="0"/>
              </a:rPr>
              <a:t>7671 </a:t>
            </a:r>
            <a:r>
              <a:rPr lang="en-US" sz="2000" dirty="0">
                <a:latin typeface="Times New Roman" panose="02020603050405020304" pitchFamily="18" charset="0"/>
                <a:cs typeface="Times New Roman" panose="02020603050405020304" pitchFamily="18" charset="0"/>
              </a:rPr>
              <a:t>is the average number of steps taken by our users. </a:t>
            </a:r>
          </a:p>
          <a:p>
            <a:r>
              <a:rPr lang="en-US" sz="6000" b="1" dirty="0">
                <a:latin typeface="Times New Roman" panose="02020603050405020304" pitchFamily="18" charset="0"/>
                <a:cs typeface="Times New Roman" panose="02020603050405020304" pitchFamily="18" charset="0"/>
              </a:rPr>
              <a:t>         </a:t>
            </a:r>
            <a:r>
              <a:rPr lang="en-US" sz="6000" b="1" dirty="0">
                <a:solidFill>
                  <a:srgbClr val="C00000"/>
                </a:solidFill>
                <a:latin typeface="Times New Roman" panose="02020603050405020304" pitchFamily="18" charset="0"/>
                <a:cs typeface="Times New Roman" panose="02020603050405020304" pitchFamily="18" charset="0"/>
              </a:rPr>
              <a:t>6</a:t>
            </a:r>
            <a:r>
              <a:rPr lang="en-US" sz="6000" b="1" dirty="0">
                <a:latin typeface="Times New Roman" panose="02020603050405020304" pitchFamily="18" charset="0"/>
                <a:cs typeface="Times New Roman" panose="02020603050405020304" pitchFamily="18" charset="0"/>
              </a:rPr>
              <a:t> </a:t>
            </a:r>
            <a:r>
              <a:rPr lang="en-US" dirty="0"/>
              <a:t> </a:t>
            </a:r>
            <a:r>
              <a:rPr lang="en-US" sz="2000" dirty="0">
                <a:latin typeface="Times New Roman" panose="02020603050405020304" pitchFamily="18" charset="0"/>
                <a:cs typeface="Times New Roman" panose="02020603050405020304" pitchFamily="18" charset="0"/>
              </a:rPr>
              <a:t>miles is the average total distance our users record in a given day. </a:t>
            </a:r>
          </a:p>
          <a:p>
            <a:endParaRPr lang="en-US" sz="200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57370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E4851-AEA8-12A5-03D8-247884816EA4}"/>
              </a:ext>
            </a:extLst>
          </p:cNvPr>
          <p:cNvSpPr>
            <a:spLocks noGrp="1"/>
          </p:cNvSpPr>
          <p:nvPr>
            <p:ph type="title"/>
          </p:nvPr>
        </p:nvSpPr>
        <p:spPr>
          <a:xfrm>
            <a:off x="838200" y="107950"/>
            <a:ext cx="10515600" cy="1325563"/>
          </a:xfrm>
        </p:spPr>
        <p:txBody>
          <a:bodyPr/>
          <a:lstStyle/>
          <a:p>
            <a:r>
              <a:rPr lang="en-US" b="1" dirty="0">
                <a:solidFill>
                  <a:srgbClr val="FF0000"/>
                </a:solidFill>
                <a:latin typeface="Times New Roman" panose="02020603050405020304" pitchFamily="18" charset="0"/>
                <a:cs typeface="Times New Roman" panose="02020603050405020304" pitchFamily="18" charset="0"/>
              </a:rPr>
              <a:t>     </a:t>
            </a:r>
            <a:r>
              <a:rPr lang="en-US" b="1" u="sng" dirty="0">
                <a:solidFill>
                  <a:srgbClr val="FF0000"/>
                </a:solidFill>
                <a:latin typeface="Times New Roman" panose="02020603050405020304" pitchFamily="18" charset="0"/>
                <a:cs typeface="Times New Roman" panose="02020603050405020304" pitchFamily="18" charset="0"/>
              </a:rPr>
              <a:t>Device usage </a:t>
            </a:r>
            <a:r>
              <a:rPr lang="en-US" sz="4000" b="1" u="sng" dirty="0">
                <a:solidFill>
                  <a:srgbClr val="FF0000"/>
                </a:solidFill>
                <a:latin typeface="Times New Roman" panose="02020603050405020304" pitchFamily="18" charset="0"/>
                <a:cs typeface="Times New Roman" panose="02020603050405020304" pitchFamily="18" charset="0"/>
              </a:rPr>
              <a:t>throughout</a:t>
            </a:r>
            <a:r>
              <a:rPr lang="en-US" b="1" u="sng" dirty="0">
                <a:solidFill>
                  <a:srgbClr val="FF0000"/>
                </a:solidFill>
                <a:latin typeface="Times New Roman" panose="02020603050405020304" pitchFamily="18" charset="0"/>
                <a:cs typeface="Times New Roman" panose="02020603050405020304" pitchFamily="18" charset="0"/>
              </a:rPr>
              <a:t> the week</a:t>
            </a:r>
            <a:endParaRPr lang="en-US" b="1" u="sng" dirty="0">
              <a:solidFill>
                <a:srgbClr val="FF0000"/>
              </a:solidFill>
            </a:endParaRPr>
          </a:p>
        </p:txBody>
      </p:sp>
      <p:sp>
        <p:nvSpPr>
          <p:cNvPr id="4" name="Content Placeholder 3">
            <a:extLst>
              <a:ext uri="{FF2B5EF4-FFF2-40B4-BE49-F238E27FC236}">
                <a16:creationId xmlns:a16="http://schemas.microsoft.com/office/drawing/2014/main" id="{379BEDD0-69F6-9D4B-42CA-847BF7383A93}"/>
              </a:ext>
            </a:extLst>
          </p:cNvPr>
          <p:cNvSpPr>
            <a:spLocks noGrp="1"/>
          </p:cNvSpPr>
          <p:nvPr>
            <p:ph sz="half" idx="1"/>
          </p:nvPr>
        </p:nvSpPr>
        <p:spPr>
          <a:xfrm>
            <a:off x="304799" y="1253331"/>
            <a:ext cx="11174777" cy="1445802"/>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There does not appear to be a consistent pattern for device usage among our users; nonetheless, we can observe that during the week, Tuesdays and Wednesdays are the days when our users use their devices the most, while Sundays and Mondays are the days when they use them the least.</a:t>
            </a:r>
          </a:p>
          <a:p>
            <a:pPr algn="just"/>
            <a:endParaRPr lang="en-US" sz="2000" dirty="0"/>
          </a:p>
        </p:txBody>
      </p:sp>
      <p:pic>
        <p:nvPicPr>
          <p:cNvPr id="6" name="Picture 5">
            <a:extLst>
              <a:ext uri="{FF2B5EF4-FFF2-40B4-BE49-F238E27FC236}">
                <a16:creationId xmlns:a16="http://schemas.microsoft.com/office/drawing/2014/main" id="{ACF88719-B894-F8A3-D234-3BFC1485A6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4508" y="2476073"/>
            <a:ext cx="4629148" cy="3591082"/>
          </a:xfrm>
          <a:prstGeom prst="rect">
            <a:avLst/>
          </a:prstGeom>
        </p:spPr>
      </p:pic>
    </p:spTree>
    <p:extLst>
      <p:ext uri="{BB962C8B-B14F-4D97-AF65-F5344CB8AC3E}">
        <p14:creationId xmlns:p14="http://schemas.microsoft.com/office/powerpoint/2010/main" val="3042113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05FAC86-F639-71BD-67D8-2E967094BB1F}"/>
              </a:ext>
            </a:extLst>
          </p:cNvPr>
          <p:cNvSpPr>
            <a:spLocks noGrp="1"/>
          </p:cNvSpPr>
          <p:nvPr>
            <p:ph type="title"/>
          </p:nvPr>
        </p:nvSpPr>
        <p:spPr>
          <a:xfrm>
            <a:off x="2066925" y="-142106"/>
            <a:ext cx="10515600" cy="1325563"/>
          </a:xfrm>
        </p:spPr>
        <p:txBody>
          <a:bodyPr>
            <a:normAutofit/>
          </a:bodyPr>
          <a:lstStyle/>
          <a:p>
            <a:r>
              <a:rPr lang="en-US" sz="4000" b="1" u="sng" dirty="0">
                <a:solidFill>
                  <a:srgbClr val="FF0000"/>
                </a:solidFill>
                <a:latin typeface="Times New Roman" panose="02020603050405020304" pitchFamily="18" charset="0"/>
                <a:cs typeface="Times New Roman" panose="02020603050405020304" pitchFamily="18" charset="0"/>
              </a:rPr>
              <a:t>Our users throughout the day</a:t>
            </a:r>
          </a:p>
        </p:txBody>
      </p:sp>
      <p:sp>
        <p:nvSpPr>
          <p:cNvPr id="7" name="Content Placeholder 6">
            <a:extLst>
              <a:ext uri="{FF2B5EF4-FFF2-40B4-BE49-F238E27FC236}">
                <a16:creationId xmlns:a16="http://schemas.microsoft.com/office/drawing/2014/main" id="{09CA7919-21FA-2207-13DA-D30DCD6A08A8}"/>
              </a:ext>
            </a:extLst>
          </p:cNvPr>
          <p:cNvSpPr>
            <a:spLocks noGrp="1"/>
          </p:cNvSpPr>
          <p:nvPr>
            <p:ph sz="half" idx="1"/>
          </p:nvPr>
        </p:nvSpPr>
        <p:spPr>
          <a:xfrm>
            <a:off x="247651" y="1079653"/>
            <a:ext cx="5739099" cy="4661464"/>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Bellabeat</a:t>
            </a:r>
            <a:r>
              <a:rPr lang="en-US" dirty="0">
                <a:latin typeface="Times New Roman" panose="02020603050405020304" pitchFamily="18" charset="0"/>
                <a:cs typeface="Times New Roman" panose="02020603050405020304" pitchFamily="18" charset="0"/>
              </a:rPr>
              <a:t> members spend 82% percent of their day in a Sedentary stage of activity, which means they are somewhat sedentary. </a:t>
            </a:r>
          </a:p>
          <a:p>
            <a:pPr marL="0" indent="0" algn="just">
              <a:buNone/>
            </a:pPr>
            <a:r>
              <a:rPr lang="en-US" dirty="0">
                <a:latin typeface="Times New Roman" panose="02020603050405020304" pitchFamily="18" charset="0"/>
                <a:cs typeface="Times New Roman" panose="02020603050405020304" pitchFamily="18" charset="0"/>
              </a:rPr>
              <a:t>16% percent are lightly active.</a:t>
            </a:r>
          </a:p>
          <a:p>
            <a:pPr marL="0" indent="0" algn="just">
              <a:buNone/>
            </a:pPr>
            <a:r>
              <a:rPr lang="en-US" dirty="0">
                <a:latin typeface="Times New Roman" panose="02020603050405020304" pitchFamily="18" charset="0"/>
                <a:cs typeface="Times New Roman" panose="02020603050405020304" pitchFamily="18" charset="0"/>
              </a:rPr>
              <a:t>1% percent are somewhat active</a:t>
            </a:r>
          </a:p>
          <a:p>
            <a:pPr marL="0" indent="0" algn="just">
              <a:buNone/>
            </a:pPr>
            <a:r>
              <a:rPr lang="en-US" dirty="0">
                <a:latin typeface="Times New Roman" panose="02020603050405020304" pitchFamily="18" charset="0"/>
                <a:cs typeface="Times New Roman" panose="02020603050405020304" pitchFamily="18" charset="0"/>
              </a:rPr>
              <a:t>2% percent are extremely active. </a:t>
            </a:r>
          </a:p>
          <a:p>
            <a:pPr marL="0" indent="0" algn="just">
              <a:buNone/>
            </a:pPr>
            <a:r>
              <a:rPr lang="en-US" dirty="0">
                <a:latin typeface="Times New Roman" panose="02020603050405020304" pitchFamily="18" charset="0"/>
                <a:cs typeface="Times New Roman" panose="02020603050405020304" pitchFamily="18" charset="0"/>
              </a:rPr>
              <a:t>  The WHO advocates a more balanced lifestyle along with moderate exercise.</a:t>
            </a:r>
          </a:p>
          <a:p>
            <a:pPr algn="just"/>
            <a:endParaRPr lang="en-US" dirty="0">
              <a:latin typeface="Times New Roman" panose="02020603050405020304" pitchFamily="18"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8C589752-7A89-77F7-38E7-F6F7BE53A8FF}"/>
              </a:ext>
            </a:extLst>
          </p:cNvPr>
          <p:cNvGraphicFramePr>
            <a:graphicFrameLocks/>
          </p:cNvGraphicFramePr>
          <p:nvPr>
            <p:extLst>
              <p:ext uri="{D42A27DB-BD31-4B8C-83A1-F6EECF244321}">
                <p14:modId xmlns:p14="http://schemas.microsoft.com/office/powerpoint/2010/main" val="2664252483"/>
              </p:ext>
            </p:extLst>
          </p:nvPr>
        </p:nvGraphicFramePr>
        <p:xfrm>
          <a:off x="6096000" y="902418"/>
          <a:ext cx="5848349" cy="48386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96788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A0E0EE-67B9-45CE-A4A8-D8337770A957}"/>
              </a:ext>
            </a:extLst>
          </p:cNvPr>
          <p:cNvSpPr/>
          <p:nvPr/>
        </p:nvSpPr>
        <p:spPr>
          <a:xfrm>
            <a:off x="8860" y="0"/>
            <a:ext cx="12174279" cy="6858000"/>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77C961E-CE94-8E44-596B-17C1B6F21EDF}"/>
              </a:ext>
            </a:extLst>
          </p:cNvPr>
          <p:cNvSpPr txBox="1"/>
          <p:nvPr/>
        </p:nvSpPr>
        <p:spPr>
          <a:xfrm>
            <a:off x="190500" y="302359"/>
            <a:ext cx="6153150" cy="7417415"/>
          </a:xfrm>
          <a:prstGeom prst="rect">
            <a:avLst/>
          </a:prstGeom>
          <a:noFill/>
        </p:spPr>
        <p:txBody>
          <a:bodyPr wrap="square">
            <a:spAutoFit/>
          </a:bodyPr>
          <a:lstStyle/>
          <a:p>
            <a:r>
              <a:rPr lang="en-US" sz="2800" b="1" u="sng" dirty="0">
                <a:solidFill>
                  <a:srgbClr val="FF0000"/>
                </a:solidFill>
                <a:latin typeface="Times New Roman" panose="02020603050405020304" pitchFamily="18" charset="0"/>
                <a:cs typeface="Times New Roman" panose="02020603050405020304" pitchFamily="18" charset="0"/>
              </a:rPr>
              <a:t> </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We observed a definite association between the amount of calories burnt and the overall number of steps completed based on our data. The greater the number of steps taken, the more calories burned. </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Informing the customer could be a top priority regarding weight loss. Higher weight is correlated with overall worst health.</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1001F52-60D6-9F26-B6F1-5656163FFD13}"/>
              </a:ext>
            </a:extLst>
          </p:cNvPr>
          <p:cNvSpPr txBox="1"/>
          <p:nvPr/>
        </p:nvSpPr>
        <p:spPr>
          <a:xfrm>
            <a:off x="628650" y="302359"/>
            <a:ext cx="10210800" cy="707886"/>
          </a:xfrm>
          <a:prstGeom prst="rect">
            <a:avLst/>
          </a:prstGeom>
          <a:noFill/>
        </p:spPr>
        <p:txBody>
          <a:bodyPr wrap="square" rtlCol="0">
            <a:spAutoFit/>
          </a:bodyPr>
          <a:lstStyle/>
          <a:p>
            <a:r>
              <a:rPr lang="en-US" sz="4000" b="1" u="sng" dirty="0">
                <a:solidFill>
                  <a:srgbClr val="FF0000"/>
                </a:solidFill>
                <a:latin typeface="Times New Roman" panose="02020603050405020304" pitchFamily="18" charset="0"/>
                <a:cs typeface="Times New Roman" panose="02020603050405020304" pitchFamily="18" charset="0"/>
              </a:rPr>
              <a:t>The link between calories and steps per day</a:t>
            </a:r>
            <a:endParaRPr lang="en-US" sz="4000" dirty="0"/>
          </a:p>
        </p:txBody>
      </p:sp>
      <p:pic>
        <p:nvPicPr>
          <p:cNvPr id="2" name="slide2" descr="Sheet 2">
            <a:extLst>
              <a:ext uri="{FF2B5EF4-FFF2-40B4-BE49-F238E27FC236}">
                <a16:creationId xmlns:a16="http://schemas.microsoft.com/office/drawing/2014/main" id="{26C6D710-03CC-0B75-8811-D2BD1EB953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5431" y="1089752"/>
            <a:ext cx="4663808" cy="5119172"/>
          </a:xfrm>
          <a:prstGeom prst="rect">
            <a:avLst/>
          </a:prstGeom>
        </p:spPr>
      </p:pic>
    </p:spTree>
    <p:extLst>
      <p:ext uri="{BB962C8B-B14F-4D97-AF65-F5344CB8AC3E}">
        <p14:creationId xmlns:p14="http://schemas.microsoft.com/office/powerpoint/2010/main" val="22277321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2013 - 2022 Theme</Template>
  <TotalTime>6455</TotalTime>
  <Words>1397</Words>
  <Application>Microsoft Office PowerPoint</Application>
  <PresentationFormat>Widescreen</PresentationFormat>
  <Paragraphs>212</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Algerian</vt: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     Device usage throughout the week</vt:lpstr>
      <vt:lpstr>Our users throughout the day</vt:lpstr>
      <vt:lpstr>PowerPoint Presentation</vt:lpstr>
      <vt:lpstr>PowerPoint Presentation</vt:lpstr>
      <vt:lpstr>PowerPoint Presentation</vt:lpstr>
      <vt:lpstr>Correlation of Weight and Different Sedentary Activity Levels</vt:lpstr>
      <vt:lpstr>How weight interacts with daily steps</vt:lpstr>
      <vt:lpstr>PowerPoint Presentation</vt:lpstr>
      <vt:lpstr>                          Our users</vt:lpstr>
      <vt:lpstr>Sleep Patterns Through the Week</vt:lpstr>
      <vt:lpstr>Activity Patterns from Sleep</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dc:creator>
  <cp:lastModifiedBy>daniel ottah</cp:lastModifiedBy>
  <cp:revision>33</cp:revision>
  <dcterms:created xsi:type="dcterms:W3CDTF">2023-08-28T22:39:29Z</dcterms:created>
  <dcterms:modified xsi:type="dcterms:W3CDTF">2023-10-02T13:07:03Z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2023-09-16T05:34:31Z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fe7a27f3-e234-4b44-82d5-e1fd16735123</vt:lpwstr>
  </property>
  <property fmtid="{D5CDD505-2E9C-101B-9397-08002B2CF9AE}" pid="7" name="MSIP_Label_defa4170-0d19-0005-0004-bc88714345d2_ActionId">
    <vt:lpwstr>4ec97603-aa8e-404c-a662-2f030ec34827</vt:lpwstr>
  </property>
  <property fmtid="{D5CDD505-2E9C-101B-9397-08002B2CF9AE}" pid="8" name="MSIP_Label_defa4170-0d19-0005-0004-bc88714345d2_ContentBits">
    <vt:lpwstr>0</vt:lpwstr>
  </property>
</Properties>
</file>