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Quiche Medium" charset="1" panose="00000600000000000000"/>
      <p:regular r:id="rId19"/>
    </p:embeddedFont>
    <p:embeddedFont>
      <p:font typeface="Inter Bold" charset="1" panose="020B0802030000000004"/>
      <p:regular r:id="rId20"/>
    </p:embeddedFont>
    <p:embeddedFont>
      <p:font typeface="Montserrat Medium" charset="1" panose="00000600000000000000"/>
      <p:regular r:id="rId21"/>
    </p:embeddedFont>
    <p:embeddedFont>
      <p:font typeface="Quiche" charset="1" panose="00000500000000000000"/>
      <p:regular r:id="rId22"/>
    </p:embeddedFont>
    <p:embeddedFont>
      <p:font typeface="Quiche Bold" charset="1" panose="00000800000000000000"/>
      <p:regular r:id="rId23"/>
    </p:embeddedFont>
    <p:embeddedFont>
      <p:font typeface="Inter" charset="1" panose="020B050203000000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21" r="0" b="-2002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8553" y="3586292"/>
            <a:ext cx="11510893" cy="536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4"/>
              </a:lnSpc>
            </a:pPr>
            <a:r>
              <a:rPr lang="en-US" b="true" sz="9327" spc="-158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Predicción de Quiebra Financiera de Empresas usando Machine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88635" y="682624"/>
            <a:ext cx="8510731" cy="34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b="true" sz="2500" spc="-5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José Daniel Cristóbal Suárez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7391810" y="3152905"/>
            <a:ext cx="350438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8614" y="1999993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0"/>
                </a:lnTo>
                <a:lnTo>
                  <a:pt x="0" y="1306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1129967"/>
            <a:ext cx="11446292" cy="9157033"/>
          </a:xfrm>
          <a:custGeom>
            <a:avLst/>
            <a:gdLst/>
            <a:ahLst/>
            <a:cxnLst/>
            <a:rect r="r" b="b" t="t" l="l"/>
            <a:pathLst>
              <a:path h="9157033" w="11446292">
                <a:moveTo>
                  <a:pt x="0" y="0"/>
                </a:moveTo>
                <a:lnTo>
                  <a:pt x="11446292" y="0"/>
                </a:lnTo>
                <a:lnTo>
                  <a:pt x="11446292" y="9157033"/>
                </a:lnTo>
                <a:lnTo>
                  <a:pt x="0" y="9157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4660" y="194823"/>
            <a:ext cx="16022158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Análisis de Clústeres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8614" y="1999993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0"/>
                </a:lnTo>
                <a:lnTo>
                  <a:pt x="0" y="1306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3496085"/>
            <a:ext cx="11301259" cy="6072422"/>
          </a:xfrm>
          <a:custGeom>
            <a:avLst/>
            <a:gdLst/>
            <a:ahLst/>
            <a:cxnLst/>
            <a:rect r="r" b="b" t="t" l="l"/>
            <a:pathLst>
              <a:path h="6072422" w="11301259">
                <a:moveTo>
                  <a:pt x="0" y="0"/>
                </a:moveTo>
                <a:lnTo>
                  <a:pt x="11301259" y="0"/>
                </a:lnTo>
                <a:lnTo>
                  <a:pt x="11301259" y="6072422"/>
                </a:lnTo>
                <a:lnTo>
                  <a:pt x="0" y="6072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685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6944" y="716537"/>
            <a:ext cx="16022158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Despliegue y Arquitectura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52368"/>
            <a:ext cx="12228040" cy="2174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•Stre</a:t>
            </a: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amlit app.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•Entrada: CSV con los datos de la empresa.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•Salida: predicción, probabilidad, cluster, componentes PCA.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</a:p>
          <a:p>
            <a:pPr algn="r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8614" y="1999993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0"/>
                </a:lnTo>
                <a:lnTo>
                  <a:pt x="0" y="1306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32921" y="1687830"/>
            <a:ext cx="16022158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Limitaciones y Visión de Futuro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5123" y="3757299"/>
            <a:ext cx="12228040" cy="2724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•Prec</a:t>
            </a:r>
            <a:r>
              <a:rPr lang="en-US" b="true" sz="26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isión baj</a:t>
            </a:r>
            <a:r>
              <a:rPr lang="en-US" b="true" sz="26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y FP elevados.</a:t>
            </a:r>
          </a:p>
          <a:p>
            <a:pPr algn="just" marL="0" indent="0" lvl="0">
              <a:lnSpc>
                <a:spcPts val="3640"/>
              </a:lnSpc>
              <a:spcBef>
                <a:spcPct val="0"/>
              </a:spcBef>
            </a:pPr>
            <a:r>
              <a:rPr lang="en-US" b="true" sz="26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•Optimizar umbral coste‑beneficio.</a:t>
            </a:r>
          </a:p>
          <a:p>
            <a:pPr algn="just" marL="0" indent="0" lvl="0">
              <a:lnSpc>
                <a:spcPts val="3640"/>
              </a:lnSpc>
              <a:spcBef>
                <a:spcPct val="0"/>
              </a:spcBef>
            </a:pPr>
            <a:r>
              <a:rPr lang="en-US" b="true" sz="26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•Automatizar re‑entrenamiento.</a:t>
            </a:r>
          </a:p>
          <a:p>
            <a:pPr algn="just" marL="0" indent="0" lvl="0">
              <a:lnSpc>
                <a:spcPts val="3640"/>
              </a:lnSpc>
              <a:spcBef>
                <a:spcPct val="0"/>
              </a:spcBef>
            </a:pPr>
            <a:r>
              <a:rPr lang="en-US" b="true" sz="26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•Integrar una API de un LLM.</a:t>
            </a:r>
          </a:p>
          <a:p>
            <a:pPr algn="just" marL="0" indent="0" lvl="0">
              <a:lnSpc>
                <a:spcPts val="3640"/>
              </a:lnSpc>
              <a:spcBef>
                <a:spcPct val="0"/>
              </a:spcBef>
            </a:pPr>
            <a:r>
              <a:rPr lang="en-US" b="true" sz="26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•Datos locales y modelos avanzados.</a:t>
            </a:r>
          </a:p>
          <a:p>
            <a:pPr algn="r" marL="0" indent="0" lvl="0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21" r="0" b="-2002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8553" y="3681542"/>
            <a:ext cx="11510893" cy="309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23"/>
              </a:lnSpc>
            </a:pPr>
            <a:r>
              <a:rPr lang="en-US" sz="13026" spc="-221">
                <a:solidFill>
                  <a:srgbClr val="FFFFFF"/>
                </a:solidFill>
                <a:latin typeface="Quiche"/>
                <a:ea typeface="Quiche"/>
                <a:cs typeface="Quiche"/>
                <a:sym typeface="Quiche"/>
              </a:rPr>
              <a:t>¡Muchas </a:t>
            </a:r>
            <a:r>
              <a:rPr lang="en-US" b="true" sz="13026" spc="-221">
                <a:solidFill>
                  <a:srgbClr val="FFFFFF"/>
                </a:solidFill>
                <a:latin typeface="Quiche Bold"/>
                <a:ea typeface="Quiche Bold"/>
                <a:cs typeface="Quiche Bold"/>
                <a:sym typeface="Quiche Bold"/>
              </a:rPr>
              <a:t>gracias!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88635" y="9286875"/>
            <a:ext cx="8510731" cy="34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500" spc="-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07/07/2025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7391810" y="7134095"/>
            <a:ext cx="350438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7391810" y="3152905"/>
            <a:ext cx="350438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10346" y="-3615685"/>
            <a:ext cx="9288769" cy="9288769"/>
          </a:xfrm>
          <a:custGeom>
            <a:avLst/>
            <a:gdLst/>
            <a:ahLst/>
            <a:cxnLst/>
            <a:rect r="r" b="b" t="t" l="l"/>
            <a:pathLst>
              <a:path h="9288769" w="9288769">
                <a:moveTo>
                  <a:pt x="0" y="0"/>
                </a:moveTo>
                <a:lnTo>
                  <a:pt x="9288769" y="0"/>
                </a:lnTo>
                <a:lnTo>
                  <a:pt x="9288769" y="9288770"/>
                </a:lnTo>
                <a:lnTo>
                  <a:pt x="0" y="9288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3892" y="2747523"/>
            <a:ext cx="8033265" cy="239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7"/>
              </a:lnSpc>
            </a:pPr>
            <a:r>
              <a:rPr lang="en-US" b="true" sz="6886" spc="-117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Contextualización Técnica del Problema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67155" y="5754370"/>
            <a:ext cx="9362065" cy="367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•Problema: predecir empresas con alta probabilidad de quiebra.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•Desafío: dataset desbalanceado (≈3 % quiebras).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•Objetivo: minimizar Falsos Negativos.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•Dataset: Company Bankruptcy Prediction (Kaggle).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•Tamaño: 6 819 registros × 96 variables.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•Variable objetivo: bankrupt (0/1).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•Alcance: variables contables y financieras.</a:t>
            </a:r>
          </a:p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6726088"/>
            <a:ext cx="7121824" cy="7121824"/>
          </a:xfrm>
          <a:custGeom>
            <a:avLst/>
            <a:gdLst/>
            <a:ahLst/>
            <a:cxnLst/>
            <a:rect r="r" b="b" t="t" l="l"/>
            <a:pathLst>
              <a:path h="7121824" w="7121824">
                <a:moveTo>
                  <a:pt x="0" y="0"/>
                </a:moveTo>
                <a:lnTo>
                  <a:pt x="7121824" y="0"/>
                </a:lnTo>
                <a:lnTo>
                  <a:pt x="7121824" y="7121824"/>
                </a:lnTo>
                <a:lnTo>
                  <a:pt x="0" y="7121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AA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688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1269461"/>
            <a:ext cx="8115300" cy="6317023"/>
          </a:xfrm>
          <a:custGeom>
            <a:avLst/>
            <a:gdLst/>
            <a:ahLst/>
            <a:cxnLst/>
            <a:rect r="r" b="b" t="t" l="l"/>
            <a:pathLst>
              <a:path h="6317023" w="8115300">
                <a:moveTo>
                  <a:pt x="0" y="0"/>
                </a:moveTo>
                <a:lnTo>
                  <a:pt x="8115300" y="0"/>
                </a:lnTo>
                <a:lnTo>
                  <a:pt x="8115300" y="6317023"/>
                </a:lnTo>
                <a:lnTo>
                  <a:pt x="0" y="631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33475"/>
            <a:ext cx="7794192" cy="278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9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Limpieza y Transformaciones de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4950" y="4974702"/>
            <a:ext cx="7095484" cy="271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•E</a:t>
            </a:r>
            <a:r>
              <a:rPr lang="en-US" b="true" sz="22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standarización nombres columnas.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•Conversión numérica y manejo NaN/Inf.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•Eliminación de 24 variables correladas (ρ&gt;0.95).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•Imputación mediana por columna.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•Escalado (StandardScaler) sobre 78 features.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•Train/Test 80 / 20 estratificado.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8614" y="1999993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0"/>
                </a:lnTo>
                <a:lnTo>
                  <a:pt x="0" y="1306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4357" y="1166116"/>
            <a:ext cx="11798719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97"/>
              </a:lnSpc>
            </a:pPr>
            <a:r>
              <a:rPr lang="en-US" b="true" sz="6886" spc="-117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Metodología de Modelado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4357" y="3388659"/>
            <a:ext cx="12228040" cy="2174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•D</a:t>
            </a: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esequilibrio: class_weight vs SMOTE (0.25).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•GridSearchCV (5‑fold, recall).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•Modelos: RandomForest, XGBoost, AdaBoost, LightGBM, GradientBoosting.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•PCA (95 % var) + KMeans (k=3) para análisis no supervisado.</a:t>
            </a:r>
          </a:p>
          <a:p>
            <a:pPr algn="r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8614" y="1999993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0"/>
                </a:lnTo>
                <a:lnTo>
                  <a:pt x="0" y="1306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88699" y="4917999"/>
            <a:ext cx="16570601" cy="4326014"/>
          </a:xfrm>
          <a:custGeom>
            <a:avLst/>
            <a:gdLst/>
            <a:ahLst/>
            <a:cxnLst/>
            <a:rect r="r" b="b" t="t" l="l"/>
            <a:pathLst>
              <a:path h="4326014" w="16570601">
                <a:moveTo>
                  <a:pt x="0" y="0"/>
                </a:moveTo>
                <a:lnTo>
                  <a:pt x="16570601" y="0"/>
                </a:lnTo>
                <a:lnTo>
                  <a:pt x="16570601" y="4326013"/>
                </a:lnTo>
                <a:lnTo>
                  <a:pt x="0" y="4326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831" t="-181853" r="-49744" b="-14384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7142" y="1166116"/>
            <a:ext cx="16022158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Resultados y Métricas de Evaluación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1115" y="2732038"/>
            <a:ext cx="12228040" cy="2613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•RF</a:t>
            </a: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Class‑Weighted: Recall 0.659, AUC 0.898.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•AdaBoost: Recall 0.386.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•XGBoost: Recall 0.318.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•Trade‑off RF: más FP, menos FN.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•Matriz de confusión: FN 15, FP 89.</a:t>
            </a:r>
          </a:p>
          <a:p>
            <a:pPr algn="r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96925" y="2291407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1"/>
                </a:lnTo>
                <a:lnTo>
                  <a:pt x="0" y="13060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189226" y="3303196"/>
            <a:ext cx="11909549" cy="7145729"/>
          </a:xfrm>
          <a:custGeom>
            <a:avLst/>
            <a:gdLst/>
            <a:ahLst/>
            <a:cxnLst/>
            <a:rect r="r" b="b" t="t" l="l"/>
            <a:pathLst>
              <a:path h="7145729" w="11909549">
                <a:moveTo>
                  <a:pt x="0" y="0"/>
                </a:moveTo>
                <a:lnTo>
                  <a:pt x="11909548" y="0"/>
                </a:lnTo>
                <a:lnTo>
                  <a:pt x="11909548" y="7145729"/>
                </a:lnTo>
                <a:lnTo>
                  <a:pt x="0" y="714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7142" y="509495"/>
            <a:ext cx="16022158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Resultados y Métricas de Evaluación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142" y="1630831"/>
            <a:ext cx="11831122" cy="1672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2295" indent="-261148" lvl="1">
              <a:lnSpc>
                <a:spcPts val="338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1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</a:t>
            </a:r>
            <a:r>
              <a:rPr lang="en-US" b="true" sz="2419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esgo BAJO: Probabil</a:t>
            </a:r>
            <a:r>
              <a:rPr lang="en-US" b="true" sz="2419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idad de Quiebra</a:t>
            </a:r>
            <a:r>
              <a:rPr lang="en-US" b="true" sz="2419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&lt;10%</a:t>
            </a:r>
          </a:p>
          <a:p>
            <a:pPr algn="just" marL="522295" indent="-261148" lvl="1">
              <a:lnSpc>
                <a:spcPts val="338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19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Riesgo MEDIO: Probabilidad de Quiebra ≥10% y &lt;30%</a:t>
            </a:r>
          </a:p>
          <a:p>
            <a:pPr algn="just" marL="522295" indent="-261148" lvl="1">
              <a:lnSpc>
                <a:spcPts val="338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19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Riesgo ALTO: Probabilidad de Quiebra ≥30%</a:t>
            </a:r>
          </a:p>
          <a:p>
            <a:pPr algn="r" marL="0" indent="0" lvl="0">
              <a:lnSpc>
                <a:spcPts val="33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96925" y="2291407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1"/>
                </a:lnTo>
                <a:lnTo>
                  <a:pt x="0" y="13060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781932" y="1343372"/>
            <a:ext cx="10724136" cy="8033418"/>
          </a:xfrm>
          <a:custGeom>
            <a:avLst/>
            <a:gdLst/>
            <a:ahLst/>
            <a:cxnLst/>
            <a:rect r="r" b="b" t="t" l="l"/>
            <a:pathLst>
              <a:path h="8033418" w="10724136">
                <a:moveTo>
                  <a:pt x="0" y="0"/>
                </a:moveTo>
                <a:lnTo>
                  <a:pt x="10724136" y="0"/>
                </a:lnTo>
                <a:lnTo>
                  <a:pt x="10724136" y="8033418"/>
                </a:lnTo>
                <a:lnTo>
                  <a:pt x="0" y="8033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1" t="0" r="-15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7142" y="509495"/>
            <a:ext cx="16022158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Resultados y Métricas de Evaluación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8614" y="1999993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0"/>
                </a:lnTo>
                <a:lnTo>
                  <a:pt x="0" y="1306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1338018"/>
            <a:ext cx="13431868" cy="8948982"/>
          </a:xfrm>
          <a:custGeom>
            <a:avLst/>
            <a:gdLst/>
            <a:ahLst/>
            <a:cxnLst/>
            <a:rect r="r" b="b" t="t" l="l"/>
            <a:pathLst>
              <a:path h="8948982" w="13431868">
                <a:moveTo>
                  <a:pt x="0" y="0"/>
                </a:moveTo>
                <a:lnTo>
                  <a:pt x="13431868" y="0"/>
                </a:lnTo>
                <a:lnTo>
                  <a:pt x="13431868" y="8948982"/>
                </a:lnTo>
                <a:lnTo>
                  <a:pt x="0" y="894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03513" y="209550"/>
            <a:ext cx="16022158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Importancia de Características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8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8614" y="1999993"/>
            <a:ext cx="13060350" cy="13060350"/>
          </a:xfrm>
          <a:custGeom>
            <a:avLst/>
            <a:gdLst/>
            <a:ahLst/>
            <a:cxnLst/>
            <a:rect r="r" b="b" t="t" l="l"/>
            <a:pathLst>
              <a:path h="13060350" w="13060350">
                <a:moveTo>
                  <a:pt x="0" y="0"/>
                </a:moveTo>
                <a:lnTo>
                  <a:pt x="13060350" y="0"/>
                </a:lnTo>
                <a:lnTo>
                  <a:pt x="13060350" y="13060350"/>
                </a:lnTo>
                <a:lnTo>
                  <a:pt x="0" y="1306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7142" y="1166116"/>
            <a:ext cx="16022158" cy="83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7"/>
              </a:lnSpc>
            </a:pPr>
            <a:r>
              <a:rPr lang="en-US" sz="6886" spc="-117" b="true">
                <a:solidFill>
                  <a:srgbClr val="FFFFFF"/>
                </a:solidFill>
                <a:latin typeface="Quiche Medium"/>
                <a:ea typeface="Quiche Medium"/>
                <a:cs typeface="Quiche Medium"/>
                <a:sym typeface="Quiche Medium"/>
              </a:rPr>
              <a:t>Análisis de Clústeres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1115" y="2732038"/>
            <a:ext cx="12228040" cy="2613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•KMe</a:t>
            </a: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ans sobre PCA (52 comp, 95 % var).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•Cluster0: 2 085 empresas, 0.14 % quiebra.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•Cluster1: 4 empresas, 75 % quiebra.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•Cluster2: 4 730 empresas, 4.5 % quiebra.</a:t>
            </a:r>
          </a:p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strike="noStrike" u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•Monitoreo y contexto de predicciones.</a:t>
            </a:r>
          </a:p>
          <a:p>
            <a:pPr algn="r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733207" y="9244012"/>
            <a:ext cx="19754415" cy="1644843"/>
            <a:chOff x="0" y="0"/>
            <a:chExt cx="5202809" cy="433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02809" cy="433210"/>
            </a:xfrm>
            <a:custGeom>
              <a:avLst/>
              <a:gdLst/>
              <a:ahLst/>
              <a:cxnLst/>
              <a:rect r="r" b="b" t="t" l="l"/>
              <a:pathLst>
                <a:path h="433210" w="5202809">
                  <a:moveTo>
                    <a:pt x="0" y="0"/>
                  </a:moveTo>
                  <a:lnTo>
                    <a:pt x="5202809" y="0"/>
                  </a:lnTo>
                  <a:lnTo>
                    <a:pt x="5202809" y="433210"/>
                  </a:lnTo>
                  <a:lnTo>
                    <a:pt x="0" y="433210"/>
                  </a:lnTo>
                  <a:close/>
                </a:path>
              </a:pathLst>
            </a:custGeom>
            <a:solidFill>
              <a:srgbClr val="94AA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5202809" cy="39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-1387009" y="9244012"/>
            <a:ext cx="2106201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DAGsczEDmHg</dc:identifier>
  <dcterms:modified xsi:type="dcterms:W3CDTF">2011-08-01T06:04:30Z</dcterms:modified>
  <cp:revision>1</cp:revision>
  <dc:title>Predicción de Quiebra Financiera de Empresas usando Machine Learning</dc:title>
</cp:coreProperties>
</file>