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venir Bold" charset="1" panose="020B0703020203020204"/>
      <p:regular r:id="rId17"/>
    </p:embeddedFont>
    <p:embeddedFont>
      <p:font typeface="Avenir Italics" charset="1" panose="020B0503020203090204"/>
      <p:regular r:id="rId18"/>
    </p:embeddedFont>
    <p:embeddedFont>
      <p:font typeface="Avenir" charset="1" panose="020B0503020203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39572" y="2806704"/>
            <a:ext cx="10620170" cy="313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01"/>
              </a:lnSpc>
            </a:pPr>
            <a:r>
              <a:rPr lang="en-US" b="true" sz="590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PREDICCIÓN TEMPRANA DE QUIEBRA EMPRESARIAL CON INTELIGENCIA ARTIFICIAL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808516" y="6954397"/>
            <a:ext cx="6488174" cy="202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 i="true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Protegiendo sus Inversiones y Asegurando la Estabilidad Financiera</a:t>
            </a:r>
          </a:p>
          <a:p>
            <a:pPr algn="l">
              <a:lnSpc>
                <a:spcPts val="385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482016" y="-2080942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5" y="0"/>
                </a:lnTo>
                <a:lnTo>
                  <a:pt x="5450085" y="4161884"/>
                </a:lnTo>
                <a:lnTo>
                  <a:pt x="0" y="4161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687816" y="1638644"/>
            <a:ext cx="8912367" cy="111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90"/>
              </a:lnSpc>
            </a:pPr>
            <a:r>
              <a:rPr lang="en-US" b="true" sz="69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TABLA DE PRECIOS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94557" y="3570358"/>
            <a:ext cx="3741646" cy="881318"/>
            <a:chOff x="0" y="0"/>
            <a:chExt cx="985454" cy="2321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78746" y="3708022"/>
            <a:ext cx="4373269" cy="56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BASIC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260356" y="4746648"/>
            <a:ext cx="4191000" cy="1392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Acceso al nivel básico de la aplicación, predicción de quiebra, clasificación según riesgo.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78746" y="7178401"/>
            <a:ext cx="437326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€ 25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273177" y="3570358"/>
            <a:ext cx="3741646" cy="881318"/>
            <a:chOff x="0" y="0"/>
            <a:chExt cx="985454" cy="2321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957365" y="3708022"/>
            <a:ext cx="4373269" cy="56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PRO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48500" y="4746648"/>
            <a:ext cx="4191000" cy="1059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Acceso a herramientas básicas de IA: Análisis financiero, recomendaciones, gráficas.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957365" y="7178401"/>
            <a:ext cx="437326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€ 50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2051796" y="3570358"/>
            <a:ext cx="3741646" cy="881318"/>
            <a:chOff x="0" y="0"/>
            <a:chExt cx="985454" cy="23211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85454" cy="232117"/>
            </a:xfrm>
            <a:custGeom>
              <a:avLst/>
              <a:gdLst/>
              <a:ahLst/>
              <a:cxnLst/>
              <a:rect r="r" b="b" t="t" l="l"/>
              <a:pathLst>
                <a:path h="232117" w="985454">
                  <a:moveTo>
                    <a:pt x="105525" y="0"/>
                  </a:moveTo>
                  <a:lnTo>
                    <a:pt x="879929" y="0"/>
                  </a:lnTo>
                  <a:cubicBezTo>
                    <a:pt x="907916" y="0"/>
                    <a:pt x="934757" y="11118"/>
                    <a:pt x="954547" y="30908"/>
                  </a:cubicBezTo>
                  <a:cubicBezTo>
                    <a:pt x="974336" y="50697"/>
                    <a:pt x="985454" y="77538"/>
                    <a:pt x="985454" y="105525"/>
                  </a:cubicBezTo>
                  <a:lnTo>
                    <a:pt x="985454" y="126592"/>
                  </a:lnTo>
                  <a:cubicBezTo>
                    <a:pt x="985454" y="154579"/>
                    <a:pt x="974336" y="181419"/>
                    <a:pt x="954547" y="201209"/>
                  </a:cubicBezTo>
                  <a:cubicBezTo>
                    <a:pt x="934757" y="220999"/>
                    <a:pt x="907916" y="232117"/>
                    <a:pt x="879929" y="232117"/>
                  </a:cubicBezTo>
                  <a:lnTo>
                    <a:pt x="105525" y="232117"/>
                  </a:lnTo>
                  <a:cubicBezTo>
                    <a:pt x="77538" y="232117"/>
                    <a:pt x="50697" y="220999"/>
                    <a:pt x="30908" y="201209"/>
                  </a:cubicBezTo>
                  <a:cubicBezTo>
                    <a:pt x="11118" y="181419"/>
                    <a:pt x="0" y="154579"/>
                    <a:pt x="0" y="126592"/>
                  </a:cubicBezTo>
                  <a:lnTo>
                    <a:pt x="0" y="105525"/>
                  </a:lnTo>
                  <a:cubicBezTo>
                    <a:pt x="0" y="77538"/>
                    <a:pt x="11118" y="50697"/>
                    <a:pt x="30908" y="30908"/>
                  </a:cubicBezTo>
                  <a:cubicBezTo>
                    <a:pt x="50697" y="11118"/>
                    <a:pt x="77538" y="0"/>
                    <a:pt x="1055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985454" cy="2702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1735985" y="3708022"/>
            <a:ext cx="4373269" cy="568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0"/>
              </a:lnSpc>
            </a:pPr>
            <a:r>
              <a:rPr lang="en-US" b="true" sz="35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PREMIUM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597302" y="4746648"/>
            <a:ext cx="4650635" cy="205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0"/>
              </a:lnSpc>
            </a:pPr>
            <a:r>
              <a:rPr lang="en-US" sz="24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Integración de la aplicación a la base de datos de la empresa con generación automatizada de informes, análisis financiero y alertas sobre el comportamiento de la empresa.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735985" y="7178401"/>
            <a:ext cx="4373269" cy="73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0"/>
              </a:lnSpc>
            </a:pPr>
            <a:r>
              <a:rPr lang="en-US" b="true" sz="45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€ 100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-3393548" y="9258300"/>
            <a:ext cx="7549097" cy="8444400"/>
            <a:chOff x="0" y="0"/>
            <a:chExt cx="10065462" cy="11259200"/>
          </a:xfrm>
        </p:grpSpPr>
        <p:sp>
          <p:nvSpPr>
            <p:cNvPr name="AutoShape 26" id="26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7" id="27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8" id="28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9" id="29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0" id="30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1" id="31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2" id="32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3" id="33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4" id="34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5" id="35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81200" y="-94024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81200" y="6267450"/>
            <a:ext cx="2880360" cy="4114800"/>
          </a:xfrm>
          <a:custGeom>
            <a:avLst/>
            <a:gdLst/>
            <a:ahLst/>
            <a:cxnLst/>
            <a:rect r="r" b="b" t="t" l="l"/>
            <a:pathLst>
              <a:path h="4114800" w="2880360">
                <a:moveTo>
                  <a:pt x="0" y="0"/>
                </a:moveTo>
                <a:lnTo>
                  <a:pt x="2880360" y="0"/>
                </a:lnTo>
                <a:lnTo>
                  <a:pt x="288036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45946" y="2882894"/>
            <a:ext cx="10620170" cy="190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500"/>
              </a:lnSpc>
            </a:pPr>
            <a:r>
              <a:rPr lang="en-US" b="true" sz="125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GRACIAS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0800000">
            <a:off x="5623560" y="7673106"/>
            <a:ext cx="3422956" cy="2613894"/>
          </a:xfrm>
          <a:custGeom>
            <a:avLst/>
            <a:gdLst/>
            <a:ahLst/>
            <a:cxnLst/>
            <a:rect r="r" b="b" t="t" l="l"/>
            <a:pathLst>
              <a:path h="2613894" w="3422956">
                <a:moveTo>
                  <a:pt x="0" y="0"/>
                </a:moveTo>
                <a:lnTo>
                  <a:pt x="3422956" y="0"/>
                </a:lnTo>
                <a:lnTo>
                  <a:pt x="3422956" y="2613894"/>
                </a:lnTo>
                <a:lnTo>
                  <a:pt x="0" y="26138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CA9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0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05858" y="3027677"/>
            <a:ext cx="12698963" cy="1715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61"/>
              </a:lnSpc>
            </a:pPr>
            <a:r>
              <a:rPr lang="en-US" b="true" sz="10601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AI FINANCE TOOL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2001" y="5526402"/>
            <a:ext cx="13123998" cy="162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Herramienta de análisis financiero para valorar la salud financiera de las empresas y predecir probabilidad de quiebra.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9400" y="1028700"/>
            <a:ext cx="10972800" cy="8229600"/>
          </a:xfrm>
          <a:custGeom>
            <a:avLst/>
            <a:gdLst/>
            <a:ahLst/>
            <a:cxnLst/>
            <a:rect r="r" b="b" t="t" l="l"/>
            <a:pathLst>
              <a:path h="8229600" w="109728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2251549"/>
            <a:ext cx="6726444" cy="73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EL DESAFÍO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17556" y="3600633"/>
            <a:ext cx="5953371" cy="3482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Miles de quiebras inesperadas cada año.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Pérdidas millonarias para bancos e inversores.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Falta de herramientas de detección temprana.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419457" y="6125117"/>
            <a:ext cx="5450085" cy="4161883"/>
          </a:xfrm>
          <a:custGeom>
            <a:avLst/>
            <a:gdLst/>
            <a:ahLst/>
            <a:cxnLst/>
            <a:rect r="r" b="b" t="t" l="l"/>
            <a:pathLst>
              <a:path h="4161883" w="5450085">
                <a:moveTo>
                  <a:pt x="0" y="0"/>
                </a:moveTo>
                <a:lnTo>
                  <a:pt x="5450086" y="0"/>
                </a:lnTo>
                <a:lnTo>
                  <a:pt x="5450086" y="4161883"/>
                </a:lnTo>
                <a:lnTo>
                  <a:pt x="0" y="41618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1061889" y="-806818"/>
            <a:ext cx="4165223" cy="5950318"/>
          </a:xfrm>
          <a:custGeom>
            <a:avLst/>
            <a:gdLst/>
            <a:ahLst/>
            <a:cxnLst/>
            <a:rect r="r" b="b" t="t" l="l"/>
            <a:pathLst>
              <a:path h="5950318" w="4165223">
                <a:moveTo>
                  <a:pt x="0" y="0"/>
                </a:moveTo>
                <a:lnTo>
                  <a:pt x="4165222" y="0"/>
                </a:lnTo>
                <a:lnTo>
                  <a:pt x="4165222" y="5950318"/>
                </a:lnTo>
                <a:lnTo>
                  <a:pt x="0" y="59503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9700" y="10287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17556" y="2251549"/>
            <a:ext cx="6726444" cy="73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b="true" sz="45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NUESTRA SOLUCIÓN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17556" y="3600633"/>
            <a:ext cx="5953371" cy="3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IA que analiza información financiera.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Alertas tempranas de riesgo de quiebra.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Actuación temprana, decisiones superiores, reducción de pérdidas.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68109" y="1765291"/>
            <a:ext cx="9221605" cy="9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b="true" sz="60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¿QUIÉN SE BENEFICIA?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4147" y="4170725"/>
            <a:ext cx="7229853" cy="2997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Bancos y entidades de crédito.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Inversores y fondos.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Departamentos financieros y compras/ventas.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Autodiagnóstico para empresas.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2896" y="0"/>
                  </a:moveTo>
                  <a:lnTo>
                    <a:pt x="4251830" y="0"/>
                  </a:lnTo>
                  <a:cubicBezTo>
                    <a:pt x="4264475" y="0"/>
                    <a:pt x="4274726" y="10251"/>
                    <a:pt x="4274726" y="22896"/>
                  </a:cubicBezTo>
                  <a:lnTo>
                    <a:pt x="4274726" y="2144571"/>
                  </a:lnTo>
                  <a:cubicBezTo>
                    <a:pt x="4274726" y="2150643"/>
                    <a:pt x="4272314" y="2156467"/>
                    <a:pt x="4268020" y="2160761"/>
                  </a:cubicBezTo>
                  <a:cubicBezTo>
                    <a:pt x="4263726" y="2165054"/>
                    <a:pt x="4257903" y="2167467"/>
                    <a:pt x="4251830" y="2167467"/>
                  </a:cubicBezTo>
                  <a:lnTo>
                    <a:pt x="22896" y="2167467"/>
                  </a:lnTo>
                  <a:cubicBezTo>
                    <a:pt x="16823" y="2167467"/>
                    <a:pt x="11000" y="2165054"/>
                    <a:pt x="6706" y="2160761"/>
                  </a:cubicBezTo>
                  <a:cubicBezTo>
                    <a:pt x="2412" y="2156467"/>
                    <a:pt x="0" y="2150643"/>
                    <a:pt x="0" y="2144571"/>
                  </a:cubicBezTo>
                  <a:lnTo>
                    <a:pt x="0" y="22896"/>
                  </a:lnTo>
                  <a:cubicBezTo>
                    <a:pt x="0" y="16823"/>
                    <a:pt x="2412" y="11000"/>
                    <a:pt x="6706" y="6706"/>
                  </a:cubicBezTo>
                  <a:cubicBezTo>
                    <a:pt x="11000" y="2412"/>
                    <a:pt x="16823" y="0"/>
                    <a:pt x="22896" y="0"/>
                  </a:cubicBezTo>
                  <a:close/>
                </a:path>
              </a:pathLst>
            </a:custGeom>
            <a:solidFill>
              <a:srgbClr val="8CA9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901312" y="4267197"/>
            <a:ext cx="7571992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50"/>
              </a:lnSpc>
            </a:pPr>
            <a:r>
              <a:rPr lang="en-US" b="true" sz="7500">
                <a:solidFill>
                  <a:srgbClr val="FFFFFF"/>
                </a:solidFill>
                <a:latin typeface="Avenir Bold"/>
                <a:ea typeface="Avenir Bold"/>
                <a:cs typeface="Avenir Bold"/>
                <a:sym typeface="Avenir Bold"/>
              </a:rPr>
              <a:t>PRODUCTO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02507" y="5448297"/>
            <a:ext cx="6170798" cy="495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00"/>
              </a:lnSpc>
            </a:pPr>
            <a:r>
              <a:rPr lang="en-US" sz="3000" i="true">
                <a:solidFill>
                  <a:srgbClr val="FFFFFF"/>
                </a:solidFill>
                <a:latin typeface="Avenir Italics"/>
                <a:ea typeface="Avenir Italics"/>
                <a:cs typeface="Avenir Italics"/>
                <a:sym typeface="Avenir Italics"/>
              </a:rPr>
              <a:t>AI finance tool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893678" y="81355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135576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3"/>
                </a:lnTo>
                <a:lnTo>
                  <a:pt x="0" y="3133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543121" y="-308824"/>
            <a:ext cx="7549097" cy="8444400"/>
            <a:chOff x="0" y="0"/>
            <a:chExt cx="10065462" cy="11259200"/>
          </a:xfrm>
        </p:grpSpPr>
        <p:sp>
          <p:nvSpPr>
            <p:cNvPr name="AutoShape 10" id="10"/>
            <p:cNvSpPr/>
            <p:nvPr/>
          </p:nvSpPr>
          <p:spPr>
            <a:xfrm flipV="true">
              <a:off x="2302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1" id="11"/>
            <p:cNvSpPr/>
            <p:nvPr/>
          </p:nvSpPr>
          <p:spPr>
            <a:xfrm flipV="true">
              <a:off x="554040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/>
            <p:cNvSpPr/>
            <p:nvPr/>
          </p:nvSpPr>
          <p:spPr>
            <a:xfrm flipV="true">
              <a:off x="108506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 flipV="true">
              <a:off x="161608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4" id="14"/>
            <p:cNvSpPr/>
            <p:nvPr/>
          </p:nvSpPr>
          <p:spPr>
            <a:xfrm flipV="true">
              <a:off x="214710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5" id="15"/>
            <p:cNvSpPr/>
            <p:nvPr/>
          </p:nvSpPr>
          <p:spPr>
            <a:xfrm flipV="true">
              <a:off x="2678121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6" id="16"/>
            <p:cNvSpPr/>
            <p:nvPr/>
          </p:nvSpPr>
          <p:spPr>
            <a:xfrm flipV="true">
              <a:off x="320914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" id="17"/>
            <p:cNvSpPr/>
            <p:nvPr/>
          </p:nvSpPr>
          <p:spPr>
            <a:xfrm flipV="true">
              <a:off x="374016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8" id="18"/>
            <p:cNvSpPr/>
            <p:nvPr/>
          </p:nvSpPr>
          <p:spPr>
            <a:xfrm flipV="true">
              <a:off x="427118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9" id="19"/>
            <p:cNvSpPr/>
            <p:nvPr/>
          </p:nvSpPr>
          <p:spPr>
            <a:xfrm flipV="true">
              <a:off x="4802202" y="10735"/>
              <a:ext cx="5240240" cy="11237731"/>
            </a:xfrm>
            <a:prstGeom prst="line">
              <a:avLst/>
            </a:prstGeom>
            <a:ln cap="flat" w="50800">
              <a:solidFill>
                <a:srgbClr val="BBCBC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17556" y="9164276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9" y="0"/>
                </a:lnTo>
                <a:lnTo>
                  <a:pt x="4102979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39400" y="1028700"/>
            <a:ext cx="10972800" cy="8229600"/>
          </a:xfrm>
          <a:custGeom>
            <a:avLst/>
            <a:gdLst/>
            <a:ahLst/>
            <a:cxnLst/>
            <a:rect r="r" b="b" t="t" l="l"/>
            <a:pathLst>
              <a:path h="8229600" w="10972800">
                <a:moveTo>
                  <a:pt x="0" y="0"/>
                </a:moveTo>
                <a:lnTo>
                  <a:pt x="10972800" y="0"/>
                </a:lnTo>
                <a:lnTo>
                  <a:pt x="109728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17556" y="1397941"/>
            <a:ext cx="6726444" cy="733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0"/>
              </a:lnSpc>
            </a:pPr>
            <a:r>
              <a:rPr lang="en-US" sz="4500" b="true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Cómo Funciona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70372" y="2280870"/>
            <a:ext cx="7820813" cy="688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App web intuitiva (Streamlit).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Paso 1: carga de datos: Balance general y estado de resultado.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Paso 2: análisis de cientos de indicadores.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Paso 3: predicción ALTA/BAJA + perfil de riesgo.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La aplicación aún se encuentra en desarrollo, la versión actual tiene 2 modelos de Machine Learning para predecir probabilidad de quiebra. Actualmente, se está trabajando para integrar una IA de Open Ai.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24730" y="1196219"/>
            <a:ext cx="9221605" cy="9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b="true" sz="60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IMPACTO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9048" y="3339004"/>
            <a:ext cx="8258560" cy="6397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Capturamos 66 % de quiebras reales.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Las empresas se clasifican por grupo de riesgo: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Cluster extremo 75 % riesgo: actuar temprano.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Cluster riesgo medio 4.5%: cluster de mayor tamaño, representa a la mayoría de empresas.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Cluster bajo riesgo 0.14 %: confirmar solidez.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Autodiagnóstico para mejorar salud financiera.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6322" y="8041552"/>
            <a:ext cx="4102978" cy="2245448"/>
          </a:xfrm>
          <a:custGeom>
            <a:avLst/>
            <a:gdLst/>
            <a:ahLst/>
            <a:cxnLst/>
            <a:rect r="r" b="b" t="t" l="l"/>
            <a:pathLst>
              <a:path h="2245448" w="4102978">
                <a:moveTo>
                  <a:pt x="0" y="0"/>
                </a:moveTo>
                <a:lnTo>
                  <a:pt x="4102978" y="0"/>
                </a:lnTo>
                <a:lnTo>
                  <a:pt x="4102978" y="2245448"/>
                </a:lnTo>
                <a:lnTo>
                  <a:pt x="0" y="2245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-160719"/>
            <a:ext cx="4102978" cy="3133183"/>
          </a:xfrm>
          <a:custGeom>
            <a:avLst/>
            <a:gdLst/>
            <a:ahLst/>
            <a:cxnLst/>
            <a:rect r="r" b="b" t="t" l="l"/>
            <a:pathLst>
              <a:path h="3133183" w="4102978">
                <a:moveTo>
                  <a:pt x="0" y="0"/>
                </a:moveTo>
                <a:lnTo>
                  <a:pt x="4102978" y="0"/>
                </a:lnTo>
                <a:lnTo>
                  <a:pt x="4102978" y="3133184"/>
                </a:lnTo>
                <a:lnTo>
                  <a:pt x="0" y="3133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24730" y="1196219"/>
            <a:ext cx="9221605" cy="98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b="true" sz="6000">
                <a:solidFill>
                  <a:srgbClr val="8CA9AD"/>
                </a:solidFill>
                <a:latin typeface="Avenir Bold"/>
                <a:ea typeface="Avenir Bold"/>
                <a:cs typeface="Avenir Bold"/>
                <a:sym typeface="Avenir Bold"/>
              </a:rPr>
              <a:t>VISIÓN DE FUTURO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9048" y="3339004"/>
            <a:ext cx="8258560" cy="39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Integración automática con base de datos para monitoreo y análisis.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Alertas personalizadas.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Entrenamiento profundo con datos financieros españoles para mayor precisión.</a:t>
            </a:r>
          </a:p>
          <a:p>
            <a:pPr algn="l">
              <a:lnSpc>
                <a:spcPts val="3850"/>
              </a:lnSpc>
            </a:pPr>
            <a:r>
              <a:rPr lang="en-US" sz="3500">
                <a:solidFill>
                  <a:srgbClr val="737373"/>
                </a:solidFill>
                <a:latin typeface="Avenir"/>
                <a:ea typeface="Avenir"/>
                <a:cs typeface="Avenir"/>
                <a:sym typeface="Avenir"/>
              </a:rPr>
              <a:t>• Adaptación sectorial.</a:t>
            </a: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DAGsg5DnmE4</dc:identifier>
  <dcterms:modified xsi:type="dcterms:W3CDTF">2011-08-01T06:04:30Z</dcterms:modified>
  <cp:revision>1</cp:revision>
  <dc:title>Blue Minimalist Business Pitch Deck Presentation</dc:title>
</cp:coreProperties>
</file>