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7" r:id="rId10"/>
    <p:sldId id="308" r:id="rId11"/>
    <p:sldId id="309" r:id="rId12"/>
    <p:sldId id="310" r:id="rId13"/>
    <p:sldId id="311" r:id="rId14"/>
    <p:sldId id="304"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19" autoAdjust="0"/>
  </p:normalViewPr>
  <p:slideViewPr>
    <p:cSldViewPr snapToGrid="0">
      <p:cViewPr varScale="1">
        <p:scale>
          <a:sx n="46" d="100"/>
          <a:sy n="46" d="100"/>
        </p:scale>
        <p:origin x="78"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IBM Data Science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Capstone project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BFF3DC-5A7D-4791-BF6E-0BE6C6B35961}"/>
              </a:ext>
            </a:extLst>
          </p:cNvPr>
          <p:cNvPicPr>
            <a:picLocks noChangeAspect="1"/>
          </p:cNvPicPr>
          <p:nvPr/>
        </p:nvPicPr>
        <p:blipFill>
          <a:blip r:embed="rId2"/>
          <a:stretch>
            <a:fillRect/>
          </a:stretch>
        </p:blipFill>
        <p:spPr>
          <a:xfrm>
            <a:off x="2394952" y="610393"/>
            <a:ext cx="9936748" cy="5637213"/>
          </a:xfrm>
          <a:prstGeom prst="rect">
            <a:avLst/>
          </a:prstGeom>
        </p:spPr>
      </p:pic>
      <p:sp>
        <p:nvSpPr>
          <p:cNvPr id="3" name="TextBox 2">
            <a:extLst>
              <a:ext uri="{FF2B5EF4-FFF2-40B4-BE49-F238E27FC236}">
                <a16:creationId xmlns:a16="http://schemas.microsoft.com/office/drawing/2014/main" id="{AB18931C-692E-4688-A8E6-8F3CA4C3908D}"/>
              </a:ext>
            </a:extLst>
          </p:cNvPr>
          <p:cNvSpPr txBox="1"/>
          <p:nvPr/>
        </p:nvSpPr>
        <p:spPr>
          <a:xfrm>
            <a:off x="177800" y="520700"/>
            <a:ext cx="2217152" cy="5632311"/>
          </a:xfrm>
          <a:prstGeom prst="rect">
            <a:avLst/>
          </a:prstGeom>
          <a:noFill/>
        </p:spPr>
        <p:txBody>
          <a:bodyPr wrap="square" rtlCol="0">
            <a:spAutoFit/>
          </a:bodyPr>
          <a:lstStyle/>
          <a:p>
            <a:r>
              <a:rPr lang="en-US" sz="2000" dirty="0"/>
              <a:t>In our final presentation, we display a scatter plot of the neighborhoods by factoring the </a:t>
            </a:r>
            <a:r>
              <a:rPr lang="en-US" sz="2000" u="sng" dirty="0"/>
              <a:t>average family income </a:t>
            </a:r>
            <a:r>
              <a:rPr lang="en-US" sz="2000" dirty="0"/>
              <a:t>and </a:t>
            </a:r>
            <a:r>
              <a:rPr lang="en-US" sz="2000" i="1" u="sng" dirty="0"/>
              <a:t>population densities</a:t>
            </a:r>
            <a:r>
              <a:rPr lang="en-US" sz="2000" dirty="0"/>
              <a:t>. </a:t>
            </a:r>
          </a:p>
          <a:p>
            <a:endParaRPr lang="en-US" sz="2000" dirty="0"/>
          </a:p>
          <a:p>
            <a:r>
              <a:rPr lang="en-US" sz="2000" dirty="0"/>
              <a:t>We will focus on the three rightmost regions – </a:t>
            </a:r>
            <a:r>
              <a:rPr lang="en-US" sz="2000" b="1" i="1" dirty="0"/>
              <a:t>North St. James, Mount Pleasant West </a:t>
            </a:r>
            <a:r>
              <a:rPr lang="en-US" sz="2000" dirty="0"/>
              <a:t>and</a:t>
            </a:r>
            <a:r>
              <a:rPr lang="en-US" sz="2000" b="1" i="1" dirty="0"/>
              <a:t> Church-Yonge Corridor</a:t>
            </a:r>
            <a:r>
              <a:rPr lang="en-US" sz="2000" dirty="0"/>
              <a:t>. </a:t>
            </a:r>
            <a:endParaRPr lang="en-ZA" sz="2000" dirty="0"/>
          </a:p>
        </p:txBody>
      </p:sp>
    </p:spTree>
    <p:extLst>
      <p:ext uri="{BB962C8B-B14F-4D97-AF65-F5344CB8AC3E}">
        <p14:creationId xmlns:p14="http://schemas.microsoft.com/office/powerpoint/2010/main" val="321830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D9B6-32D9-4DB9-8A93-C0B00227A1A4}"/>
              </a:ext>
            </a:extLst>
          </p:cNvPr>
          <p:cNvSpPr>
            <a:spLocks noGrp="1"/>
          </p:cNvSpPr>
          <p:nvPr>
            <p:ph type="title"/>
          </p:nvPr>
        </p:nvSpPr>
        <p:spPr/>
        <p:txBody>
          <a:bodyPr/>
          <a:lstStyle/>
          <a:p>
            <a:r>
              <a:rPr lang="en-US" dirty="0"/>
              <a:t>Conclusion </a:t>
            </a:r>
            <a:endParaRPr lang="en-ZA" dirty="0"/>
          </a:p>
        </p:txBody>
      </p:sp>
      <p:sp>
        <p:nvSpPr>
          <p:cNvPr id="3" name="Content Placeholder 2">
            <a:extLst>
              <a:ext uri="{FF2B5EF4-FFF2-40B4-BE49-F238E27FC236}">
                <a16:creationId xmlns:a16="http://schemas.microsoft.com/office/drawing/2014/main" id="{7F21C09A-C067-49EF-B687-58E8693855E1}"/>
              </a:ext>
            </a:extLst>
          </p:cNvPr>
          <p:cNvSpPr>
            <a:spLocks noGrp="1"/>
          </p:cNvSpPr>
          <p:nvPr>
            <p:ph idx="1"/>
          </p:nvPr>
        </p:nvSpPr>
        <p:spPr>
          <a:xfrm>
            <a:off x="1066800" y="2108201"/>
            <a:ext cx="10058400" cy="3760891"/>
          </a:xfrm>
        </p:spPr>
        <p:txBody>
          <a:bodyPr>
            <a:normAutofit lnSpcReduction="10000"/>
          </a:bodyPr>
          <a:lstStyle/>
          <a:p>
            <a:r>
              <a:rPr lang="en-US" dirty="0"/>
              <a:t>Our top three candidates are </a:t>
            </a:r>
            <a:r>
              <a:rPr lang="en-US" sz="1800" b="1" i="1" dirty="0"/>
              <a:t>North St. James, Mount Pleasant West </a:t>
            </a:r>
            <a:r>
              <a:rPr lang="en-US" sz="1800" dirty="0"/>
              <a:t>and</a:t>
            </a:r>
            <a:r>
              <a:rPr lang="en-US" sz="1800" b="1" i="1" dirty="0"/>
              <a:t> Church-Yonge Corridor. </a:t>
            </a:r>
          </a:p>
          <a:p>
            <a:r>
              <a:rPr lang="en-US" sz="1800" dirty="0"/>
              <a:t>By observing the data, the neighborhood with the highest density is </a:t>
            </a:r>
            <a:r>
              <a:rPr lang="en-US" sz="2000" b="1" i="1" dirty="0"/>
              <a:t>North St. James. </a:t>
            </a:r>
            <a:r>
              <a:rPr lang="en-US" sz="2000" dirty="0"/>
              <a:t>However, it has a below average family income – at 40 230$. </a:t>
            </a:r>
          </a:p>
          <a:p>
            <a:r>
              <a:rPr lang="en-US" sz="2000" dirty="0"/>
              <a:t>The 2</a:t>
            </a:r>
            <a:r>
              <a:rPr lang="en-US" sz="2000" baseline="30000" dirty="0"/>
              <a:t>nd</a:t>
            </a:r>
            <a:r>
              <a:rPr lang="en-US" sz="2000" dirty="0"/>
              <a:t> and 3</a:t>
            </a:r>
            <a:r>
              <a:rPr lang="en-US" sz="2000" baseline="30000" dirty="0"/>
              <a:t>rd</a:t>
            </a:r>
            <a:r>
              <a:rPr lang="en-US" sz="2000" dirty="0"/>
              <a:t> neighborhoods are </a:t>
            </a:r>
            <a:r>
              <a:rPr lang="en-US" sz="2000" b="1" i="1" dirty="0"/>
              <a:t>Mount Pleasant West </a:t>
            </a:r>
            <a:r>
              <a:rPr lang="en-US" sz="2000" dirty="0"/>
              <a:t>and</a:t>
            </a:r>
            <a:r>
              <a:rPr lang="en-US" sz="2000" b="1" i="1" dirty="0"/>
              <a:t> Church-Yonge Corridor. </a:t>
            </a:r>
            <a:r>
              <a:rPr lang="en-US" sz="2000" dirty="0"/>
              <a:t>These, in contrast, have an above average family income at 69 830$ and 69 435$. The median family income is 66727$. </a:t>
            </a:r>
          </a:p>
          <a:p>
            <a:r>
              <a:rPr lang="en-US" sz="2000" dirty="0"/>
              <a:t>We recommend </a:t>
            </a:r>
            <a:r>
              <a:rPr lang="en-US" sz="1800" b="1" i="1" dirty="0"/>
              <a:t>Mount Pleasant West </a:t>
            </a:r>
            <a:r>
              <a:rPr lang="en-US" sz="1800" dirty="0"/>
              <a:t>and</a:t>
            </a:r>
            <a:r>
              <a:rPr lang="en-US" sz="1800" b="1" i="1" dirty="0"/>
              <a:t> Church-Yonge Corridor </a:t>
            </a:r>
            <a:r>
              <a:rPr lang="en-US" sz="1800" dirty="0"/>
              <a:t>as our top two candidates for the placement of Ronald’s Express. However, due diligence is required to observe correct placement of business within the region. This is best done in person and with the help of a commercial real estate agent.  </a:t>
            </a:r>
            <a:endParaRPr lang="en-ZA" dirty="0"/>
          </a:p>
        </p:txBody>
      </p:sp>
    </p:spTree>
    <p:extLst>
      <p:ext uri="{BB962C8B-B14F-4D97-AF65-F5344CB8AC3E}">
        <p14:creationId xmlns:p14="http://schemas.microsoft.com/office/powerpoint/2010/main" val="17942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5161-0E9C-4E75-8756-A4768BFA77BD}"/>
              </a:ext>
            </a:extLst>
          </p:cNvPr>
          <p:cNvSpPr>
            <a:spLocks noGrp="1"/>
          </p:cNvSpPr>
          <p:nvPr>
            <p:ph type="title"/>
          </p:nvPr>
        </p:nvSpPr>
        <p:spPr/>
        <p:txBody>
          <a:bodyPr/>
          <a:lstStyle/>
          <a:p>
            <a:r>
              <a:rPr lang="en-US" dirty="0"/>
              <a:t>References</a:t>
            </a:r>
            <a:endParaRPr lang="en-ZA" dirty="0"/>
          </a:p>
        </p:txBody>
      </p:sp>
      <p:sp>
        <p:nvSpPr>
          <p:cNvPr id="3" name="Content Placeholder 2">
            <a:extLst>
              <a:ext uri="{FF2B5EF4-FFF2-40B4-BE49-F238E27FC236}">
                <a16:creationId xmlns:a16="http://schemas.microsoft.com/office/drawing/2014/main" id="{C61C1914-E6B7-4609-920C-7372F58BAC13}"/>
              </a:ext>
            </a:extLst>
          </p:cNvPr>
          <p:cNvSpPr>
            <a:spLocks noGrp="1"/>
          </p:cNvSpPr>
          <p:nvPr>
            <p:ph idx="1"/>
          </p:nvPr>
        </p:nvSpPr>
        <p:spPr/>
        <p:txBody>
          <a:bodyPr/>
          <a:lstStyle/>
          <a:p>
            <a:r>
              <a:rPr lang="en-US" b="0" i="0" dirty="0">
                <a:solidFill>
                  <a:srgbClr val="000000"/>
                </a:solidFill>
                <a:effectLst/>
                <a:latin typeface="Open Sans" panose="020B0604020202020204" pitchFamily="34" charset="0"/>
              </a:rPr>
              <a:t>1. Toronto, C., Government, C. and Data, R., 2021. </a:t>
            </a:r>
            <a:r>
              <a:rPr lang="en-US" b="0" i="1" dirty="0">
                <a:solidFill>
                  <a:srgbClr val="000000"/>
                </a:solidFill>
                <a:effectLst/>
                <a:latin typeface="Open Sans" panose="020B0604020202020204" pitchFamily="34" charset="0"/>
              </a:rPr>
              <a:t>Data, Research &amp; Maps</a:t>
            </a:r>
            <a:r>
              <a:rPr lang="en-US" b="0" i="0" dirty="0">
                <a:solidFill>
                  <a:srgbClr val="000000"/>
                </a:solidFill>
                <a:effectLst/>
                <a:latin typeface="Open Sans" panose="020B0604020202020204" pitchFamily="34" charset="0"/>
              </a:rPr>
              <a:t>. [online] City of Toronto. Available at: &lt;https://www.toronto.ca/city-government/data-research-maps/&gt; [Accessed 13 July 2021].</a:t>
            </a:r>
            <a:endParaRPr lang="en-ZA" dirty="0"/>
          </a:p>
        </p:txBody>
      </p:sp>
    </p:spTree>
    <p:extLst>
      <p:ext uri="{BB962C8B-B14F-4D97-AF65-F5344CB8AC3E}">
        <p14:creationId xmlns:p14="http://schemas.microsoft.com/office/powerpoint/2010/main" val="261881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Final Project</a:t>
            </a:r>
            <a:endParaRPr lang="en-US"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854491670"/>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What is the business problem?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What data will be used?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What methodology will be used?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results and conclusions from the data. </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r>
                        <a:rPr lang="en-US" sz="1400" cap="none" spc="0" dirty="0">
                          <a:solidFill>
                            <a:schemeClr val="tx1"/>
                          </a:solidFill>
                        </a:rPr>
                        <a:t>- Brief description of the business problem. </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Brief explanation of the type of data that would be used.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 Overview of how the project will be conducted.</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 A final remark and suggestion for the business problem.</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r>
                        <a:rPr lang="en-US" sz="1400" cap="none" spc="0" dirty="0">
                          <a:solidFill>
                            <a:schemeClr val="tx1"/>
                          </a:solidFill>
                        </a:rPr>
                        <a:t>-How the problem will be solved</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 How the data will be used to address the business problem.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 Why the methodology is appropriate for the project.</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 The data will show the best solution for the problem at hand.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755D-B0DE-4FAA-A869-1871F60498D0}"/>
              </a:ext>
            </a:extLst>
          </p:cNvPr>
          <p:cNvSpPr>
            <a:spLocks noGrp="1"/>
          </p:cNvSpPr>
          <p:nvPr>
            <p:ph type="title"/>
          </p:nvPr>
        </p:nvSpPr>
        <p:spPr/>
        <p:txBody>
          <a:bodyPr/>
          <a:lstStyle/>
          <a:p>
            <a:r>
              <a:rPr lang="en-US" dirty="0"/>
              <a:t>The Business Problem</a:t>
            </a:r>
            <a:endParaRPr lang="en-ZA" dirty="0"/>
          </a:p>
        </p:txBody>
      </p:sp>
      <p:sp>
        <p:nvSpPr>
          <p:cNvPr id="3" name="Content Placeholder 2">
            <a:extLst>
              <a:ext uri="{FF2B5EF4-FFF2-40B4-BE49-F238E27FC236}">
                <a16:creationId xmlns:a16="http://schemas.microsoft.com/office/drawing/2014/main" id="{5C635DC0-5574-4B6C-95CC-C1BFA78917C8}"/>
              </a:ext>
            </a:extLst>
          </p:cNvPr>
          <p:cNvSpPr>
            <a:spLocks noGrp="1"/>
          </p:cNvSpPr>
          <p:nvPr>
            <p:ph idx="1"/>
          </p:nvPr>
        </p:nvSpPr>
        <p:spPr/>
        <p:txBody>
          <a:bodyPr/>
          <a:lstStyle/>
          <a:p>
            <a:r>
              <a:rPr lang="en-US" dirty="0"/>
              <a:t>- Mr. Ronald would like to open a family-oriented, fast-food restaurant in Toronto, Ontario called, “Ronald’s Express.” </a:t>
            </a:r>
          </a:p>
          <a:p>
            <a:r>
              <a:rPr lang="en-US" dirty="0"/>
              <a:t>- He sells burgers, tacos and pizzas using his own recipes. This is his third restaurant, but he is from a small town called Dundas, Ontario and would like to expand into a bigger city like Toronto. </a:t>
            </a:r>
          </a:p>
          <a:p>
            <a:r>
              <a:rPr lang="en-US" dirty="0"/>
              <a:t>- He does not know where to begin so he has asked for a data scientist to make a recommendation. </a:t>
            </a:r>
          </a:p>
          <a:p>
            <a:r>
              <a:rPr lang="en-US" dirty="0"/>
              <a:t>- He says fast-food restaurants require a region “with a lot of people” because this will expose him to many people who could be willing to try his food. </a:t>
            </a:r>
          </a:p>
        </p:txBody>
      </p:sp>
    </p:spTree>
    <p:extLst>
      <p:ext uri="{BB962C8B-B14F-4D97-AF65-F5344CB8AC3E}">
        <p14:creationId xmlns:p14="http://schemas.microsoft.com/office/powerpoint/2010/main" val="20906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329C-ABA5-47D9-9589-E37F3498B4DF}"/>
              </a:ext>
            </a:extLst>
          </p:cNvPr>
          <p:cNvSpPr>
            <a:spLocks noGrp="1"/>
          </p:cNvSpPr>
          <p:nvPr>
            <p:ph type="title"/>
          </p:nvPr>
        </p:nvSpPr>
        <p:spPr/>
        <p:txBody>
          <a:bodyPr/>
          <a:lstStyle/>
          <a:p>
            <a:r>
              <a:rPr lang="en-US" dirty="0"/>
              <a:t>The Data </a:t>
            </a:r>
            <a:endParaRPr lang="en-ZA" dirty="0"/>
          </a:p>
        </p:txBody>
      </p:sp>
      <p:sp>
        <p:nvSpPr>
          <p:cNvPr id="3" name="Content Placeholder 2">
            <a:extLst>
              <a:ext uri="{FF2B5EF4-FFF2-40B4-BE49-F238E27FC236}">
                <a16:creationId xmlns:a16="http://schemas.microsoft.com/office/drawing/2014/main" id="{3B2338E0-2C63-4641-BBF0-68681014B2D0}"/>
              </a:ext>
            </a:extLst>
          </p:cNvPr>
          <p:cNvSpPr>
            <a:spLocks noGrp="1"/>
          </p:cNvSpPr>
          <p:nvPr>
            <p:ph idx="1"/>
          </p:nvPr>
        </p:nvSpPr>
        <p:spPr/>
        <p:txBody>
          <a:bodyPr/>
          <a:lstStyle/>
          <a:p>
            <a:r>
              <a:rPr lang="en-US" dirty="0"/>
              <a:t>The data that will be used can be found at.</a:t>
            </a:r>
          </a:p>
          <a:p>
            <a:r>
              <a:rPr lang="en-US" dirty="0"/>
              <a:t>- The data is the latest census data on Toronto’s neighborhoods. </a:t>
            </a:r>
          </a:p>
          <a:p>
            <a:r>
              <a:rPr lang="en-US" dirty="0"/>
              <a:t>- It covers the demographics of the region such as population size per neighborhood, percentage of different age groups, minority data, etc. </a:t>
            </a:r>
          </a:p>
          <a:p>
            <a:r>
              <a:rPr lang="en-US" dirty="0"/>
              <a:t>- The data can be found in an Excel spreadsheet. This makes it easier to clean and use for analysis. </a:t>
            </a:r>
          </a:p>
        </p:txBody>
      </p:sp>
    </p:spTree>
    <p:extLst>
      <p:ext uri="{BB962C8B-B14F-4D97-AF65-F5344CB8AC3E}">
        <p14:creationId xmlns:p14="http://schemas.microsoft.com/office/powerpoint/2010/main" val="24138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A60B-CDD9-4D9C-B7DA-EB58555FC74B}"/>
              </a:ext>
            </a:extLst>
          </p:cNvPr>
          <p:cNvSpPr>
            <a:spLocks noGrp="1"/>
          </p:cNvSpPr>
          <p:nvPr>
            <p:ph type="title"/>
          </p:nvPr>
        </p:nvSpPr>
        <p:spPr/>
        <p:txBody>
          <a:bodyPr/>
          <a:lstStyle/>
          <a:p>
            <a:r>
              <a:rPr lang="en-US" dirty="0"/>
              <a:t>The Results</a:t>
            </a:r>
            <a:endParaRPr lang="en-ZA" dirty="0"/>
          </a:p>
        </p:txBody>
      </p:sp>
      <p:sp>
        <p:nvSpPr>
          <p:cNvPr id="3" name="Content Placeholder 2">
            <a:extLst>
              <a:ext uri="{FF2B5EF4-FFF2-40B4-BE49-F238E27FC236}">
                <a16:creationId xmlns:a16="http://schemas.microsoft.com/office/drawing/2014/main" id="{0663502A-6E44-4862-8FAB-EB41CD1CA2ED}"/>
              </a:ext>
            </a:extLst>
          </p:cNvPr>
          <p:cNvSpPr>
            <a:spLocks noGrp="1"/>
          </p:cNvSpPr>
          <p:nvPr>
            <p:ph idx="1"/>
          </p:nvPr>
        </p:nvSpPr>
        <p:spPr/>
        <p:txBody>
          <a:bodyPr/>
          <a:lstStyle/>
          <a:p>
            <a:r>
              <a:rPr lang="en-US" dirty="0"/>
              <a:t>After analyzing census data, the two most crucial data are the population density and average family income.  </a:t>
            </a:r>
          </a:p>
          <a:p>
            <a:r>
              <a:rPr lang="en-US" dirty="0"/>
              <a:t>Population density is found by dividing the population size by the area size of the neighborhood.</a:t>
            </a:r>
          </a:p>
          <a:p>
            <a:r>
              <a:rPr lang="en-US" dirty="0"/>
              <a:t>The average family income was provided by census data. It was found that: </a:t>
            </a:r>
          </a:p>
          <a:p>
            <a:r>
              <a:rPr lang="en-US" dirty="0"/>
              <a:t>- The </a:t>
            </a:r>
            <a:r>
              <a:rPr lang="en-US" b="1" dirty="0"/>
              <a:t>mean</a:t>
            </a:r>
            <a:r>
              <a:rPr lang="en-US" dirty="0"/>
              <a:t> of the average family income across the Toronto region is 80817$</a:t>
            </a:r>
          </a:p>
          <a:p>
            <a:r>
              <a:rPr lang="en-US" dirty="0"/>
              <a:t>- The </a:t>
            </a:r>
            <a:r>
              <a:rPr lang="en-US" b="1" dirty="0"/>
              <a:t>median</a:t>
            </a:r>
            <a:r>
              <a:rPr lang="en-US" dirty="0"/>
              <a:t> of average family income across the Toronto region is 66727$</a:t>
            </a:r>
          </a:p>
        </p:txBody>
      </p:sp>
    </p:spTree>
    <p:extLst>
      <p:ext uri="{BB962C8B-B14F-4D97-AF65-F5344CB8AC3E}">
        <p14:creationId xmlns:p14="http://schemas.microsoft.com/office/powerpoint/2010/main" val="426936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F347D7-2D73-423B-8FB7-2D965AFAE99D}"/>
              </a:ext>
            </a:extLst>
          </p:cNvPr>
          <p:cNvPicPr>
            <a:picLocks noChangeAspect="1"/>
          </p:cNvPicPr>
          <p:nvPr/>
        </p:nvPicPr>
        <p:blipFill>
          <a:blip r:embed="rId2"/>
          <a:stretch>
            <a:fillRect/>
          </a:stretch>
        </p:blipFill>
        <p:spPr>
          <a:xfrm>
            <a:off x="2961329" y="381000"/>
            <a:ext cx="9700572" cy="5867400"/>
          </a:xfrm>
          <a:prstGeom prst="rect">
            <a:avLst/>
          </a:prstGeom>
        </p:spPr>
      </p:pic>
      <p:sp>
        <p:nvSpPr>
          <p:cNvPr id="3" name="TextBox 2">
            <a:extLst>
              <a:ext uri="{FF2B5EF4-FFF2-40B4-BE49-F238E27FC236}">
                <a16:creationId xmlns:a16="http://schemas.microsoft.com/office/drawing/2014/main" id="{45BAD0FA-DBBE-4595-B9E8-D9038A1545F9}"/>
              </a:ext>
            </a:extLst>
          </p:cNvPr>
          <p:cNvSpPr txBox="1"/>
          <p:nvPr/>
        </p:nvSpPr>
        <p:spPr>
          <a:xfrm>
            <a:off x="330200" y="546100"/>
            <a:ext cx="2959100" cy="5262979"/>
          </a:xfrm>
          <a:prstGeom prst="rect">
            <a:avLst/>
          </a:prstGeom>
          <a:noFill/>
        </p:spPr>
        <p:txBody>
          <a:bodyPr wrap="square" rtlCol="0">
            <a:spAutoFit/>
          </a:bodyPr>
          <a:lstStyle/>
          <a:p>
            <a:r>
              <a:rPr lang="en-US" sz="2800" dirty="0"/>
              <a:t>Evidenced on the right, we see that the data is </a:t>
            </a:r>
            <a:r>
              <a:rPr lang="en-US" sz="2800" i="1" dirty="0"/>
              <a:t>skewed to the right</a:t>
            </a:r>
            <a:r>
              <a:rPr lang="en-US" sz="2800" dirty="0"/>
              <a:t>. </a:t>
            </a:r>
          </a:p>
          <a:p>
            <a:endParaRPr lang="en-US" sz="2800" dirty="0"/>
          </a:p>
          <a:p>
            <a:r>
              <a:rPr lang="en-US" sz="2800" dirty="0"/>
              <a:t>From the data, we can observe that there is an </a:t>
            </a:r>
            <a:r>
              <a:rPr lang="en-US" sz="2800" i="1" dirty="0"/>
              <a:t>outlier</a:t>
            </a:r>
            <a:r>
              <a:rPr lang="en-US" sz="2800" dirty="0"/>
              <a:t> present. This will affect statistical analysis. </a:t>
            </a:r>
            <a:endParaRPr lang="en-ZA" sz="2800" dirty="0"/>
          </a:p>
        </p:txBody>
      </p:sp>
    </p:spTree>
    <p:extLst>
      <p:ext uri="{BB962C8B-B14F-4D97-AF65-F5344CB8AC3E}">
        <p14:creationId xmlns:p14="http://schemas.microsoft.com/office/powerpoint/2010/main" val="63378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199404-46E6-4CDD-A1DE-C7159805F506}"/>
              </a:ext>
            </a:extLst>
          </p:cNvPr>
          <p:cNvPicPr>
            <a:picLocks noChangeAspect="1"/>
          </p:cNvPicPr>
          <p:nvPr/>
        </p:nvPicPr>
        <p:blipFill>
          <a:blip r:embed="rId2"/>
          <a:stretch>
            <a:fillRect/>
          </a:stretch>
        </p:blipFill>
        <p:spPr>
          <a:xfrm>
            <a:off x="2936768" y="381000"/>
            <a:ext cx="9255232" cy="5549900"/>
          </a:xfrm>
          <a:prstGeom prst="rect">
            <a:avLst/>
          </a:prstGeom>
        </p:spPr>
      </p:pic>
      <p:sp>
        <p:nvSpPr>
          <p:cNvPr id="3" name="TextBox 2">
            <a:extLst>
              <a:ext uri="{FF2B5EF4-FFF2-40B4-BE49-F238E27FC236}">
                <a16:creationId xmlns:a16="http://schemas.microsoft.com/office/drawing/2014/main" id="{9C032C56-FBC0-4C2C-984F-45985DE69E84}"/>
              </a:ext>
            </a:extLst>
          </p:cNvPr>
          <p:cNvSpPr txBox="1"/>
          <p:nvPr/>
        </p:nvSpPr>
        <p:spPr>
          <a:xfrm>
            <a:off x="215900" y="571500"/>
            <a:ext cx="2222500" cy="4524315"/>
          </a:xfrm>
          <a:prstGeom prst="rect">
            <a:avLst/>
          </a:prstGeom>
          <a:noFill/>
        </p:spPr>
        <p:txBody>
          <a:bodyPr wrap="square" rtlCol="0">
            <a:spAutoFit/>
          </a:bodyPr>
          <a:lstStyle/>
          <a:p>
            <a:r>
              <a:rPr lang="en-US" sz="2400" dirty="0"/>
              <a:t>The impact of the findings can be better portrayed using a box plot. </a:t>
            </a:r>
          </a:p>
          <a:p>
            <a:endParaRPr lang="en-US" sz="2400" dirty="0"/>
          </a:p>
          <a:p>
            <a:r>
              <a:rPr lang="en-US" sz="2400" dirty="0"/>
              <a:t>The neighborhood of </a:t>
            </a:r>
            <a:r>
              <a:rPr lang="en-US" sz="2400" i="1" dirty="0"/>
              <a:t>Bridle Path-Sunnybrook-York Mills is the outlier</a:t>
            </a:r>
            <a:r>
              <a:rPr lang="en-US" sz="2400" dirty="0"/>
              <a:t>. </a:t>
            </a:r>
            <a:endParaRPr lang="en-ZA" sz="2400" dirty="0"/>
          </a:p>
        </p:txBody>
      </p:sp>
    </p:spTree>
    <p:extLst>
      <p:ext uri="{BB962C8B-B14F-4D97-AF65-F5344CB8AC3E}">
        <p14:creationId xmlns:p14="http://schemas.microsoft.com/office/powerpoint/2010/main" val="377326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2A2EC-D5FA-455A-9D5C-E676169A5326}"/>
              </a:ext>
            </a:extLst>
          </p:cNvPr>
          <p:cNvPicPr>
            <a:picLocks noChangeAspect="1"/>
          </p:cNvPicPr>
          <p:nvPr/>
        </p:nvPicPr>
        <p:blipFill>
          <a:blip r:embed="rId2"/>
          <a:stretch>
            <a:fillRect/>
          </a:stretch>
        </p:blipFill>
        <p:spPr>
          <a:xfrm>
            <a:off x="1113815" y="622300"/>
            <a:ext cx="9964369" cy="5322693"/>
          </a:xfrm>
          <a:prstGeom prst="rect">
            <a:avLst/>
          </a:prstGeom>
        </p:spPr>
      </p:pic>
    </p:spTree>
    <p:extLst>
      <p:ext uri="{BB962C8B-B14F-4D97-AF65-F5344CB8AC3E}">
        <p14:creationId xmlns:p14="http://schemas.microsoft.com/office/powerpoint/2010/main" val="131335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D5A09C-21B9-416B-B492-D886746CE6EE}"/>
              </a:ext>
            </a:extLst>
          </p:cNvPr>
          <p:cNvPicPr>
            <a:picLocks noChangeAspect="1"/>
          </p:cNvPicPr>
          <p:nvPr/>
        </p:nvPicPr>
        <p:blipFill>
          <a:blip r:embed="rId2"/>
          <a:stretch>
            <a:fillRect/>
          </a:stretch>
        </p:blipFill>
        <p:spPr>
          <a:xfrm>
            <a:off x="2514600" y="712786"/>
            <a:ext cx="9363075" cy="5000625"/>
          </a:xfrm>
          <a:prstGeom prst="rect">
            <a:avLst/>
          </a:prstGeom>
        </p:spPr>
      </p:pic>
      <p:sp>
        <p:nvSpPr>
          <p:cNvPr id="3" name="TextBox 2">
            <a:extLst>
              <a:ext uri="{FF2B5EF4-FFF2-40B4-BE49-F238E27FC236}">
                <a16:creationId xmlns:a16="http://schemas.microsoft.com/office/drawing/2014/main" id="{FC1AE3B9-0B3F-4A28-ADE5-B8BCEC547F30}"/>
              </a:ext>
            </a:extLst>
          </p:cNvPr>
          <p:cNvSpPr txBox="1"/>
          <p:nvPr/>
        </p:nvSpPr>
        <p:spPr>
          <a:xfrm>
            <a:off x="152400" y="469900"/>
            <a:ext cx="2362200" cy="4708981"/>
          </a:xfrm>
          <a:prstGeom prst="rect">
            <a:avLst/>
          </a:prstGeom>
          <a:noFill/>
        </p:spPr>
        <p:txBody>
          <a:bodyPr wrap="square" rtlCol="0">
            <a:spAutoFit/>
          </a:bodyPr>
          <a:lstStyle/>
          <a:p>
            <a:r>
              <a:rPr lang="en-US" sz="2000" dirty="0"/>
              <a:t>To the right, we can find the densities of various neighborhoods. </a:t>
            </a:r>
          </a:p>
          <a:p>
            <a:endParaRPr lang="en-US" sz="2000" dirty="0"/>
          </a:p>
          <a:p>
            <a:r>
              <a:rPr lang="en-US" sz="2000" dirty="0"/>
              <a:t>The data has been sorted to present the top 10 neighborhoods of highest density.</a:t>
            </a:r>
          </a:p>
          <a:p>
            <a:endParaRPr lang="en-US" sz="2000" dirty="0"/>
          </a:p>
          <a:p>
            <a:r>
              <a:rPr lang="en-US" sz="2000" dirty="0"/>
              <a:t>The neighborhood with the highest density is </a:t>
            </a:r>
            <a:r>
              <a:rPr lang="en-US" sz="2000" b="1" i="1" dirty="0"/>
              <a:t>North St. James Town</a:t>
            </a:r>
            <a:r>
              <a:rPr lang="en-US" sz="2000" b="1" dirty="0"/>
              <a:t>. </a:t>
            </a:r>
            <a:endParaRPr lang="en-ZA" sz="2000" b="1" dirty="0"/>
          </a:p>
        </p:txBody>
      </p:sp>
    </p:spTree>
    <p:extLst>
      <p:ext uri="{BB962C8B-B14F-4D97-AF65-F5344CB8AC3E}">
        <p14:creationId xmlns:p14="http://schemas.microsoft.com/office/powerpoint/2010/main" val="15289407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{627249B3-1CBD-4A68-BAC2-1BB462C3008E}tf22712842_win32</Template>
  <TotalTime>181</TotalTime>
  <Words>738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Open Sans</vt:lpstr>
      <vt:lpstr>1_RetrospectVTI</vt:lpstr>
      <vt:lpstr>IBM Data Science</vt:lpstr>
      <vt:lpstr>Final Project</vt:lpstr>
      <vt:lpstr>The Business Problem</vt:lpstr>
      <vt:lpstr>The Data </vt:lpstr>
      <vt:lpstr>The Results</vt:lpstr>
      <vt:lpstr>PowerPoint Presentation</vt:lpstr>
      <vt:lpstr>PowerPoint Presentation</vt:lpstr>
      <vt:lpstr>PowerPoint Presentation</vt:lpstr>
      <vt:lpstr>PowerPoint Presentation</vt:lpstr>
      <vt:lpstr>PowerPoint Presentation</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dc:title>
  <dc:creator>Daniel Da Cruz</dc:creator>
  <cp:lastModifiedBy>Daniel Da Cruz</cp:lastModifiedBy>
  <cp:revision>14</cp:revision>
  <dcterms:created xsi:type="dcterms:W3CDTF">2021-07-11T08:07:04Z</dcterms:created>
  <dcterms:modified xsi:type="dcterms:W3CDTF">2021-07-18T04:08:33Z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