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Average" panose="020B0604020202020204" charset="0"/>
      <p:regular r:id="rId28"/>
    </p:embeddedFont>
    <p:embeddedFont>
      <p:font typeface="Lato" panose="020F0502020204030203"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d7e53590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1d7e53590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1d7e53590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1d7e53590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d7e53590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1d7e53590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d7e5359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d7e5359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e232359ba_1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e232359ba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d7e53590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1d7e53590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d7e53590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d7e53590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d7e53590f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d7e53590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d7e53590f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d7e53590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d7e53590f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d7e53590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e232359ba_1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1e232359ba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238695ce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238695ce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238695ce6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238695ce6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e232359ba_1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1e232359ba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f87997393_0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e232359ba_1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e232359ba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d7e5359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1d7e5359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1d7e5359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1d7e5359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d7e53590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1d7e53590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d7e53590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d7e53590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‹Nº›</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152"/>
        <p:cNvGrpSpPr/>
        <p:nvPr/>
      </p:nvGrpSpPr>
      <p:grpSpPr>
        <a:xfrm>
          <a:off x="0" y="0"/>
          <a:ext cx="0" cy="0"/>
          <a:chOff x="0" y="0"/>
          <a:chExt cx="0" cy="0"/>
        </a:xfrm>
      </p:grpSpPr>
      <p:pic>
        <p:nvPicPr>
          <p:cNvPr id="153" name="Google Shape;153;p14" descr="offset_comp_343059.jpg"/>
          <p:cNvPicPr preferRelativeResize="0"/>
          <p:nvPr/>
        </p:nvPicPr>
        <p:blipFill rotWithShape="1">
          <a:blip r:embed="rId2">
            <a:alphaModFix amt="80000"/>
          </a:blip>
          <a:srcRect l="30474" t="11955" r="30474" b="25870"/>
          <a:stretch/>
        </p:blipFill>
        <p:spPr>
          <a:xfrm rot="-5400000">
            <a:off x="113630" y="-105700"/>
            <a:ext cx="5142300" cy="5364300"/>
          </a:xfrm>
          <a:prstGeom prst="diagStripe">
            <a:avLst>
              <a:gd name="adj" fmla="val 50343"/>
            </a:avLst>
          </a:prstGeom>
          <a:noFill/>
          <a:ln>
            <a:noFill/>
          </a:ln>
        </p:spPr>
      </p:pic>
      <p:sp>
        <p:nvSpPr>
          <p:cNvPr id="154" name="Google Shape;154;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Google Shape;155;p14"/>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0"/>
              </a:spcBef>
              <a:spcAft>
                <a:spcPts val="0"/>
              </a:spcAft>
              <a:buClr>
                <a:schemeClr val="dk2"/>
              </a:buClr>
              <a:buSzPts val="1100"/>
              <a:buChar char="○"/>
              <a:defRPr>
                <a:solidFill>
                  <a:schemeClr val="dk2"/>
                </a:solidFill>
              </a:defRPr>
            </a:lvl2pPr>
            <a:lvl3pPr marL="1371600" lvl="2" indent="-298450" rtl="0">
              <a:spcBef>
                <a:spcPts val="0"/>
              </a:spcBef>
              <a:spcAft>
                <a:spcPts val="0"/>
              </a:spcAft>
              <a:buClr>
                <a:schemeClr val="dk2"/>
              </a:buClr>
              <a:buSzPts val="1100"/>
              <a:buChar char="■"/>
              <a:defRPr>
                <a:solidFill>
                  <a:schemeClr val="dk2"/>
                </a:solidFill>
              </a:defRPr>
            </a:lvl3pPr>
            <a:lvl4pPr marL="1828800" lvl="3" indent="-298450" rtl="0">
              <a:spcBef>
                <a:spcPts val="0"/>
              </a:spcBef>
              <a:spcAft>
                <a:spcPts val="0"/>
              </a:spcAft>
              <a:buClr>
                <a:schemeClr val="dk2"/>
              </a:buClr>
              <a:buSzPts val="1100"/>
              <a:buChar char="●"/>
              <a:defRPr>
                <a:solidFill>
                  <a:schemeClr val="dk2"/>
                </a:solidFill>
              </a:defRPr>
            </a:lvl4pPr>
            <a:lvl5pPr marL="2286000" lvl="4" indent="-298450" rtl="0">
              <a:spcBef>
                <a:spcPts val="0"/>
              </a:spcBef>
              <a:spcAft>
                <a:spcPts val="0"/>
              </a:spcAft>
              <a:buClr>
                <a:schemeClr val="dk2"/>
              </a:buClr>
              <a:buSzPts val="1100"/>
              <a:buChar char="○"/>
              <a:defRPr>
                <a:solidFill>
                  <a:schemeClr val="dk2"/>
                </a:solidFill>
              </a:defRPr>
            </a:lvl5pPr>
            <a:lvl6pPr marL="2743200" lvl="5" indent="-298450" rtl="0">
              <a:spcBef>
                <a:spcPts val="0"/>
              </a:spcBef>
              <a:spcAft>
                <a:spcPts val="0"/>
              </a:spcAft>
              <a:buClr>
                <a:schemeClr val="dk2"/>
              </a:buClr>
              <a:buSzPts val="1100"/>
              <a:buChar char="■"/>
              <a:defRPr>
                <a:solidFill>
                  <a:schemeClr val="dk2"/>
                </a:solidFill>
              </a:defRPr>
            </a:lvl6pPr>
            <a:lvl7pPr marL="3200400" lvl="6" indent="-298450" rtl="0">
              <a:spcBef>
                <a:spcPts val="0"/>
              </a:spcBef>
              <a:spcAft>
                <a:spcPts val="0"/>
              </a:spcAft>
              <a:buClr>
                <a:schemeClr val="dk2"/>
              </a:buClr>
              <a:buSzPts val="1100"/>
              <a:buChar char="●"/>
              <a:defRPr>
                <a:solidFill>
                  <a:schemeClr val="dk2"/>
                </a:solidFill>
              </a:defRPr>
            </a:lvl7pPr>
            <a:lvl8pPr marL="3657600" lvl="7" indent="-298450" rtl="0">
              <a:spcBef>
                <a:spcPts val="0"/>
              </a:spcBef>
              <a:spcAft>
                <a:spcPts val="0"/>
              </a:spcAft>
              <a:buClr>
                <a:schemeClr val="dk2"/>
              </a:buClr>
              <a:buSzPts val="1100"/>
              <a:buChar char="○"/>
              <a:defRPr>
                <a:solidFill>
                  <a:schemeClr val="dk2"/>
                </a:solidFill>
              </a:defRPr>
            </a:lvl8pPr>
            <a:lvl9pPr marL="4114800" lvl="8" indent="-298450" rtl="0">
              <a:spcBef>
                <a:spcPts val="0"/>
              </a:spcBef>
              <a:spcAft>
                <a:spcPts val="0"/>
              </a:spcAft>
              <a:buClr>
                <a:schemeClr val="dk2"/>
              </a:buClr>
              <a:buSzPts val="1100"/>
              <a:buChar char="■"/>
              <a:defRPr>
                <a:solidFill>
                  <a:schemeClr val="dk2"/>
                </a:solidFill>
              </a:defRPr>
            </a:lvl9pPr>
          </a:lstStyle>
          <a:p>
            <a:endParaRPr/>
          </a:p>
        </p:txBody>
      </p:sp>
      <p:sp>
        <p:nvSpPr>
          <p:cNvPr id="156" name="Google Shape;1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‹Nº›</a:t>
            </a:fld>
            <a:endParaRPr/>
          </a:p>
        </p:txBody>
      </p:sp>
      <p:sp>
        <p:nvSpPr>
          <p:cNvPr id="157" name="Google Shape;157;p14">
            <a:hlinkClick r:id="rId3"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a:hlinkClick r:id="rId3"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a:hlinkClick r:id="rId3"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a:hlinkClick r:id="rId3"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164"/>
        <p:cNvGrpSpPr/>
        <p:nvPr/>
      </p:nvGrpSpPr>
      <p:grpSpPr>
        <a:xfrm>
          <a:off x="0" y="0"/>
          <a:ext cx="0" cy="0"/>
          <a:chOff x="0" y="0"/>
          <a:chExt cx="0" cy="0"/>
        </a:xfrm>
      </p:grpSpPr>
      <p:sp>
        <p:nvSpPr>
          <p:cNvPr id="165" name="Google Shape;165;p15"/>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6" name="Google Shape;166;p15"/>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0"/>
              </a:spcBef>
              <a:spcAft>
                <a:spcPts val="0"/>
              </a:spcAft>
              <a:buClr>
                <a:schemeClr val="dk1"/>
              </a:buClr>
              <a:buSzPts val="1100"/>
              <a:buChar char="○"/>
              <a:defRPr>
                <a:solidFill>
                  <a:schemeClr val="dk1"/>
                </a:solidFill>
              </a:defRPr>
            </a:lvl2pPr>
            <a:lvl3pPr marL="1371600" lvl="2" indent="-298450" rtl="0">
              <a:spcBef>
                <a:spcPts val="0"/>
              </a:spcBef>
              <a:spcAft>
                <a:spcPts val="0"/>
              </a:spcAft>
              <a:buClr>
                <a:schemeClr val="dk1"/>
              </a:buClr>
              <a:buSzPts val="1100"/>
              <a:buChar char="■"/>
              <a:defRPr>
                <a:solidFill>
                  <a:schemeClr val="dk1"/>
                </a:solidFill>
              </a:defRPr>
            </a:lvl3pPr>
            <a:lvl4pPr marL="1828800" lvl="3" indent="-298450" rtl="0">
              <a:spcBef>
                <a:spcPts val="0"/>
              </a:spcBef>
              <a:spcAft>
                <a:spcPts val="0"/>
              </a:spcAft>
              <a:buClr>
                <a:schemeClr val="dk1"/>
              </a:buClr>
              <a:buSzPts val="1100"/>
              <a:buChar char="●"/>
              <a:defRPr>
                <a:solidFill>
                  <a:schemeClr val="dk1"/>
                </a:solidFill>
              </a:defRPr>
            </a:lvl4pPr>
            <a:lvl5pPr marL="2286000" lvl="4" indent="-298450" rtl="0">
              <a:spcBef>
                <a:spcPts val="0"/>
              </a:spcBef>
              <a:spcAft>
                <a:spcPts val="0"/>
              </a:spcAft>
              <a:buClr>
                <a:schemeClr val="dk1"/>
              </a:buClr>
              <a:buSzPts val="1100"/>
              <a:buChar char="○"/>
              <a:defRPr>
                <a:solidFill>
                  <a:schemeClr val="dk1"/>
                </a:solidFill>
              </a:defRPr>
            </a:lvl5pPr>
            <a:lvl6pPr marL="2743200" lvl="5" indent="-298450" rtl="0">
              <a:spcBef>
                <a:spcPts val="0"/>
              </a:spcBef>
              <a:spcAft>
                <a:spcPts val="0"/>
              </a:spcAft>
              <a:buClr>
                <a:schemeClr val="dk1"/>
              </a:buClr>
              <a:buSzPts val="1100"/>
              <a:buChar char="■"/>
              <a:defRPr>
                <a:solidFill>
                  <a:schemeClr val="dk1"/>
                </a:solidFill>
              </a:defRPr>
            </a:lvl6pPr>
            <a:lvl7pPr marL="3200400" lvl="6" indent="-298450" rtl="0">
              <a:spcBef>
                <a:spcPts val="0"/>
              </a:spcBef>
              <a:spcAft>
                <a:spcPts val="0"/>
              </a:spcAft>
              <a:buClr>
                <a:schemeClr val="dk1"/>
              </a:buClr>
              <a:buSzPts val="1100"/>
              <a:buChar char="●"/>
              <a:defRPr>
                <a:solidFill>
                  <a:schemeClr val="dk1"/>
                </a:solidFill>
              </a:defRPr>
            </a:lvl7pPr>
            <a:lvl8pPr marL="3657600" lvl="7" indent="-298450" rtl="0">
              <a:spcBef>
                <a:spcPts val="0"/>
              </a:spcBef>
              <a:spcAft>
                <a:spcPts val="0"/>
              </a:spcAft>
              <a:buClr>
                <a:schemeClr val="dk1"/>
              </a:buClr>
              <a:buSzPts val="1100"/>
              <a:buChar char="○"/>
              <a:defRPr>
                <a:solidFill>
                  <a:schemeClr val="dk1"/>
                </a:solidFill>
              </a:defRPr>
            </a:lvl8pPr>
            <a:lvl9pPr marL="4114800" lvl="8" indent="-298450" rtl="0">
              <a:spcBef>
                <a:spcPts val="0"/>
              </a:spcBef>
              <a:spcAft>
                <a:spcPts val="0"/>
              </a:spcAft>
              <a:buClr>
                <a:schemeClr val="dk1"/>
              </a:buClr>
              <a:buSzPts val="1100"/>
              <a:buChar char="■"/>
              <a:defRPr>
                <a:solidFill>
                  <a:schemeClr val="dk1"/>
                </a:solidFill>
              </a:defRPr>
            </a:lvl9pPr>
          </a:lstStyle>
          <a:p>
            <a:endParaRPr/>
          </a:p>
        </p:txBody>
      </p:sp>
      <p:sp>
        <p:nvSpPr>
          <p:cNvPr id="168" name="Google Shape;168;p15">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15"/>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76" name="Google Shape;1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9" name="Google Shape;179;p16"/>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6"/>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88" name="Google Shape;1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‹Nº›</a:t>
            </a:fld>
            <a:endParaRPr/>
          </a:p>
        </p:txBody>
      </p:sp>
      <p:sp>
        <p:nvSpPr>
          <p:cNvPr id="189" name="Google Shape;189;p16"/>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0"/>
              </a:spcBef>
              <a:spcAft>
                <a:spcPts val="0"/>
              </a:spcAft>
              <a:buClr>
                <a:schemeClr val="dk1"/>
              </a:buClr>
              <a:buSzPts val="1100"/>
              <a:buChar char="○"/>
              <a:defRPr>
                <a:solidFill>
                  <a:schemeClr val="dk1"/>
                </a:solidFill>
              </a:defRPr>
            </a:lvl2pPr>
            <a:lvl3pPr marL="1371600" lvl="2" indent="-298450" rtl="0">
              <a:spcBef>
                <a:spcPts val="0"/>
              </a:spcBef>
              <a:spcAft>
                <a:spcPts val="0"/>
              </a:spcAft>
              <a:buClr>
                <a:schemeClr val="dk1"/>
              </a:buClr>
              <a:buSzPts val="1100"/>
              <a:buChar char="■"/>
              <a:defRPr>
                <a:solidFill>
                  <a:schemeClr val="dk1"/>
                </a:solidFill>
              </a:defRPr>
            </a:lvl3pPr>
            <a:lvl4pPr marL="1828800" lvl="3" indent="-298450" rtl="0">
              <a:spcBef>
                <a:spcPts val="0"/>
              </a:spcBef>
              <a:spcAft>
                <a:spcPts val="0"/>
              </a:spcAft>
              <a:buClr>
                <a:schemeClr val="dk1"/>
              </a:buClr>
              <a:buSzPts val="1100"/>
              <a:buChar char="●"/>
              <a:defRPr>
                <a:solidFill>
                  <a:schemeClr val="dk1"/>
                </a:solidFill>
              </a:defRPr>
            </a:lvl4pPr>
            <a:lvl5pPr marL="2286000" lvl="4" indent="-298450" rtl="0">
              <a:spcBef>
                <a:spcPts val="0"/>
              </a:spcBef>
              <a:spcAft>
                <a:spcPts val="0"/>
              </a:spcAft>
              <a:buClr>
                <a:schemeClr val="dk1"/>
              </a:buClr>
              <a:buSzPts val="1100"/>
              <a:buChar char="○"/>
              <a:defRPr>
                <a:solidFill>
                  <a:schemeClr val="dk1"/>
                </a:solidFill>
              </a:defRPr>
            </a:lvl5pPr>
            <a:lvl6pPr marL="2743200" lvl="5" indent="-298450" rtl="0">
              <a:spcBef>
                <a:spcPts val="0"/>
              </a:spcBef>
              <a:spcAft>
                <a:spcPts val="0"/>
              </a:spcAft>
              <a:buClr>
                <a:schemeClr val="dk1"/>
              </a:buClr>
              <a:buSzPts val="1100"/>
              <a:buChar char="■"/>
              <a:defRPr>
                <a:solidFill>
                  <a:schemeClr val="dk1"/>
                </a:solidFill>
              </a:defRPr>
            </a:lvl6pPr>
            <a:lvl7pPr marL="3200400" lvl="6" indent="-298450" rtl="0">
              <a:spcBef>
                <a:spcPts val="0"/>
              </a:spcBef>
              <a:spcAft>
                <a:spcPts val="0"/>
              </a:spcAft>
              <a:buClr>
                <a:schemeClr val="dk1"/>
              </a:buClr>
              <a:buSzPts val="1100"/>
              <a:buChar char="●"/>
              <a:defRPr>
                <a:solidFill>
                  <a:schemeClr val="dk1"/>
                </a:solidFill>
              </a:defRPr>
            </a:lvl7pPr>
            <a:lvl8pPr marL="3657600" lvl="7" indent="-298450" rtl="0">
              <a:spcBef>
                <a:spcPts val="0"/>
              </a:spcBef>
              <a:spcAft>
                <a:spcPts val="0"/>
              </a:spcAft>
              <a:buClr>
                <a:schemeClr val="dk1"/>
              </a:buClr>
              <a:buSzPts val="1100"/>
              <a:buChar char="○"/>
              <a:defRPr>
                <a:solidFill>
                  <a:schemeClr val="dk1"/>
                </a:solidFill>
              </a:defRPr>
            </a:lvl8pPr>
            <a:lvl9pPr marL="4114800" lvl="8" indent="-298450" rtl="0">
              <a:spcBef>
                <a:spcPts val="0"/>
              </a:spcBef>
              <a:spcAft>
                <a:spcPts val="0"/>
              </a:spcAft>
              <a:buClr>
                <a:schemeClr val="dk1"/>
              </a:buClr>
              <a:buSzPts val="1100"/>
              <a:buChar char="■"/>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20.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14.xml"/><Relationship Id="rId5" Type="http://schemas.openxmlformats.org/officeDocument/2006/relationships/slide" Target="slide5.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danieldelaCueva"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PROJET NSI 1ère:</a:t>
            </a:r>
            <a:endParaRPr/>
          </a:p>
          <a:p>
            <a:pPr marL="0" lvl="0" indent="0" algn="l" rtl="0">
              <a:spcBef>
                <a:spcPts val="0"/>
              </a:spcBef>
              <a:spcAft>
                <a:spcPts val="0"/>
              </a:spcAft>
              <a:buNone/>
            </a:pPr>
            <a:r>
              <a:rPr lang="fr"/>
              <a:t>CRYPTAGES</a:t>
            </a:r>
            <a:endParaRPr/>
          </a:p>
        </p:txBody>
      </p:sp>
      <p:sp>
        <p:nvSpPr>
          <p:cNvPr id="195" name="Google Shape;195;p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1600"/>
              </a:spcAft>
              <a:buNone/>
            </a:pPr>
            <a:r>
              <a:rPr lang="fr"/>
              <a:t>Fonctionnement du code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algorithmes - Vigenère (décodage)</a:t>
            </a:r>
            <a:endParaRPr/>
          </a:p>
        </p:txBody>
      </p:sp>
      <p:sp>
        <p:nvSpPr>
          <p:cNvPr id="253" name="Google Shape;253;p26"/>
          <p:cNvSpPr txBox="1">
            <a:spLocks noGrp="1"/>
          </p:cNvSpPr>
          <p:nvPr>
            <p:ph type="body" idx="1"/>
          </p:nvPr>
        </p:nvSpPr>
        <p:spPr>
          <a:xfrm>
            <a:off x="1297500" y="1460250"/>
            <a:ext cx="2528700" cy="3217200"/>
          </a:xfrm>
          <a:prstGeom prst="rect">
            <a:avLst/>
          </a:prstGeom>
        </p:spPr>
        <p:txBody>
          <a:bodyPr spcFirstLastPara="1" wrap="square" lIns="0" tIns="91425" rIns="91425" bIns="91425" anchor="t" anchorCtr="0">
            <a:normAutofit fontScale="85000" lnSpcReduction="10000"/>
          </a:bodyPr>
          <a:lstStyle/>
          <a:p>
            <a:pPr marL="457200" lvl="0" indent="-298767" algn="l" rtl="0">
              <a:spcBef>
                <a:spcPts val="0"/>
              </a:spcBef>
              <a:spcAft>
                <a:spcPts val="0"/>
              </a:spcAft>
              <a:buSzPct val="100000"/>
              <a:buChar char="-"/>
            </a:pPr>
            <a:r>
              <a:rPr lang="fr" dirty="0"/>
              <a:t>Prend un message codé de type texte , une clé et un alphabet en argument</a:t>
            </a:r>
            <a:endParaRPr dirty="0"/>
          </a:p>
          <a:p>
            <a:pPr marL="457200" lvl="0" indent="-298767" algn="l" rtl="0">
              <a:spcBef>
                <a:spcPts val="0"/>
              </a:spcBef>
              <a:spcAft>
                <a:spcPts val="0"/>
              </a:spcAft>
              <a:buSzPct val="100000"/>
              <a:buChar char="-"/>
            </a:pPr>
            <a:r>
              <a:rPr lang="fr" dirty="0"/>
              <a:t>Vérifie que les caractères de la clé appartiennent à l’alphabet</a:t>
            </a:r>
            <a:endParaRPr dirty="0"/>
          </a:p>
          <a:p>
            <a:pPr marL="457200" lvl="0" indent="-298767" algn="l" rtl="0">
              <a:spcBef>
                <a:spcPts val="0"/>
              </a:spcBef>
              <a:spcAft>
                <a:spcPts val="0"/>
              </a:spcAft>
              <a:buSzPct val="100000"/>
              <a:buChar char="-"/>
            </a:pPr>
            <a:r>
              <a:rPr lang="fr" dirty="0"/>
              <a:t>Ajuste la longueur de la clé en la répétant et supprime les espaces</a:t>
            </a:r>
            <a:endParaRPr dirty="0"/>
          </a:p>
          <a:p>
            <a:pPr marL="457200" lvl="0" indent="-298767" algn="l" rtl="0">
              <a:spcBef>
                <a:spcPts val="0"/>
              </a:spcBef>
              <a:spcAft>
                <a:spcPts val="0"/>
              </a:spcAft>
              <a:buSzPct val="100000"/>
              <a:buChar char="-"/>
            </a:pPr>
            <a:r>
              <a:rPr lang="fr" dirty="0"/>
              <a:t>Pour chaque caractère</a:t>
            </a:r>
            <a:endParaRPr dirty="0"/>
          </a:p>
          <a:p>
            <a:pPr marL="914400" lvl="1" indent="-287972" algn="l" rtl="0">
              <a:spcBef>
                <a:spcPts val="0"/>
              </a:spcBef>
              <a:spcAft>
                <a:spcPts val="0"/>
              </a:spcAft>
              <a:buSzPct val="100000"/>
              <a:buChar char="-"/>
            </a:pPr>
            <a:r>
              <a:rPr lang="fr" dirty="0"/>
              <a:t>Si c’est une lettre de l'alphabet: applique le décalage inverse en soustrayant l’indice de la lettre et de la position de clé correspondante</a:t>
            </a:r>
            <a:endParaRPr dirty="0"/>
          </a:p>
          <a:p>
            <a:pPr marL="914400" lvl="1" indent="-287972" algn="l" rtl="0">
              <a:spcBef>
                <a:spcPts val="0"/>
              </a:spcBef>
              <a:spcAft>
                <a:spcPts val="0"/>
              </a:spcAft>
              <a:buSzPct val="100000"/>
              <a:buChar char="-"/>
            </a:pPr>
            <a:r>
              <a:rPr lang="fr" dirty="0"/>
              <a:t>Si c’est un caractère spécial ou un chiffre: le laisse inchangé</a:t>
            </a:r>
            <a:endParaRPr dirty="0"/>
          </a:p>
          <a:p>
            <a:pPr marL="457200" lvl="0" indent="-298767" algn="l" rtl="0">
              <a:spcBef>
                <a:spcPts val="0"/>
              </a:spcBef>
              <a:spcAft>
                <a:spcPts val="0"/>
              </a:spcAft>
              <a:buSzPct val="100000"/>
              <a:buChar char="-"/>
            </a:pPr>
            <a:r>
              <a:rPr lang="fr" dirty="0"/>
              <a:t>Retourne le résultat</a:t>
            </a:r>
            <a:endParaRPr dirty="0"/>
          </a:p>
        </p:txBody>
      </p:sp>
      <p:pic>
        <p:nvPicPr>
          <p:cNvPr id="3" name="Imagen 2">
            <a:extLst>
              <a:ext uri="{FF2B5EF4-FFF2-40B4-BE49-F238E27FC236}">
                <a16:creationId xmlns:a16="http://schemas.microsoft.com/office/drawing/2014/main" id="{4CDEAB5D-FB7C-4B8B-A169-B28A1C55B819}"/>
              </a:ext>
            </a:extLst>
          </p:cNvPr>
          <p:cNvPicPr>
            <a:picLocks noChangeAspect="1"/>
          </p:cNvPicPr>
          <p:nvPr/>
        </p:nvPicPr>
        <p:blipFill>
          <a:blip r:embed="rId3"/>
          <a:stretch>
            <a:fillRect/>
          </a:stretch>
        </p:blipFill>
        <p:spPr>
          <a:xfrm>
            <a:off x="3826200" y="1205344"/>
            <a:ext cx="5057073" cy="33424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algorithmes - Polybe (grille)</a:t>
            </a:r>
            <a:endParaRPr/>
          </a:p>
        </p:txBody>
      </p:sp>
      <p:sp>
        <p:nvSpPr>
          <p:cNvPr id="260" name="Google Shape;260;p27"/>
          <p:cNvSpPr txBox="1">
            <a:spLocks noGrp="1"/>
          </p:cNvSpPr>
          <p:nvPr>
            <p:ph type="body" idx="1"/>
          </p:nvPr>
        </p:nvSpPr>
        <p:spPr>
          <a:xfrm>
            <a:off x="1297500" y="1634650"/>
            <a:ext cx="6923100" cy="1111500"/>
          </a:xfrm>
          <a:prstGeom prst="rect">
            <a:avLst/>
          </a:prstGeom>
        </p:spPr>
        <p:txBody>
          <a:bodyPr spcFirstLastPara="1" wrap="square" lIns="0" tIns="91425" rIns="91425" bIns="91425" anchor="t" anchorCtr="0">
            <a:normAutofit/>
          </a:bodyPr>
          <a:lstStyle/>
          <a:p>
            <a:pPr marL="457200" lvl="0" indent="-311150" algn="l" rtl="0">
              <a:spcBef>
                <a:spcPts val="0"/>
              </a:spcBef>
              <a:spcAft>
                <a:spcPts val="0"/>
              </a:spcAft>
              <a:buSzPts val="1300"/>
              <a:buChar char="-"/>
            </a:pPr>
            <a:r>
              <a:rPr lang="fr"/>
              <a:t>Fonction partagée par les fonctions de codage et de décodage</a:t>
            </a:r>
            <a:endParaRPr/>
          </a:p>
          <a:p>
            <a:pPr marL="457200" lvl="0" indent="-311150" algn="l" rtl="0">
              <a:spcBef>
                <a:spcPts val="0"/>
              </a:spcBef>
              <a:spcAft>
                <a:spcPts val="0"/>
              </a:spcAft>
              <a:buSzPts val="1300"/>
              <a:buChar char="-"/>
            </a:pPr>
            <a:r>
              <a:rPr lang="fr"/>
              <a:t>Crée la grille nécessaire pour appliquer l’algorithme de Polybe à partir d’un alphabet de 25 caractères</a:t>
            </a:r>
            <a:endParaRPr/>
          </a:p>
        </p:txBody>
      </p:sp>
      <p:pic>
        <p:nvPicPr>
          <p:cNvPr id="261" name="Google Shape;261;p27"/>
          <p:cNvPicPr preferRelativeResize="0"/>
          <p:nvPr/>
        </p:nvPicPr>
        <p:blipFill>
          <a:blip r:embed="rId3">
            <a:alphaModFix/>
          </a:blip>
          <a:stretch>
            <a:fillRect/>
          </a:stretch>
        </p:blipFill>
        <p:spPr>
          <a:xfrm>
            <a:off x="923450" y="3072948"/>
            <a:ext cx="7297099" cy="160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algorithmes - Polybe (codage)</a:t>
            </a:r>
            <a:endParaRPr/>
          </a:p>
        </p:txBody>
      </p:sp>
      <p:sp>
        <p:nvSpPr>
          <p:cNvPr id="267" name="Google Shape;267;p28"/>
          <p:cNvSpPr txBox="1">
            <a:spLocks noGrp="1"/>
          </p:cNvSpPr>
          <p:nvPr>
            <p:ph type="body" idx="1"/>
          </p:nvPr>
        </p:nvSpPr>
        <p:spPr>
          <a:xfrm>
            <a:off x="1297500" y="1460250"/>
            <a:ext cx="2528700" cy="3217200"/>
          </a:xfrm>
          <a:prstGeom prst="rect">
            <a:avLst/>
          </a:prstGeom>
        </p:spPr>
        <p:txBody>
          <a:bodyPr spcFirstLastPara="1" wrap="square" lIns="0" tIns="91425" rIns="91425" bIns="91425" anchor="t" anchorCtr="0">
            <a:normAutofit/>
          </a:bodyPr>
          <a:lstStyle/>
          <a:p>
            <a:pPr marL="457200" lvl="0" indent="-311150" algn="l" rtl="0">
              <a:spcBef>
                <a:spcPts val="0"/>
              </a:spcBef>
              <a:spcAft>
                <a:spcPts val="0"/>
              </a:spcAft>
              <a:buSzPts val="1300"/>
              <a:buChar char="-"/>
            </a:pPr>
            <a:r>
              <a:rPr lang="fr" dirty="0"/>
              <a:t>Crée la grille</a:t>
            </a:r>
            <a:endParaRPr dirty="0"/>
          </a:p>
          <a:p>
            <a:pPr marL="457200" lvl="0" indent="-311150" algn="l" rtl="0">
              <a:spcBef>
                <a:spcPts val="0"/>
              </a:spcBef>
              <a:spcAft>
                <a:spcPts val="0"/>
              </a:spcAft>
              <a:buSzPts val="1300"/>
              <a:buChar char="-"/>
            </a:pPr>
            <a:r>
              <a:rPr lang="fr" dirty="0"/>
              <a:t>Pour chaque caractère</a:t>
            </a:r>
            <a:endParaRPr dirty="0"/>
          </a:p>
          <a:p>
            <a:pPr marL="914400" lvl="1" indent="-298450" algn="l" rtl="0">
              <a:spcBef>
                <a:spcPts val="0"/>
              </a:spcBef>
              <a:spcAft>
                <a:spcPts val="0"/>
              </a:spcAft>
              <a:buSzPts val="1100"/>
              <a:buChar char="-"/>
            </a:pPr>
            <a:r>
              <a:rPr lang="fr" dirty="0"/>
              <a:t>Si c’est une lettre de l'alphabet: ajoute au message décodé les coordonnées de la lettre dans la grille</a:t>
            </a:r>
            <a:endParaRPr dirty="0"/>
          </a:p>
          <a:p>
            <a:pPr marL="914400" lvl="1" indent="-298450" algn="l" rtl="0">
              <a:spcBef>
                <a:spcPts val="0"/>
              </a:spcBef>
              <a:spcAft>
                <a:spcPts val="0"/>
              </a:spcAft>
              <a:buSzPts val="1100"/>
              <a:buChar char="-"/>
            </a:pPr>
            <a:r>
              <a:rPr lang="fr" dirty="0"/>
              <a:t>si c’est un chiffre: génère une erreur, les chiffres ne peuvent pas être codés avec Polybe</a:t>
            </a:r>
            <a:endParaRPr dirty="0"/>
          </a:p>
          <a:p>
            <a:pPr marL="914400" lvl="1" indent="-298450" algn="l" rtl="0">
              <a:spcBef>
                <a:spcPts val="0"/>
              </a:spcBef>
              <a:spcAft>
                <a:spcPts val="0"/>
              </a:spcAft>
              <a:buSzPts val="1100"/>
              <a:buChar char="-"/>
            </a:pPr>
            <a:r>
              <a:rPr lang="fr" dirty="0"/>
              <a:t>Si c’est un caractère spécial: le laisse inchangé</a:t>
            </a:r>
            <a:endParaRPr dirty="0"/>
          </a:p>
          <a:p>
            <a:pPr marL="457200" lvl="0" indent="-311150" algn="l" rtl="0">
              <a:spcBef>
                <a:spcPts val="0"/>
              </a:spcBef>
              <a:spcAft>
                <a:spcPts val="0"/>
              </a:spcAft>
              <a:buSzPts val="1300"/>
              <a:buChar char="-"/>
            </a:pPr>
            <a:r>
              <a:rPr lang="fr" dirty="0"/>
              <a:t>Retourne le résultat</a:t>
            </a:r>
            <a:endParaRPr dirty="0"/>
          </a:p>
        </p:txBody>
      </p:sp>
      <p:pic>
        <p:nvPicPr>
          <p:cNvPr id="3" name="Imagen 2">
            <a:extLst>
              <a:ext uri="{FF2B5EF4-FFF2-40B4-BE49-F238E27FC236}">
                <a16:creationId xmlns:a16="http://schemas.microsoft.com/office/drawing/2014/main" id="{F14ADFE4-A572-4DD7-9621-A98B49AAA94F}"/>
              </a:ext>
            </a:extLst>
          </p:cNvPr>
          <p:cNvPicPr>
            <a:picLocks noChangeAspect="1"/>
          </p:cNvPicPr>
          <p:nvPr/>
        </p:nvPicPr>
        <p:blipFill>
          <a:blip r:embed="rId3"/>
          <a:stretch>
            <a:fillRect/>
          </a:stretch>
        </p:blipFill>
        <p:spPr>
          <a:xfrm>
            <a:off x="3890921" y="1244986"/>
            <a:ext cx="4815627" cy="34324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algorithmes - Polybe (décodage)</a:t>
            </a:r>
            <a:endParaRPr/>
          </a:p>
        </p:txBody>
      </p:sp>
      <p:sp>
        <p:nvSpPr>
          <p:cNvPr id="274" name="Google Shape;274;p29"/>
          <p:cNvSpPr txBox="1">
            <a:spLocks noGrp="1"/>
          </p:cNvSpPr>
          <p:nvPr>
            <p:ph type="body" idx="1"/>
          </p:nvPr>
        </p:nvSpPr>
        <p:spPr>
          <a:xfrm>
            <a:off x="1297500" y="1460250"/>
            <a:ext cx="2528700" cy="3217200"/>
          </a:xfrm>
          <a:prstGeom prst="rect">
            <a:avLst/>
          </a:prstGeom>
        </p:spPr>
        <p:txBody>
          <a:bodyPr spcFirstLastPara="1" wrap="square" lIns="0" tIns="91425" rIns="91425" bIns="91425" anchor="t" anchorCtr="0">
            <a:normAutofit/>
          </a:bodyPr>
          <a:lstStyle/>
          <a:p>
            <a:pPr marL="457200" lvl="0" indent="-311150" algn="l" rtl="0">
              <a:spcBef>
                <a:spcPts val="0"/>
              </a:spcBef>
              <a:spcAft>
                <a:spcPts val="0"/>
              </a:spcAft>
              <a:buSzPts val="1300"/>
              <a:buChar char="-"/>
            </a:pPr>
            <a:r>
              <a:rPr lang="fr" dirty="0"/>
              <a:t>Vérifie que le message ne contient pas de lettres</a:t>
            </a:r>
            <a:endParaRPr dirty="0"/>
          </a:p>
          <a:p>
            <a:pPr marL="457200" lvl="0" indent="-311150" algn="l" rtl="0">
              <a:spcBef>
                <a:spcPts val="0"/>
              </a:spcBef>
              <a:spcAft>
                <a:spcPts val="0"/>
              </a:spcAft>
              <a:buSzPts val="1300"/>
              <a:buChar char="-"/>
            </a:pPr>
            <a:r>
              <a:rPr lang="fr" dirty="0"/>
              <a:t>Crée la grille</a:t>
            </a:r>
            <a:endParaRPr dirty="0"/>
          </a:p>
          <a:p>
            <a:pPr marL="457200" lvl="0" indent="-311150" algn="l" rtl="0">
              <a:spcBef>
                <a:spcPts val="0"/>
              </a:spcBef>
              <a:spcAft>
                <a:spcPts val="0"/>
              </a:spcAft>
              <a:buSzPts val="1300"/>
              <a:buChar char="-"/>
            </a:pPr>
            <a:r>
              <a:rPr lang="fr" dirty="0"/>
              <a:t>Pour chaque caractère</a:t>
            </a:r>
            <a:endParaRPr dirty="0"/>
          </a:p>
          <a:p>
            <a:pPr marL="914400" lvl="1" indent="-298450" algn="l" rtl="0">
              <a:spcBef>
                <a:spcPts val="0"/>
              </a:spcBef>
              <a:spcAft>
                <a:spcPts val="0"/>
              </a:spcAft>
              <a:buSzPts val="1100"/>
              <a:buChar char="-"/>
            </a:pPr>
            <a:r>
              <a:rPr lang="fr" dirty="0"/>
              <a:t>Si c’est un chiffre: ajoute au message décodé la lettre correspondant aux coordonnées dans la grille</a:t>
            </a:r>
            <a:endParaRPr dirty="0"/>
          </a:p>
          <a:p>
            <a:pPr marL="914400" lvl="1" indent="-298450" algn="l" rtl="0">
              <a:spcBef>
                <a:spcPts val="0"/>
              </a:spcBef>
              <a:spcAft>
                <a:spcPts val="0"/>
              </a:spcAft>
              <a:buSzPts val="1100"/>
              <a:buChar char="-"/>
            </a:pPr>
            <a:r>
              <a:rPr lang="fr" dirty="0"/>
              <a:t>Si c’est un caractère spécial: le laisse inchangé</a:t>
            </a:r>
            <a:endParaRPr dirty="0"/>
          </a:p>
          <a:p>
            <a:pPr marL="457200" lvl="0" indent="-311150" algn="l" rtl="0">
              <a:spcBef>
                <a:spcPts val="0"/>
              </a:spcBef>
              <a:spcAft>
                <a:spcPts val="0"/>
              </a:spcAft>
              <a:buSzPts val="1300"/>
              <a:buChar char="-"/>
            </a:pPr>
            <a:r>
              <a:rPr lang="fr" dirty="0"/>
              <a:t>Retourne le résultat</a:t>
            </a:r>
            <a:endParaRPr dirty="0"/>
          </a:p>
        </p:txBody>
      </p:sp>
      <p:pic>
        <p:nvPicPr>
          <p:cNvPr id="3" name="Imagen 2">
            <a:extLst>
              <a:ext uri="{FF2B5EF4-FFF2-40B4-BE49-F238E27FC236}">
                <a16:creationId xmlns:a16="http://schemas.microsoft.com/office/drawing/2014/main" id="{DFEF377E-0ABF-4C8F-BD6B-5107DA91AA05}"/>
              </a:ext>
            </a:extLst>
          </p:cNvPr>
          <p:cNvPicPr>
            <a:picLocks noChangeAspect="1"/>
          </p:cNvPicPr>
          <p:nvPr/>
        </p:nvPicPr>
        <p:blipFill>
          <a:blip r:embed="rId3"/>
          <a:stretch>
            <a:fillRect/>
          </a:stretch>
        </p:blipFill>
        <p:spPr>
          <a:xfrm>
            <a:off x="3955473" y="1010073"/>
            <a:ext cx="4480557" cy="37396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interface</a:t>
            </a:r>
            <a:endParaRPr/>
          </a:p>
        </p:txBody>
      </p:sp>
      <p:sp>
        <p:nvSpPr>
          <p:cNvPr id="281" name="Google Shape;281;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fr"/>
              <a:t>Contient la classe Interface, dont le constructeur crée l’interface graphique avec ses objets; et les méthodes permettent de modifier ses attributs</a:t>
            </a:r>
            <a:endParaRPr/>
          </a:p>
          <a:p>
            <a:pPr marL="457200" lvl="0" indent="-311150" algn="l" rtl="0">
              <a:spcBef>
                <a:spcPts val="0"/>
              </a:spcBef>
              <a:spcAft>
                <a:spcPts val="0"/>
              </a:spcAft>
              <a:buSzPts val="1300"/>
              <a:buChar char="-"/>
            </a:pPr>
            <a:r>
              <a:rPr lang="fr"/>
              <a:t>Utilise le module Tkinter</a:t>
            </a:r>
            <a:endParaRPr/>
          </a:p>
          <a:p>
            <a:pPr marL="457200" lvl="0" indent="-311150" algn="l" rtl="0">
              <a:spcBef>
                <a:spcPts val="0"/>
              </a:spcBef>
              <a:spcAft>
                <a:spcPts val="0"/>
              </a:spcAft>
              <a:buSzPts val="1300"/>
              <a:buChar char="-"/>
            </a:pPr>
            <a:r>
              <a:rPr lang="fr"/>
              <a:t>Si elle il est exécuté, le module affiche la phrase: ”</a:t>
            </a:r>
            <a:r>
              <a:rPr lang="fr" sz="1050">
                <a:solidFill>
                  <a:srgbClr val="CE9178"/>
                </a:solidFill>
                <a:highlight>
                  <a:srgbClr val="1E1E1E"/>
                </a:highlight>
                <a:latin typeface="Courier New"/>
                <a:ea typeface="Courier New"/>
                <a:cs typeface="Courier New"/>
                <a:sym typeface="Courier New"/>
              </a:rPr>
              <a:t>Vous avez exécuté le module Interface, qui contient la classe Interface</a:t>
            </a:r>
            <a:r>
              <a:rPr lang="fr"/>
              <a:t>”</a:t>
            </a:r>
            <a:endParaRPr/>
          </a:p>
          <a:p>
            <a:pPr marL="457200" lvl="0" indent="-311150" algn="l" rtl="0">
              <a:spcBef>
                <a:spcPts val="0"/>
              </a:spcBef>
              <a:spcAft>
                <a:spcPts val="0"/>
              </a:spcAft>
              <a:buSzPts val="1300"/>
              <a:buChar char="-"/>
            </a:pPr>
            <a:r>
              <a:rPr lang="fr"/>
              <a:t>Le code est ci-après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1"/>
          <p:cNvPicPr preferRelativeResize="0"/>
          <p:nvPr/>
        </p:nvPicPr>
        <p:blipFill rotWithShape="1">
          <a:blip r:embed="rId3">
            <a:alphaModFix/>
          </a:blip>
          <a:srcRect t="426" b="426"/>
          <a:stretch/>
        </p:blipFill>
        <p:spPr>
          <a:xfrm>
            <a:off x="152400" y="152400"/>
            <a:ext cx="8690157"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32"/>
          <p:cNvPicPr preferRelativeResize="0"/>
          <p:nvPr/>
        </p:nvPicPr>
        <p:blipFill>
          <a:blip r:embed="rId3">
            <a:alphaModFix/>
          </a:blip>
          <a:stretch>
            <a:fillRect/>
          </a:stretch>
        </p:blipFill>
        <p:spPr>
          <a:xfrm>
            <a:off x="152400" y="152400"/>
            <a:ext cx="8839199" cy="46095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33"/>
          <p:cNvPicPr preferRelativeResize="0"/>
          <p:nvPr/>
        </p:nvPicPr>
        <p:blipFill>
          <a:blip r:embed="rId3">
            <a:alphaModFix/>
          </a:blip>
          <a:stretch>
            <a:fillRect/>
          </a:stretch>
        </p:blipFill>
        <p:spPr>
          <a:xfrm>
            <a:off x="152400" y="152400"/>
            <a:ext cx="8839199" cy="46368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34"/>
          <p:cNvPicPr preferRelativeResize="0"/>
          <p:nvPr/>
        </p:nvPicPr>
        <p:blipFill>
          <a:blip r:embed="rId3">
            <a:alphaModFix/>
          </a:blip>
          <a:stretch>
            <a:fillRect/>
          </a:stretch>
        </p:blipFill>
        <p:spPr>
          <a:xfrm>
            <a:off x="152400" y="152400"/>
            <a:ext cx="8839198" cy="46136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35"/>
          <p:cNvPicPr preferRelativeResize="0"/>
          <p:nvPr/>
        </p:nvPicPr>
        <p:blipFill>
          <a:blip r:embed="rId3">
            <a:alphaModFix/>
          </a:blip>
          <a:stretch>
            <a:fillRect/>
          </a:stretch>
        </p:blipFill>
        <p:spPr>
          <a:xfrm>
            <a:off x="152400" y="577013"/>
            <a:ext cx="8839202" cy="39894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1132625"/>
            <a:ext cx="7038900" cy="48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TABLE DES MATIÈRES</a:t>
            </a:r>
            <a:endParaRPr/>
          </a:p>
        </p:txBody>
      </p:sp>
      <p:sp>
        <p:nvSpPr>
          <p:cNvPr id="201" name="Google Shape;201;p18"/>
          <p:cNvSpPr txBox="1"/>
          <p:nvPr/>
        </p:nvSpPr>
        <p:spPr>
          <a:xfrm>
            <a:off x="1297500" y="1891419"/>
            <a:ext cx="3018300" cy="249354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dirty="0">
                <a:solidFill>
                  <a:schemeClr val="lt1"/>
                </a:solidFill>
                <a:uFill>
                  <a:noFill/>
                </a:uFill>
                <a:latin typeface="Montserrat"/>
                <a:ea typeface="Montserrat"/>
                <a:cs typeface="Montserrat"/>
                <a:sym typeface="Montserrat"/>
                <a:hlinkClick r:id="rId3" action="ppaction://hlinksldjump">
                  <a:extLst>
                    <a:ext uri="{A12FA001-AC4F-418D-AE19-62706E023703}">
                      <ahyp:hlinkClr xmlns:ahyp="http://schemas.microsoft.com/office/drawing/2018/hyperlinkcolor" val="tx"/>
                    </a:ext>
                  </a:extLst>
                </a:hlinkClick>
              </a:rPr>
              <a:t>Explication du projet</a:t>
            </a:r>
            <a:endParaRPr sz="1800" dirty="0">
              <a:solidFill>
                <a:schemeClr val="lt1"/>
              </a:solidFill>
              <a:latin typeface="Average"/>
              <a:ea typeface="Average"/>
              <a:cs typeface="Average"/>
              <a:sym typeface="Average"/>
            </a:endParaRPr>
          </a:p>
          <a:p>
            <a:pPr marL="0" lvl="0" indent="0" algn="l" rtl="0">
              <a:lnSpc>
                <a:spcPct val="100000"/>
              </a:lnSpc>
              <a:spcBef>
                <a:spcPts val="900"/>
              </a:spcBef>
              <a:spcAft>
                <a:spcPts val="0"/>
              </a:spcAft>
              <a:buNone/>
            </a:pPr>
            <a:r>
              <a:rPr lang="fr" dirty="0">
                <a:solidFill>
                  <a:schemeClr val="lt1"/>
                </a:solidFill>
                <a:uFill>
                  <a:noFill/>
                </a:uFill>
                <a:latin typeface="Montserrat"/>
                <a:ea typeface="Montserrat"/>
                <a:cs typeface="Montserrat"/>
                <a:sym typeface="Montserrat"/>
                <a:hlinkClick r:id="rId4" action="ppaction://hlinksldjump">
                  <a:extLst>
                    <a:ext uri="{A12FA001-AC4F-418D-AE19-62706E023703}">
                      <ahyp:hlinkClr xmlns:ahyp="http://schemas.microsoft.com/office/drawing/2018/hyperlinkcolor" val="tx"/>
                    </a:ext>
                  </a:extLst>
                </a:hlinkClick>
              </a:rPr>
              <a:t>Schéma des fichiers</a:t>
            </a:r>
            <a:endParaRPr sz="1800" dirty="0">
              <a:solidFill>
                <a:schemeClr val="lt1"/>
              </a:solidFill>
              <a:latin typeface="Montserrat"/>
              <a:ea typeface="Montserrat"/>
              <a:cs typeface="Montserrat"/>
              <a:sym typeface="Montserrat"/>
            </a:endParaRPr>
          </a:p>
          <a:p>
            <a:pPr marL="0" lvl="0" indent="0" algn="l" rtl="0">
              <a:lnSpc>
                <a:spcPct val="100000"/>
              </a:lnSpc>
              <a:spcBef>
                <a:spcPts val="900"/>
              </a:spcBef>
              <a:spcAft>
                <a:spcPts val="0"/>
              </a:spcAft>
              <a:buNone/>
            </a:pPr>
            <a:r>
              <a:rPr lang="fr" dirty="0">
                <a:solidFill>
                  <a:schemeClr val="lt1"/>
                </a:solidFill>
                <a:uFill>
                  <a:noFill/>
                </a:uFill>
                <a:latin typeface="Montserrat"/>
                <a:ea typeface="Montserrat"/>
                <a:cs typeface="Montserrat"/>
                <a:sym typeface="Montserrat"/>
                <a:hlinkClick r:id="rId5" action="ppaction://hlinksldjump">
                  <a:extLst>
                    <a:ext uri="{A12FA001-AC4F-418D-AE19-62706E023703}">
                      <ahyp:hlinkClr xmlns:ahyp="http://schemas.microsoft.com/office/drawing/2018/hyperlinkcolor" val="tx"/>
                    </a:ext>
                  </a:extLst>
                </a:hlinkClick>
              </a:rPr>
              <a:t>Module algorithmes</a:t>
            </a:r>
            <a:endParaRPr sz="1800" dirty="0">
              <a:solidFill>
                <a:schemeClr val="lt1"/>
              </a:solidFill>
              <a:latin typeface="Montserrat"/>
              <a:ea typeface="Montserrat"/>
              <a:cs typeface="Montserrat"/>
              <a:sym typeface="Montserrat"/>
            </a:endParaRPr>
          </a:p>
          <a:p>
            <a:pPr marL="0" lvl="0" indent="0" algn="l" rtl="0">
              <a:lnSpc>
                <a:spcPct val="100000"/>
              </a:lnSpc>
              <a:spcBef>
                <a:spcPts val="900"/>
              </a:spcBef>
              <a:spcAft>
                <a:spcPts val="0"/>
              </a:spcAft>
              <a:buNone/>
            </a:pPr>
            <a:r>
              <a:rPr lang="fr" dirty="0">
                <a:solidFill>
                  <a:schemeClr val="lt1"/>
                </a:solidFill>
                <a:uFill>
                  <a:noFill/>
                </a:uFill>
                <a:latin typeface="Montserrat"/>
                <a:ea typeface="Montserrat"/>
                <a:cs typeface="Montserrat"/>
                <a:sym typeface="Montserrat"/>
                <a:hlinkClick r:id="rId6" action="ppaction://hlinksldjump">
                  <a:extLst>
                    <a:ext uri="{A12FA001-AC4F-418D-AE19-62706E023703}">
                      <ahyp:hlinkClr xmlns:ahyp="http://schemas.microsoft.com/office/drawing/2018/hyperlinkcolor" val="tx"/>
                    </a:ext>
                  </a:extLst>
                </a:hlinkClick>
              </a:rPr>
              <a:t>Module interface</a:t>
            </a:r>
            <a:endParaRPr sz="1800" dirty="0">
              <a:solidFill>
                <a:schemeClr val="lt1"/>
              </a:solidFill>
              <a:latin typeface="Montserrat"/>
              <a:ea typeface="Montserrat"/>
              <a:cs typeface="Montserrat"/>
              <a:sym typeface="Montserrat"/>
            </a:endParaRPr>
          </a:p>
          <a:p>
            <a:pPr marL="0" lvl="0" indent="0" algn="l" rtl="0">
              <a:lnSpc>
                <a:spcPct val="100000"/>
              </a:lnSpc>
              <a:spcBef>
                <a:spcPts val="900"/>
              </a:spcBef>
              <a:spcAft>
                <a:spcPts val="0"/>
              </a:spcAft>
              <a:buNone/>
            </a:pPr>
            <a:r>
              <a:rPr lang="fr" dirty="0">
                <a:solidFill>
                  <a:schemeClr val="lt1"/>
                </a:solidFill>
                <a:uFill>
                  <a:noFill/>
                </a:uFill>
                <a:latin typeface="Montserrat"/>
                <a:ea typeface="Montserrat"/>
                <a:cs typeface="Montserrat"/>
                <a:sym typeface="Montserrat"/>
                <a:hlinkClick r:id="rId7" action="ppaction://hlinksldjump">
                  <a:extLst>
                    <a:ext uri="{A12FA001-AC4F-418D-AE19-62706E023703}">
                      <ahyp:hlinkClr xmlns:ahyp="http://schemas.microsoft.com/office/drawing/2018/hyperlinkcolor" val="tx"/>
                    </a:ext>
                  </a:extLst>
                </a:hlinkClick>
              </a:rPr>
              <a:t>Fichier principal</a:t>
            </a:r>
            <a:endParaRPr sz="1800" dirty="0">
              <a:solidFill>
                <a:schemeClr val="lt1"/>
              </a:solidFill>
              <a:latin typeface="Montserrat"/>
              <a:ea typeface="Montserrat"/>
              <a:cs typeface="Montserrat"/>
              <a:sym typeface="Montserrat"/>
            </a:endParaRPr>
          </a:p>
          <a:p>
            <a:pPr marL="0" lvl="0" indent="0" algn="l" rtl="0">
              <a:lnSpc>
                <a:spcPct val="100000"/>
              </a:lnSpc>
              <a:spcBef>
                <a:spcPts val="900"/>
              </a:spcBef>
              <a:spcAft>
                <a:spcPts val="0"/>
              </a:spcAft>
              <a:buNone/>
            </a:pPr>
            <a:r>
              <a:rPr lang="fr" dirty="0">
                <a:solidFill>
                  <a:schemeClr val="lt1"/>
                </a:solidFill>
                <a:uFill>
                  <a:noFill/>
                </a:uFill>
                <a:latin typeface="Montserrat"/>
                <a:ea typeface="Montserrat"/>
                <a:cs typeface="Montserrat"/>
                <a:sym typeface="Montserrat"/>
                <a:hlinkClick r:id="rId8" action="ppaction://hlinksldjump">
                  <a:extLst>
                    <a:ext uri="{A12FA001-AC4F-418D-AE19-62706E023703}">
                      <ahyp:hlinkClr xmlns:ahyp="http://schemas.microsoft.com/office/drawing/2018/hyperlinkcolor" val="tx"/>
                    </a:ext>
                  </a:extLst>
                </a:hlinkClick>
              </a:rPr>
              <a:t>Résultat</a:t>
            </a:r>
            <a:endParaRPr lang="es-ES" sz="1800" dirty="0">
              <a:solidFill>
                <a:schemeClr val="lt1"/>
              </a:solidFill>
              <a:latin typeface="Montserrat"/>
              <a:ea typeface="Montserrat"/>
              <a:cs typeface="Montserrat"/>
              <a:sym typeface="Montserrat"/>
            </a:endParaRPr>
          </a:p>
          <a:p>
            <a:pPr marL="0" lvl="0" indent="0" algn="l" rtl="0">
              <a:lnSpc>
                <a:spcPct val="100000"/>
              </a:lnSpc>
              <a:spcBef>
                <a:spcPts val="900"/>
              </a:spcBef>
              <a:spcAft>
                <a:spcPts val="900"/>
              </a:spcAft>
              <a:buNone/>
            </a:pPr>
            <a:r>
              <a:rPr lang="es-ES" dirty="0" err="1">
                <a:solidFill>
                  <a:schemeClr val="lt1"/>
                </a:solidFill>
                <a:uFill>
                  <a:noFill/>
                </a:uFill>
                <a:latin typeface="Montserrat"/>
                <a:ea typeface="Montserrat"/>
                <a:cs typeface="Montserrat"/>
                <a:sym typeface="Montserrat"/>
              </a:rPr>
              <a:t>Conclusions</a:t>
            </a:r>
            <a:endParaRPr lang="es-ES" dirty="0">
              <a:solidFill>
                <a:schemeClr val="lt1"/>
              </a:solidFill>
              <a:uFill>
                <a:noFill/>
              </a:uFill>
              <a:latin typeface="Montserrat"/>
              <a:ea typeface="Montserrat"/>
              <a:cs typeface="Montserrat"/>
              <a:sym typeface="Montserrat"/>
            </a:endParaRPr>
          </a:p>
          <a:p>
            <a:pPr marL="0" lvl="0" indent="0" algn="l" rtl="0">
              <a:lnSpc>
                <a:spcPct val="100000"/>
              </a:lnSpc>
              <a:spcBef>
                <a:spcPts val="900"/>
              </a:spcBef>
              <a:spcAft>
                <a:spcPts val="900"/>
              </a:spcAft>
              <a:buNone/>
            </a:pPr>
            <a:endParaRPr lang="fr" dirty="0">
              <a:solidFill>
                <a:schemeClr val="lt1"/>
              </a:solidFill>
              <a:uFill>
                <a:noFill/>
              </a:uFill>
              <a:latin typeface="Montserrat"/>
              <a:ea typeface="Montserrat"/>
              <a:cs typeface="Montserrat"/>
              <a:sym typeface="Montserrat"/>
            </a:endParaRPr>
          </a:p>
          <a:p>
            <a:pPr marL="0" lvl="0" indent="0" algn="l" rtl="0">
              <a:lnSpc>
                <a:spcPct val="100000"/>
              </a:lnSpc>
              <a:spcBef>
                <a:spcPts val="900"/>
              </a:spcBef>
              <a:spcAft>
                <a:spcPts val="900"/>
              </a:spcAft>
              <a:buNone/>
            </a:pPr>
            <a:endParaRPr sz="1800" dirty="0">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Fichier principal</a:t>
            </a:r>
            <a:endParaRPr/>
          </a:p>
        </p:txBody>
      </p:sp>
      <p:sp>
        <p:nvSpPr>
          <p:cNvPr id="312" name="Google Shape;312;p36"/>
          <p:cNvSpPr txBox="1">
            <a:spLocks noGrp="1"/>
          </p:cNvSpPr>
          <p:nvPr>
            <p:ph type="body" idx="1"/>
          </p:nvPr>
        </p:nvSpPr>
        <p:spPr>
          <a:xfrm>
            <a:off x="1297500" y="1227125"/>
            <a:ext cx="7038900" cy="1681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fr" dirty="0"/>
              <a:t>Contient une fonction “codage()” qui appliquera les différentes méthodes de codage selon ce que l’utilisateur a sélectionné, et affichera le résultat dans l’interface</a:t>
            </a:r>
            <a:endParaRPr dirty="0"/>
          </a:p>
          <a:p>
            <a:pPr marL="457200" lvl="0" indent="-311150" algn="l" rtl="0">
              <a:spcBef>
                <a:spcPts val="0"/>
              </a:spcBef>
              <a:spcAft>
                <a:spcPts val="0"/>
              </a:spcAft>
              <a:buSzPts val="1300"/>
              <a:buChar char="-"/>
            </a:pPr>
            <a:r>
              <a:rPr lang="fr" dirty="0"/>
              <a:t>Contient une fonction “sauvegarder()” qui crée un fichier.txt dans le directoire “output” avec les métadonnées de l’opération si l’utilisateur le demande</a:t>
            </a:r>
            <a:endParaRPr dirty="0"/>
          </a:p>
          <a:p>
            <a:pPr marL="457200" lvl="0" indent="-311150" algn="l" rtl="0">
              <a:spcBef>
                <a:spcPts val="0"/>
              </a:spcBef>
              <a:spcAft>
                <a:spcPts val="0"/>
              </a:spcAft>
              <a:buSzPts val="1300"/>
              <a:buChar char="-"/>
            </a:pPr>
            <a:r>
              <a:rPr lang="fr" dirty="0"/>
              <a:t>Contient la boucle principale du programme, qui crée une instance de la classe Interface à partir d’une instance Tk et affiche l’interface</a:t>
            </a:r>
            <a:endParaRPr dirty="0"/>
          </a:p>
        </p:txBody>
      </p:sp>
      <p:pic>
        <p:nvPicPr>
          <p:cNvPr id="313" name="Google Shape;313;p36"/>
          <p:cNvPicPr preferRelativeResize="0"/>
          <p:nvPr/>
        </p:nvPicPr>
        <p:blipFill>
          <a:blip r:embed="rId3">
            <a:alphaModFix/>
          </a:blip>
          <a:stretch>
            <a:fillRect/>
          </a:stretch>
        </p:blipFill>
        <p:spPr>
          <a:xfrm>
            <a:off x="152400" y="3061025"/>
            <a:ext cx="8839199" cy="13360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Fonction sauvegarder()</a:t>
            </a:r>
            <a:endParaRPr/>
          </a:p>
        </p:txBody>
      </p:sp>
      <p:sp>
        <p:nvSpPr>
          <p:cNvPr id="319" name="Google Shape;319;p37"/>
          <p:cNvSpPr txBox="1">
            <a:spLocks noGrp="1"/>
          </p:cNvSpPr>
          <p:nvPr>
            <p:ph type="body" idx="1"/>
          </p:nvPr>
        </p:nvSpPr>
        <p:spPr>
          <a:xfrm>
            <a:off x="6411400" y="2050988"/>
            <a:ext cx="2528700" cy="1633200"/>
          </a:xfrm>
          <a:prstGeom prst="rect">
            <a:avLst/>
          </a:prstGeom>
        </p:spPr>
        <p:txBody>
          <a:bodyPr spcFirstLastPara="1" wrap="square" lIns="0" tIns="91425" rIns="91425" bIns="91425" anchor="t" anchorCtr="0">
            <a:normAutofit/>
          </a:bodyPr>
          <a:lstStyle/>
          <a:p>
            <a:pPr marL="457200" lvl="0" indent="-311150" algn="l" rtl="0">
              <a:spcBef>
                <a:spcPts val="0"/>
              </a:spcBef>
              <a:spcAft>
                <a:spcPts val="0"/>
              </a:spcAft>
              <a:buSzPts val="1300"/>
              <a:buChar char="-"/>
            </a:pPr>
            <a:r>
              <a:rPr lang="fr"/>
              <a:t>Obtient la date actuelle</a:t>
            </a:r>
            <a:endParaRPr/>
          </a:p>
          <a:p>
            <a:pPr marL="457200" lvl="0" indent="-311150" algn="l" rtl="0">
              <a:spcBef>
                <a:spcPts val="0"/>
              </a:spcBef>
              <a:spcAft>
                <a:spcPts val="0"/>
              </a:spcAft>
              <a:buSzPts val="1300"/>
              <a:buChar char="-"/>
            </a:pPr>
            <a:r>
              <a:rPr lang="fr"/>
              <a:t>Crée une adresse dans le directoire /output pour le nouveau fichier</a:t>
            </a:r>
            <a:endParaRPr/>
          </a:p>
          <a:p>
            <a:pPr marL="457200" lvl="0" indent="-311150" algn="l" rtl="0">
              <a:spcBef>
                <a:spcPts val="0"/>
              </a:spcBef>
              <a:spcAft>
                <a:spcPts val="0"/>
              </a:spcAft>
              <a:buSzPts val="1300"/>
              <a:buChar char="-"/>
            </a:pPr>
            <a:r>
              <a:rPr lang="fr"/>
              <a:t>Ouvre le fichier et y écrit les données de l’opération</a:t>
            </a:r>
            <a:endParaRPr/>
          </a:p>
        </p:txBody>
      </p:sp>
      <p:pic>
        <p:nvPicPr>
          <p:cNvPr id="320" name="Google Shape;320;p37"/>
          <p:cNvPicPr preferRelativeResize="0"/>
          <p:nvPr/>
        </p:nvPicPr>
        <p:blipFill>
          <a:blip r:embed="rId3">
            <a:alphaModFix/>
          </a:blip>
          <a:stretch>
            <a:fillRect/>
          </a:stretch>
        </p:blipFill>
        <p:spPr>
          <a:xfrm>
            <a:off x="1297500" y="1737100"/>
            <a:ext cx="5013001" cy="22609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Fonction sauvegarder()</a:t>
            </a:r>
            <a:endParaRPr/>
          </a:p>
        </p:txBody>
      </p:sp>
      <p:pic>
        <p:nvPicPr>
          <p:cNvPr id="326" name="Google Shape;326;p38"/>
          <p:cNvPicPr preferRelativeResize="0"/>
          <p:nvPr/>
        </p:nvPicPr>
        <p:blipFill>
          <a:blip r:embed="rId3">
            <a:alphaModFix/>
          </a:blip>
          <a:stretch>
            <a:fillRect/>
          </a:stretch>
        </p:blipFill>
        <p:spPr>
          <a:xfrm>
            <a:off x="1297500" y="1225563"/>
            <a:ext cx="6106600" cy="32840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RÉSULTAT FINAL</a:t>
            </a:r>
            <a:endParaRPr/>
          </a:p>
        </p:txBody>
      </p:sp>
      <p:pic>
        <p:nvPicPr>
          <p:cNvPr id="332" name="Google Shape;332;p39"/>
          <p:cNvPicPr preferRelativeResize="0"/>
          <p:nvPr/>
        </p:nvPicPr>
        <p:blipFill>
          <a:blip r:embed="rId3">
            <a:alphaModFix/>
          </a:blip>
          <a:stretch>
            <a:fillRect/>
          </a:stretch>
        </p:blipFill>
        <p:spPr>
          <a:xfrm>
            <a:off x="2298750" y="1307850"/>
            <a:ext cx="4546492" cy="3530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BAD19-92F8-4E3B-BBD9-7E47EDFF1F53}"/>
              </a:ext>
            </a:extLst>
          </p:cNvPr>
          <p:cNvSpPr>
            <a:spLocks noGrp="1"/>
          </p:cNvSpPr>
          <p:nvPr>
            <p:ph type="title"/>
          </p:nvPr>
        </p:nvSpPr>
        <p:spPr/>
        <p:txBody>
          <a:bodyPr/>
          <a:lstStyle/>
          <a:p>
            <a:r>
              <a:rPr lang="es-ES" dirty="0"/>
              <a:t>CONCLUSIONS ET ACQUIS</a:t>
            </a:r>
          </a:p>
        </p:txBody>
      </p:sp>
      <p:sp>
        <p:nvSpPr>
          <p:cNvPr id="7" name="Google Shape;312;p36">
            <a:extLst>
              <a:ext uri="{FF2B5EF4-FFF2-40B4-BE49-F238E27FC236}">
                <a16:creationId xmlns:a16="http://schemas.microsoft.com/office/drawing/2014/main" id="{166A8A0C-A405-4F53-86CB-756A72ABDADE}"/>
              </a:ext>
            </a:extLst>
          </p:cNvPr>
          <p:cNvSpPr txBox="1">
            <a:spLocks noGrp="1"/>
          </p:cNvSpPr>
          <p:nvPr>
            <p:ph type="body" idx="1"/>
          </p:nvPr>
        </p:nvSpPr>
        <p:spPr>
          <a:xfrm>
            <a:off x="1297500" y="1191492"/>
            <a:ext cx="7038900" cy="385849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fr-FR" dirty="0"/>
              <a:t>Ce projet était ambitieux et a nécessité d’un effort additionnel. En effet, il comporte des notions qui sont d’un niveau plus élevé que celui qui est attendu. Fournir cet effort n’a pas été un problème car le développement d’applications et une de mes passions, et donc ce projet m’a intéressé énormément, surtout du point de vue de l’intégration d’un système complexe (cryptage) dans un environnement plus agréable et facile à utiliser (</a:t>
            </a:r>
            <a:r>
              <a:rPr lang="fr-FR"/>
              <a:t>interface graphique).</a:t>
            </a:r>
            <a:endParaRPr lang="fr-FR" dirty="0"/>
          </a:p>
          <a:p>
            <a:pPr marL="457200" lvl="0" indent="-311150" algn="l" rtl="0">
              <a:spcBef>
                <a:spcPts val="0"/>
              </a:spcBef>
              <a:spcAft>
                <a:spcPts val="0"/>
              </a:spcAft>
              <a:buSzPts val="1300"/>
              <a:buChar char="-"/>
            </a:pPr>
            <a:endParaRPr lang="fr-FR" dirty="0"/>
          </a:p>
          <a:p>
            <a:pPr marL="457200" lvl="0" indent="-311150" algn="l" rtl="0">
              <a:spcBef>
                <a:spcPts val="0"/>
              </a:spcBef>
              <a:spcAft>
                <a:spcPts val="0"/>
              </a:spcAft>
              <a:buSzPts val="1300"/>
              <a:buChar char="-"/>
            </a:pPr>
            <a:r>
              <a:rPr lang="fr-FR" dirty="0"/>
              <a:t>Toutefois, ayant une certaine expérience en programmation en général et avec Python (voir </a:t>
            </a:r>
            <a:r>
              <a:rPr lang="fr-FR" dirty="0">
                <a:hlinkClick r:id="rId2"/>
              </a:rPr>
              <a:t>https://github.com/danieldelaCueva</a:t>
            </a:r>
            <a:r>
              <a:rPr lang="fr-FR" dirty="0"/>
              <a:t> ), j’ai décidé de me lancer dans ce projet plus compliqué, qui allait m’apporter de nouvelles connaissances plutôt que de rester exclusivement sur des notions basiques. L’utilisation des ces techniques plus avancées m’a également permis de produire un projet plus complet et attractif, notamment grâce à la présence d’une interface graphique.</a:t>
            </a:r>
          </a:p>
          <a:p>
            <a:pPr marL="457200" lvl="0" indent="-311150" algn="l" rtl="0">
              <a:spcBef>
                <a:spcPts val="0"/>
              </a:spcBef>
              <a:spcAft>
                <a:spcPts val="0"/>
              </a:spcAft>
              <a:buSzPts val="1300"/>
              <a:buChar char="-"/>
            </a:pPr>
            <a:endParaRPr lang="fr-FR" dirty="0"/>
          </a:p>
          <a:p>
            <a:pPr marL="457200" lvl="0" indent="-311150" algn="l" rtl="0">
              <a:spcBef>
                <a:spcPts val="0"/>
              </a:spcBef>
              <a:spcAft>
                <a:spcPts val="0"/>
              </a:spcAft>
              <a:buSzPts val="1300"/>
              <a:buChar char="-"/>
            </a:pPr>
            <a:r>
              <a:rPr lang="fr-FR" dirty="0"/>
              <a:t>Je considère que j’en ai tiré un grand bénéfice car j’ai pu reprendre et appliquer des concepts plus compliqués comme la programmation orientée objet ou les modules, tout en mettant en pratique les bases attendues dans ce projet de fin de 1</a:t>
            </a:r>
            <a:r>
              <a:rPr lang="fr-FR" baseline="30000" dirty="0"/>
              <a:t>ère</a:t>
            </a:r>
            <a:r>
              <a:rPr lang="fr-FR" dirty="0"/>
              <a:t>.</a:t>
            </a:r>
          </a:p>
        </p:txBody>
      </p:sp>
    </p:spTree>
    <p:extLst>
      <p:ext uri="{BB962C8B-B14F-4D97-AF65-F5344CB8AC3E}">
        <p14:creationId xmlns:p14="http://schemas.microsoft.com/office/powerpoint/2010/main" val="3345321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BAD19-92F8-4E3B-BBD9-7E47EDFF1F53}"/>
              </a:ext>
            </a:extLst>
          </p:cNvPr>
          <p:cNvSpPr>
            <a:spLocks noGrp="1"/>
          </p:cNvSpPr>
          <p:nvPr>
            <p:ph type="title"/>
          </p:nvPr>
        </p:nvSpPr>
        <p:spPr/>
        <p:txBody>
          <a:bodyPr/>
          <a:lstStyle/>
          <a:p>
            <a:r>
              <a:rPr lang="es-ES" dirty="0"/>
              <a:t>CONCLUSIONS ET ACQUIS</a:t>
            </a:r>
          </a:p>
        </p:txBody>
      </p:sp>
      <p:sp>
        <p:nvSpPr>
          <p:cNvPr id="7" name="Google Shape;312;p36">
            <a:extLst>
              <a:ext uri="{FF2B5EF4-FFF2-40B4-BE49-F238E27FC236}">
                <a16:creationId xmlns:a16="http://schemas.microsoft.com/office/drawing/2014/main" id="{166A8A0C-A405-4F53-86CB-756A72ABDADE}"/>
              </a:ext>
            </a:extLst>
          </p:cNvPr>
          <p:cNvSpPr txBox="1">
            <a:spLocks noGrp="1"/>
          </p:cNvSpPr>
          <p:nvPr>
            <p:ph type="body" idx="1"/>
          </p:nvPr>
        </p:nvSpPr>
        <p:spPr>
          <a:xfrm>
            <a:off x="1297500" y="1080655"/>
            <a:ext cx="7038900" cy="385849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fr-FR" dirty="0"/>
              <a:t>Je tiens à préciser que, bien sûr, j’ai eu besoin de consulter la documentation des nouveaux outils utilisés, ainsi que des sites de solution de problèmes (voir bibliographie dans le compte rendu), mais je suis parfaitement capable d’expliquer le fonctionnement de chacune des partie de mon code, que j’ai programmé en partant de zéro et sans copier-coller des parties sur ces sites.</a:t>
            </a:r>
          </a:p>
          <a:p>
            <a:pPr marL="457200" lvl="0" indent="-311150" algn="l" rtl="0">
              <a:spcBef>
                <a:spcPts val="0"/>
              </a:spcBef>
              <a:spcAft>
                <a:spcPts val="0"/>
              </a:spcAft>
              <a:buSzPts val="1300"/>
              <a:buChar char="-"/>
            </a:pPr>
            <a:endParaRPr lang="fr-FR" dirty="0"/>
          </a:p>
          <a:p>
            <a:pPr marL="146050" lvl="0" indent="0" algn="l" rtl="0">
              <a:spcBef>
                <a:spcPts val="0"/>
              </a:spcBef>
              <a:spcAft>
                <a:spcPts val="0"/>
              </a:spcAft>
              <a:buSzPts val="1300"/>
              <a:buNone/>
            </a:pPr>
            <a:r>
              <a:rPr lang="fr-FR" dirty="0"/>
              <a:t>En conclusion, j’ai passé un bon moment en réalisant ce projet, dont le résultat est très satisfaisant, qui m’a permis d’apprendre de nouveaux concepts et outils et de m’améliorer comme programmeur, représentant ainsi un très bon complément à la formation de la spécialité.</a:t>
            </a:r>
          </a:p>
        </p:txBody>
      </p:sp>
    </p:spTree>
    <p:extLst>
      <p:ext uri="{BB962C8B-B14F-4D97-AF65-F5344CB8AC3E}">
        <p14:creationId xmlns:p14="http://schemas.microsoft.com/office/powerpoint/2010/main" val="259665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Explication du projet</a:t>
            </a:r>
            <a:endParaRPr/>
          </a:p>
        </p:txBody>
      </p:sp>
      <p:sp>
        <p:nvSpPr>
          <p:cNvPr id="207" name="Google Shape;207;p19"/>
          <p:cNvSpPr txBox="1">
            <a:spLocks noGrp="1"/>
          </p:cNvSpPr>
          <p:nvPr>
            <p:ph type="body" idx="1"/>
          </p:nvPr>
        </p:nvSpPr>
        <p:spPr>
          <a:xfrm>
            <a:off x="1297500" y="170077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Dans ce projet, je vais travailler sur un logiciel de cryptage et décryptage de messages grâce à quatre célèbres méthodes de cryptage basique. Le logiciel permettra à l’utilisateur d’introduire un message alphanumérique puis de choisir la méthode de codage sur une interface graphique, ainsi que le décoder en connaissant la méthode de codage et la clé de déchiffrement.</a:t>
            </a:r>
            <a:endParaRPr/>
          </a:p>
          <a:p>
            <a:pPr marL="0" lvl="0" indent="0" algn="l" rtl="0">
              <a:spcBef>
                <a:spcPts val="1200"/>
              </a:spcBef>
              <a:spcAft>
                <a:spcPts val="1200"/>
              </a:spcAft>
              <a:buNone/>
            </a:pPr>
            <a:r>
              <a:rPr lang="fr"/>
              <a:t>Une autre caractéristique disponible sera la sauvegarde d’un fichier texte avec les données et métadonnées de l’opération.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Schéma des fichiers</a:t>
            </a:r>
            <a:endParaRPr/>
          </a:p>
        </p:txBody>
      </p:sp>
      <p:sp>
        <p:nvSpPr>
          <p:cNvPr id="213" name="Google Shape;213;p20"/>
          <p:cNvSpPr txBox="1"/>
          <p:nvPr/>
        </p:nvSpPr>
        <p:spPr>
          <a:xfrm>
            <a:off x="1420950" y="864300"/>
            <a:ext cx="7038900" cy="41857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dirty="0">
                <a:solidFill>
                  <a:schemeClr val="lt1"/>
                </a:solidFill>
                <a:latin typeface="Lato"/>
                <a:ea typeface="Lato"/>
                <a:cs typeface="Lato"/>
                <a:sym typeface="Lato"/>
              </a:rPr>
              <a:t>Pour utilisation:    cryptage /</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                           // reste des fichiers accompagnant l’exécutable</a:t>
            </a:r>
          </a:p>
          <a:p>
            <a:pPr marL="0" lvl="0" indent="0" algn="l" rtl="0">
              <a:spcBef>
                <a:spcPts val="0"/>
              </a:spcBef>
              <a:spcAft>
                <a:spcPts val="0"/>
              </a:spcAft>
              <a:buNone/>
            </a:pPr>
            <a:r>
              <a:rPr lang="fr" sz="1000" dirty="0">
                <a:solidFill>
                  <a:schemeClr val="lt1"/>
                </a:solidFill>
                <a:latin typeface="Lato"/>
                <a:ea typeface="Lato"/>
                <a:cs typeface="Lato"/>
                <a:sym typeface="Lato"/>
              </a:rPr>
              <a:t>		output/  	// contiendra les fichiers.txt des métadonnées</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cryptage.exe	// fichier exécutable </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icone.ico	// icône du logiciel</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a:t>
            </a:r>
            <a:endParaRPr sz="1000" dirty="0">
              <a:solidFill>
                <a:schemeClr val="lt1"/>
              </a:solidFill>
              <a:latin typeface="Lato"/>
              <a:ea typeface="Lato"/>
              <a:cs typeface="Lato"/>
              <a:sym typeface="Lato"/>
            </a:endParaRPr>
          </a:p>
          <a:p>
            <a:pPr marL="0" lvl="0" indent="0" algn="l" rtl="0">
              <a:spcBef>
                <a:spcPts val="0"/>
              </a:spcBef>
              <a:spcAft>
                <a:spcPts val="0"/>
              </a:spcAft>
              <a:buNone/>
            </a:pP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Pour développement:	src/</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modules/</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algorithmes/</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__init__.py</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cesar.py</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polybe.py</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rot13.py</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vigenere.py</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interface/</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__init__.py</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interface.py</a:t>
            </a:r>
            <a:endParaRPr sz="1000" dirty="0">
              <a:solidFill>
                <a:schemeClr val="lt1"/>
              </a:solidFill>
              <a:latin typeface="Lato"/>
              <a:ea typeface="Lato"/>
              <a:cs typeface="Lato"/>
              <a:sym typeface="Lato"/>
            </a:endParaRPr>
          </a:p>
          <a:p>
            <a:pPr marL="0" lvl="0" indent="0" algn="l" rtl="0">
              <a:spcBef>
                <a:spcPts val="0"/>
              </a:spcBef>
              <a:spcAft>
                <a:spcPts val="0"/>
              </a:spcAft>
              <a:buNone/>
            </a:pPr>
            <a:r>
              <a:rPr lang="fr" sz="1000" dirty="0">
                <a:solidFill>
                  <a:schemeClr val="lt1"/>
                </a:solidFill>
                <a:latin typeface="Lato"/>
                <a:ea typeface="Lato"/>
                <a:cs typeface="Lato"/>
                <a:sym typeface="Lato"/>
              </a:rPr>
              <a:t>			DE-LA-CUEVA_Daniel_code.py</a:t>
            </a:r>
            <a:endParaRPr sz="1000" dirty="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algorithmes</a:t>
            </a:r>
            <a:endParaRPr/>
          </a:p>
        </p:txBody>
      </p:sp>
      <p:sp>
        <p:nvSpPr>
          <p:cNvPr id="219" name="Google Shape;219;p21"/>
          <p:cNvSpPr txBox="1">
            <a:spLocks noGrp="1"/>
          </p:cNvSpPr>
          <p:nvPr>
            <p:ph type="body" idx="1"/>
          </p:nvPr>
        </p:nvSpPr>
        <p:spPr>
          <a:xfrm>
            <a:off x="1297500" y="1567550"/>
            <a:ext cx="7038900" cy="1770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fr" sz="1400"/>
              <a:t>Chaque sous-module correspond à un algorithme de cryptage, pour lequel il présente une fonction d’encodage, et une autre de décodage</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fr" sz="1400"/>
              <a:t>Les fonctions peuvent être importées depuis un autre script, mais ne seront pas appelées lors d’une éventuelle exécution du module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algorithmes - César (codage)</a:t>
            </a:r>
            <a:endParaRPr/>
          </a:p>
        </p:txBody>
      </p:sp>
      <p:sp>
        <p:nvSpPr>
          <p:cNvPr id="225" name="Google Shape;225;p22"/>
          <p:cNvSpPr txBox="1">
            <a:spLocks noGrp="1"/>
          </p:cNvSpPr>
          <p:nvPr>
            <p:ph type="body" idx="1"/>
          </p:nvPr>
        </p:nvSpPr>
        <p:spPr>
          <a:xfrm>
            <a:off x="1297500" y="1515750"/>
            <a:ext cx="2528700" cy="2911200"/>
          </a:xfrm>
          <a:prstGeom prst="rect">
            <a:avLst/>
          </a:prstGeom>
        </p:spPr>
        <p:txBody>
          <a:bodyPr spcFirstLastPara="1" wrap="square" lIns="0" tIns="91425" rIns="91425" bIns="91425" anchor="t" anchorCtr="0">
            <a:normAutofit lnSpcReduction="10000"/>
          </a:bodyPr>
          <a:lstStyle/>
          <a:p>
            <a:pPr marL="457200" lvl="0" indent="-311150" algn="l" rtl="0">
              <a:spcBef>
                <a:spcPts val="0"/>
              </a:spcBef>
              <a:spcAft>
                <a:spcPts val="0"/>
              </a:spcAft>
              <a:buSzPts val="1300"/>
              <a:buChar char="-"/>
            </a:pPr>
            <a:r>
              <a:rPr lang="fr" dirty="0"/>
              <a:t>Prend un message clair de type texte et un décalage en argument</a:t>
            </a:r>
            <a:endParaRPr dirty="0"/>
          </a:p>
          <a:p>
            <a:pPr marL="457200" lvl="0" indent="-311150" algn="l" rtl="0">
              <a:spcBef>
                <a:spcPts val="0"/>
              </a:spcBef>
              <a:spcAft>
                <a:spcPts val="0"/>
              </a:spcAft>
              <a:buSzPts val="1300"/>
              <a:buChar char="-"/>
            </a:pPr>
            <a:r>
              <a:rPr lang="fr" dirty="0"/>
              <a:t>Vérifie que le décalage est numérique</a:t>
            </a:r>
            <a:endParaRPr dirty="0"/>
          </a:p>
          <a:p>
            <a:pPr marL="457200" lvl="0" indent="-311150" algn="l" rtl="0">
              <a:spcBef>
                <a:spcPts val="0"/>
              </a:spcBef>
              <a:spcAft>
                <a:spcPts val="0"/>
              </a:spcAft>
              <a:buSzPts val="1300"/>
              <a:buChar char="-"/>
            </a:pPr>
            <a:r>
              <a:rPr lang="fr" dirty="0"/>
              <a:t>Pour chaque caractère</a:t>
            </a:r>
            <a:endParaRPr dirty="0"/>
          </a:p>
          <a:p>
            <a:pPr marL="914400" lvl="1" indent="-298450" algn="l" rtl="0">
              <a:spcBef>
                <a:spcPts val="0"/>
              </a:spcBef>
              <a:spcAft>
                <a:spcPts val="0"/>
              </a:spcAft>
              <a:buSzPts val="1100"/>
              <a:buChar char="-"/>
            </a:pPr>
            <a:r>
              <a:rPr lang="fr" dirty="0"/>
              <a:t>Si c’est un chiffre ou une lettre: applique le décalage sur les 10 chiffres ou les 26 lettres</a:t>
            </a:r>
            <a:endParaRPr dirty="0"/>
          </a:p>
          <a:p>
            <a:pPr marL="914400" lvl="1" indent="-298450" algn="l" rtl="0">
              <a:spcBef>
                <a:spcPts val="0"/>
              </a:spcBef>
              <a:spcAft>
                <a:spcPts val="0"/>
              </a:spcAft>
              <a:buSzPts val="1100"/>
              <a:buChar char="-"/>
            </a:pPr>
            <a:r>
              <a:rPr lang="fr" dirty="0"/>
              <a:t>Si c’est un caractère spécial: le laisse inchangé</a:t>
            </a:r>
            <a:endParaRPr dirty="0"/>
          </a:p>
          <a:p>
            <a:pPr marL="457200" lvl="0" indent="-311150" algn="l" rtl="0">
              <a:spcBef>
                <a:spcPts val="0"/>
              </a:spcBef>
              <a:spcAft>
                <a:spcPts val="0"/>
              </a:spcAft>
              <a:buSzPts val="1300"/>
              <a:buChar char="-"/>
            </a:pPr>
            <a:r>
              <a:rPr lang="fr" dirty="0"/>
              <a:t>Retourne le résultat</a:t>
            </a:r>
            <a:endParaRPr dirty="0"/>
          </a:p>
        </p:txBody>
      </p:sp>
      <p:pic>
        <p:nvPicPr>
          <p:cNvPr id="5" name="Imagen 4">
            <a:extLst>
              <a:ext uri="{FF2B5EF4-FFF2-40B4-BE49-F238E27FC236}">
                <a16:creationId xmlns:a16="http://schemas.microsoft.com/office/drawing/2014/main" id="{6A1585BB-164E-4DFB-8F91-23736DB296CA}"/>
              </a:ext>
            </a:extLst>
          </p:cNvPr>
          <p:cNvPicPr>
            <a:picLocks noChangeAspect="1"/>
          </p:cNvPicPr>
          <p:nvPr/>
        </p:nvPicPr>
        <p:blipFill>
          <a:blip r:embed="rId3"/>
          <a:stretch>
            <a:fillRect/>
          </a:stretch>
        </p:blipFill>
        <p:spPr>
          <a:xfrm>
            <a:off x="3886200" y="1002814"/>
            <a:ext cx="4894034" cy="39370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algorithmes - César (décodage)</a:t>
            </a:r>
            <a:endParaRPr/>
          </a:p>
        </p:txBody>
      </p:sp>
      <p:sp>
        <p:nvSpPr>
          <p:cNvPr id="232" name="Google Shape;232;p23"/>
          <p:cNvSpPr txBox="1">
            <a:spLocks noGrp="1"/>
          </p:cNvSpPr>
          <p:nvPr>
            <p:ph type="body" idx="1"/>
          </p:nvPr>
        </p:nvSpPr>
        <p:spPr>
          <a:xfrm>
            <a:off x="1297500" y="1567550"/>
            <a:ext cx="2528700" cy="2911200"/>
          </a:xfrm>
          <a:prstGeom prst="rect">
            <a:avLst/>
          </a:prstGeom>
        </p:spPr>
        <p:txBody>
          <a:bodyPr spcFirstLastPara="1" wrap="square" lIns="0" tIns="91425" rIns="91425" bIns="91425" anchor="t" anchorCtr="0">
            <a:normAutofit fontScale="92500"/>
          </a:bodyPr>
          <a:lstStyle/>
          <a:p>
            <a:pPr marL="457200" lvl="0" indent="-311150" algn="l" rtl="0">
              <a:spcBef>
                <a:spcPts val="0"/>
              </a:spcBef>
              <a:spcAft>
                <a:spcPts val="0"/>
              </a:spcAft>
              <a:buSzPts val="1300"/>
              <a:buChar char="-"/>
            </a:pPr>
            <a:r>
              <a:rPr lang="fr" dirty="0"/>
              <a:t>Prend un message codé de type texte et un décalage en argument</a:t>
            </a:r>
            <a:endParaRPr dirty="0"/>
          </a:p>
          <a:p>
            <a:pPr marL="457200" lvl="0" indent="-311150" algn="l" rtl="0">
              <a:spcBef>
                <a:spcPts val="0"/>
              </a:spcBef>
              <a:spcAft>
                <a:spcPts val="0"/>
              </a:spcAft>
              <a:buSzPts val="1300"/>
              <a:buChar char="-"/>
            </a:pPr>
            <a:r>
              <a:rPr lang="fr" dirty="0"/>
              <a:t>Vérifie que le décalage est numérique</a:t>
            </a:r>
            <a:endParaRPr dirty="0"/>
          </a:p>
          <a:p>
            <a:pPr marL="457200" lvl="0" indent="-311150" algn="l" rtl="0">
              <a:spcBef>
                <a:spcPts val="0"/>
              </a:spcBef>
              <a:spcAft>
                <a:spcPts val="0"/>
              </a:spcAft>
              <a:buSzPts val="1300"/>
              <a:buChar char="-"/>
            </a:pPr>
            <a:r>
              <a:rPr lang="fr" dirty="0"/>
              <a:t>Pour chaque caractère</a:t>
            </a:r>
            <a:endParaRPr dirty="0"/>
          </a:p>
          <a:p>
            <a:pPr marL="914400" lvl="1" indent="-298450" algn="l" rtl="0">
              <a:spcBef>
                <a:spcPts val="0"/>
              </a:spcBef>
              <a:spcAft>
                <a:spcPts val="0"/>
              </a:spcAft>
              <a:buSzPts val="1100"/>
              <a:buChar char="-"/>
            </a:pPr>
            <a:r>
              <a:rPr lang="fr" dirty="0"/>
              <a:t>Si c’est un chiffre ou une lettre: applique le décalage inverse sur les 10 chiffres ou les 26 lettres</a:t>
            </a:r>
            <a:endParaRPr dirty="0"/>
          </a:p>
          <a:p>
            <a:pPr marL="914400" lvl="1" indent="-298450" algn="l" rtl="0">
              <a:spcBef>
                <a:spcPts val="0"/>
              </a:spcBef>
              <a:spcAft>
                <a:spcPts val="0"/>
              </a:spcAft>
              <a:buSzPts val="1100"/>
              <a:buChar char="-"/>
            </a:pPr>
            <a:r>
              <a:rPr lang="fr" dirty="0"/>
              <a:t>Si c’est un caractère spécial: le laisse inchangé</a:t>
            </a:r>
            <a:endParaRPr dirty="0"/>
          </a:p>
          <a:p>
            <a:pPr marL="457200" lvl="0" indent="-311150" algn="l" rtl="0">
              <a:spcBef>
                <a:spcPts val="0"/>
              </a:spcBef>
              <a:spcAft>
                <a:spcPts val="0"/>
              </a:spcAft>
              <a:buSzPts val="1300"/>
              <a:buChar char="-"/>
            </a:pPr>
            <a:r>
              <a:rPr lang="fr" dirty="0"/>
              <a:t>Retourne le résultat</a:t>
            </a:r>
            <a:endParaRPr dirty="0"/>
          </a:p>
        </p:txBody>
      </p:sp>
      <p:pic>
        <p:nvPicPr>
          <p:cNvPr id="3" name="Imagen 2">
            <a:extLst>
              <a:ext uri="{FF2B5EF4-FFF2-40B4-BE49-F238E27FC236}">
                <a16:creationId xmlns:a16="http://schemas.microsoft.com/office/drawing/2014/main" id="{6724B869-F4E2-4909-9B14-48C73AC735F0}"/>
              </a:ext>
            </a:extLst>
          </p:cNvPr>
          <p:cNvPicPr>
            <a:picLocks noChangeAspect="1"/>
          </p:cNvPicPr>
          <p:nvPr/>
        </p:nvPicPr>
        <p:blipFill>
          <a:blip r:embed="rId3"/>
          <a:stretch>
            <a:fillRect/>
          </a:stretch>
        </p:blipFill>
        <p:spPr>
          <a:xfrm>
            <a:off x="4354804" y="1030759"/>
            <a:ext cx="3981596" cy="3835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algorithmes - ROT 13</a:t>
            </a:r>
            <a:endParaRPr/>
          </a:p>
        </p:txBody>
      </p:sp>
      <p:sp>
        <p:nvSpPr>
          <p:cNvPr id="239" name="Google Shape;239;p24"/>
          <p:cNvSpPr txBox="1">
            <a:spLocks noGrp="1"/>
          </p:cNvSpPr>
          <p:nvPr>
            <p:ph type="body" idx="1"/>
          </p:nvPr>
        </p:nvSpPr>
        <p:spPr>
          <a:xfrm>
            <a:off x="1297500" y="1745850"/>
            <a:ext cx="2528700" cy="1651800"/>
          </a:xfrm>
          <a:prstGeom prst="rect">
            <a:avLst/>
          </a:prstGeom>
        </p:spPr>
        <p:txBody>
          <a:bodyPr spcFirstLastPara="1" wrap="square" lIns="0" tIns="91425" rIns="91425" bIns="91425" anchor="t" anchorCtr="0">
            <a:normAutofit/>
          </a:bodyPr>
          <a:lstStyle/>
          <a:p>
            <a:pPr marL="457200" lvl="0" indent="-311150" algn="l" rtl="0">
              <a:spcBef>
                <a:spcPts val="0"/>
              </a:spcBef>
              <a:spcAft>
                <a:spcPts val="0"/>
              </a:spcAft>
              <a:buSzPts val="1300"/>
              <a:buChar char="-"/>
            </a:pPr>
            <a:r>
              <a:rPr lang="fr"/>
              <a:t>Prend un message clair en argument</a:t>
            </a:r>
            <a:endParaRPr/>
          </a:p>
          <a:p>
            <a:pPr marL="457200" lvl="0" indent="-311150" algn="l" rtl="0">
              <a:spcBef>
                <a:spcPts val="0"/>
              </a:spcBef>
              <a:spcAft>
                <a:spcPts val="0"/>
              </a:spcAft>
              <a:buSzPts val="1300"/>
              <a:buChar char="-"/>
            </a:pPr>
            <a:r>
              <a:rPr lang="fr"/>
              <a:t>Appelle la fonction de codage ou décodage de César avec un décalage de 13</a:t>
            </a:r>
            <a:endParaRPr/>
          </a:p>
        </p:txBody>
      </p:sp>
      <p:pic>
        <p:nvPicPr>
          <p:cNvPr id="240" name="Google Shape;240;p24"/>
          <p:cNvPicPr preferRelativeResize="0"/>
          <p:nvPr/>
        </p:nvPicPr>
        <p:blipFill rotWithShape="1">
          <a:blip r:embed="rId3">
            <a:alphaModFix/>
          </a:blip>
          <a:srcRect t="3942" b="3942"/>
          <a:stretch/>
        </p:blipFill>
        <p:spPr>
          <a:xfrm>
            <a:off x="3826202" y="1279287"/>
            <a:ext cx="4896976" cy="348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algorithmes - Vigenère (codage)</a:t>
            </a:r>
            <a:endParaRPr/>
          </a:p>
        </p:txBody>
      </p:sp>
      <p:sp>
        <p:nvSpPr>
          <p:cNvPr id="246" name="Google Shape;246;p25"/>
          <p:cNvSpPr txBox="1">
            <a:spLocks noGrp="1"/>
          </p:cNvSpPr>
          <p:nvPr>
            <p:ph type="body" idx="1"/>
          </p:nvPr>
        </p:nvSpPr>
        <p:spPr>
          <a:xfrm>
            <a:off x="1244830" y="1295727"/>
            <a:ext cx="2076082" cy="3208732"/>
          </a:xfrm>
          <a:prstGeom prst="rect">
            <a:avLst/>
          </a:prstGeom>
        </p:spPr>
        <p:txBody>
          <a:bodyPr spcFirstLastPara="1" wrap="square" lIns="0" tIns="91425" rIns="91425" bIns="91425" anchor="t" anchorCtr="0">
            <a:normAutofit fontScale="77500" lnSpcReduction="20000"/>
          </a:bodyPr>
          <a:lstStyle/>
          <a:p>
            <a:pPr marL="457200" lvl="0" indent="-298767" algn="l" rtl="0">
              <a:spcBef>
                <a:spcPts val="0"/>
              </a:spcBef>
              <a:spcAft>
                <a:spcPts val="0"/>
              </a:spcAft>
              <a:buSzPct val="100000"/>
              <a:buChar char="-"/>
            </a:pPr>
            <a:r>
              <a:rPr lang="fr" dirty="0"/>
              <a:t>Prend un message clair de type texte, une clé et un alphabet en argument</a:t>
            </a:r>
            <a:endParaRPr dirty="0"/>
          </a:p>
          <a:p>
            <a:pPr marL="457200" lvl="0" indent="-298767" algn="l" rtl="0">
              <a:spcBef>
                <a:spcPts val="0"/>
              </a:spcBef>
              <a:spcAft>
                <a:spcPts val="0"/>
              </a:spcAft>
              <a:buSzPct val="100000"/>
              <a:buChar char="-"/>
            </a:pPr>
            <a:r>
              <a:rPr lang="fr" dirty="0"/>
              <a:t>Vérifie que les caractères de la clé appartiennent à l’alphabet</a:t>
            </a:r>
            <a:endParaRPr dirty="0"/>
          </a:p>
          <a:p>
            <a:pPr marL="457200" lvl="0" indent="-298767" algn="l" rtl="0">
              <a:spcBef>
                <a:spcPts val="0"/>
              </a:spcBef>
              <a:spcAft>
                <a:spcPts val="0"/>
              </a:spcAft>
              <a:buSzPct val="100000"/>
              <a:buChar char="-"/>
            </a:pPr>
            <a:r>
              <a:rPr lang="fr" dirty="0"/>
              <a:t>Ajuste la longueur de la clé en la répétant et supprime les espaces</a:t>
            </a:r>
            <a:endParaRPr dirty="0"/>
          </a:p>
          <a:p>
            <a:pPr marL="457200" lvl="0" indent="-298767" algn="l" rtl="0">
              <a:spcBef>
                <a:spcPts val="0"/>
              </a:spcBef>
              <a:spcAft>
                <a:spcPts val="0"/>
              </a:spcAft>
              <a:buSzPct val="100000"/>
              <a:buChar char="-"/>
            </a:pPr>
            <a:r>
              <a:rPr lang="fr" dirty="0"/>
              <a:t>Pour chaque caractère</a:t>
            </a:r>
            <a:endParaRPr dirty="0"/>
          </a:p>
          <a:p>
            <a:pPr marL="914400" lvl="1" indent="-287972" algn="l" rtl="0">
              <a:spcBef>
                <a:spcPts val="0"/>
              </a:spcBef>
              <a:spcAft>
                <a:spcPts val="0"/>
              </a:spcAft>
              <a:buSzPct val="100000"/>
              <a:buChar char="-"/>
            </a:pPr>
            <a:r>
              <a:rPr lang="fr" dirty="0"/>
              <a:t>Si c’est une lettre de l'alphabet: applique le décalage en additionnant l’indice de la lettre et de la position de clé correspondante</a:t>
            </a:r>
            <a:endParaRPr dirty="0"/>
          </a:p>
          <a:p>
            <a:pPr marL="914400" lvl="1" indent="-287972" algn="l" rtl="0">
              <a:spcBef>
                <a:spcPts val="0"/>
              </a:spcBef>
              <a:spcAft>
                <a:spcPts val="0"/>
              </a:spcAft>
              <a:buSzPct val="100000"/>
              <a:buChar char="-"/>
            </a:pPr>
            <a:r>
              <a:rPr lang="fr" dirty="0"/>
              <a:t>Si c’est un caractère spécial ou un chiffre: le laisse inchangé</a:t>
            </a:r>
            <a:endParaRPr dirty="0"/>
          </a:p>
          <a:p>
            <a:pPr marL="457200" lvl="0" indent="-298767" algn="l" rtl="0">
              <a:spcBef>
                <a:spcPts val="0"/>
              </a:spcBef>
              <a:spcAft>
                <a:spcPts val="0"/>
              </a:spcAft>
              <a:buSzPct val="100000"/>
              <a:buChar char="-"/>
            </a:pPr>
            <a:r>
              <a:rPr lang="fr" dirty="0"/>
              <a:t>Retourne le résultat</a:t>
            </a:r>
            <a:endParaRPr dirty="0"/>
          </a:p>
        </p:txBody>
      </p:sp>
      <p:pic>
        <p:nvPicPr>
          <p:cNvPr id="3" name="Imagen 2">
            <a:extLst>
              <a:ext uri="{FF2B5EF4-FFF2-40B4-BE49-F238E27FC236}">
                <a16:creationId xmlns:a16="http://schemas.microsoft.com/office/drawing/2014/main" id="{E836B299-992E-4534-913D-39E78335EF48}"/>
              </a:ext>
            </a:extLst>
          </p:cNvPr>
          <p:cNvPicPr>
            <a:picLocks noChangeAspect="1"/>
          </p:cNvPicPr>
          <p:nvPr/>
        </p:nvPicPr>
        <p:blipFill>
          <a:blip r:embed="rId3"/>
          <a:stretch>
            <a:fillRect/>
          </a:stretch>
        </p:blipFill>
        <p:spPr>
          <a:xfrm>
            <a:off x="3320912" y="1198418"/>
            <a:ext cx="5422035" cy="3293918"/>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1305</Words>
  <Application>Microsoft Office PowerPoint</Application>
  <PresentationFormat>Presentación en pantalla (16:9)</PresentationFormat>
  <Paragraphs>113</Paragraphs>
  <Slides>25</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Lato</vt:lpstr>
      <vt:lpstr>Average</vt:lpstr>
      <vt:lpstr>Montserrat</vt:lpstr>
      <vt:lpstr>Arial</vt:lpstr>
      <vt:lpstr>Courier New</vt:lpstr>
      <vt:lpstr>Focus</vt:lpstr>
      <vt:lpstr>PROJET NSI 1ère: CRYPTAGES</vt:lpstr>
      <vt:lpstr>TABLE DES MATIÈRES</vt:lpstr>
      <vt:lpstr>Explication du projet</vt:lpstr>
      <vt:lpstr>Schéma des fichiers</vt:lpstr>
      <vt:lpstr>Module algorithmes</vt:lpstr>
      <vt:lpstr>Module algorithmes - César (codage)</vt:lpstr>
      <vt:lpstr>Module algorithmes - César (décodage)</vt:lpstr>
      <vt:lpstr>Module algorithmes - ROT 13</vt:lpstr>
      <vt:lpstr>Module algorithmes - Vigenère (codage)</vt:lpstr>
      <vt:lpstr>Module algorithmes - Vigenère (décodage)</vt:lpstr>
      <vt:lpstr>Module algorithmes - Polybe (grille)</vt:lpstr>
      <vt:lpstr>Module algorithmes - Polybe (codage)</vt:lpstr>
      <vt:lpstr>Module algorithmes - Polybe (décodage)</vt:lpstr>
      <vt:lpstr>Module interface</vt:lpstr>
      <vt:lpstr>Presentación de PowerPoint</vt:lpstr>
      <vt:lpstr>Presentación de PowerPoint</vt:lpstr>
      <vt:lpstr>Presentación de PowerPoint</vt:lpstr>
      <vt:lpstr>Presentación de PowerPoint</vt:lpstr>
      <vt:lpstr>Presentación de PowerPoint</vt:lpstr>
      <vt:lpstr>Fichier principal</vt:lpstr>
      <vt:lpstr>Fonction sauvegarder()</vt:lpstr>
      <vt:lpstr>Fonction sauvegarder()</vt:lpstr>
      <vt:lpstr>RÉSULTAT FINAL</vt:lpstr>
      <vt:lpstr>CONCLUSIONS ET ACQUIS</vt:lpstr>
      <vt:lpstr>CONCLUSIONS ET ACQUIS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NSI 1ère: CRYPTAGES</dc:title>
  <cp:lastModifiedBy>Jesús De la Cueva</cp:lastModifiedBy>
  <cp:revision>7</cp:revision>
  <dcterms:modified xsi:type="dcterms:W3CDTF">2022-04-11T07:14:25Z</dcterms:modified>
</cp:coreProperties>
</file>