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3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71" r:id="rId30"/>
    <p:sldId id="268" r:id="rId31"/>
    <p:sldId id="269" r:id="rId32"/>
    <p:sldId id="270" r:id="rId33"/>
    <p:sldId id="272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F6C6-02E3-3265-5162-2AAFC3744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06B10-06D5-2705-942A-FBD06A1EE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2C9A1-1E32-D65A-09D1-66F66157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EF284-88C2-B98D-F003-FC7AF78D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1B3B-2845-D903-1132-61D96213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11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4FD0-8008-D9F4-CD5D-3441AE48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AA005-FDEA-C1E2-1951-A81CD04D6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FE11-DA3D-F3D0-AA9D-F28DA9E2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1157B-9E73-2D7E-66F5-B92390D0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7C14-29D4-1D25-94A0-F44394EB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38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E5695-A739-3B80-8D16-527F913C0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D9B0-27A6-462B-50F1-79B83AFFF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0AFB2-5E07-AB56-C439-09FAD455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BACC-355A-221E-D8C7-EF1A01E7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B128A-7C44-D1F9-C0BE-A76C0321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395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ED37-D007-3BAF-EB8A-FB8A57D2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26678-AFB8-2B13-7639-3A5AC688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15050-E5D2-DC6D-4697-C9C99B41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4AFD-7DA4-DFD6-8665-68692F8B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57805-7AC5-22E6-5FB2-B35B1E85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816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BBC9-83F5-CA5E-B65F-B21E5F43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2A9B3-FD6C-519D-D234-FFFF1B1C1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71A10-B853-5A2B-DBD6-BAF53519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83A6-DB47-C9FC-719D-E3451037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5507-035A-520A-E5CF-182360DF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77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5720-3B6C-6CCE-106C-B2E78009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D202-77A0-C4D7-F024-E25B2CEDF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CE44C-7246-37CA-05F8-A4AAF9EF1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9CC18-C5EF-9E99-E770-99920597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B94CB-19C6-4060-7B94-4C3BC090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D70B4-2533-67F8-2A45-DA7A7439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839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ABB2-4343-9403-5699-AF30420C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70397-B9ED-1742-892E-3D7D4111E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4CB50-6DAA-BD0B-0D2B-EBC3DCC97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C5E75-D8C3-A9F9-3AAA-496CF4757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DEC9D-52DC-FA8F-500F-DD1D684A0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0CB4B-EB11-573F-275C-9B618D01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CCEA1-6FDD-DD3B-C75D-09F9175E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2F42F-E61A-3226-C5BB-5D813810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418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78F7-F07B-49DD-F324-09ACC2A0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75046-3217-D3B5-E399-693578AF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1BAC3-A7C4-7C0D-B5C5-D6146B27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2C2B1-23F7-8161-BC67-58D9B959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441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28DFA-DF0D-5B6C-F0B3-DF1383E7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9C1AB-6A97-4C8B-4DF4-376CEBA8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00360-ED2E-7C24-8EF9-F431D522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037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19D2-08F7-8334-50D1-B56936CE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DC64-9B22-9EF2-D716-A21D1D07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E5704-C160-3A49-CD29-2AB929D97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63B54-EB41-B63C-ECD7-034E2140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3F454-8B31-69DB-D441-BD5794F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7241E-C243-6140-BE7D-8EB2D95F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50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E99-7644-EE22-18CC-92329B6A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B722D-854F-730C-6C25-23B1CED33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FE3CC-E409-2511-71D1-253ACBDE5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2E272-F25A-76C3-1BCB-8FD234C2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17AD5-966A-B33F-C5DE-4E9363FE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F14C-91F6-B7D1-89C1-75567867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707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974FA-8661-53D2-FA29-CEAC46D6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B7ABE-C326-C448-4C77-BF4FB54F8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905E7-4902-BCA7-B2BF-C3D9501C8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81D7A3-C6B9-4776-B5C6-4438F33076F9}" type="datetimeFigureOut">
              <a:rPr lang="en-ZA" smtClean="0"/>
              <a:t>2025/10/21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5EDC7-0945-D0A5-4D57-0D99CC99E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8674-5092-120E-6AFD-C432B298E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00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B32A-D9EF-0F80-EA71-4E43B1579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SLR Parsers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6318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E7DF5-D56A-F971-EA20-EA9CCA15E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0631-1A20-EC71-9AFF-1A7B8626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281E7-805D-6C82-5CA4-A92860E11D69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7AE644-6055-4B80-5770-C070709F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7532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∪FIRST(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{}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Law 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∪FIRST 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aTc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∪FIRST(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{}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CE34-6CA7-E326-70DB-EA39211167EF}"/>
              </a:ext>
            </a:extLst>
          </p:cNvPr>
          <p:cNvSpPr txBox="1"/>
          <p:nvPr/>
        </p:nvSpPr>
        <p:spPr>
          <a:xfrm>
            <a:off x="61353" y="4549676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485CA8-96AE-FAA1-02CD-4F4F4CD65AD8}"/>
              </a:ext>
            </a:extLst>
          </p:cNvPr>
          <p:cNvGraphicFramePr>
            <a:graphicFrameLocks noGrp="1"/>
          </p:cNvGraphicFramePr>
          <p:nvPr/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51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88FFA-8F06-D9BB-2E6D-FEE3E91A0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6CE4-B0B1-086E-ED68-75346648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478C4-1EAC-A14F-6A08-911A636C1527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BB9695-05CD-B176-E752-BCFBC10FB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96392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∪{b}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sz="1800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bR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sz="1800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aTc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{a}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∪{b}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sz="1800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bR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6462D0-EE2E-5D17-93A8-D625DA550A33}"/>
              </a:ext>
            </a:extLst>
          </p:cNvPr>
          <p:cNvSpPr txBox="1"/>
          <p:nvPr/>
        </p:nvSpPr>
        <p:spPr>
          <a:xfrm>
            <a:off x="61353" y="4549676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E1F983-0D40-2A68-206B-87CECD0B2BC1}"/>
              </a:ext>
            </a:extLst>
          </p:cNvPr>
          <p:cNvGraphicFramePr>
            <a:graphicFrameLocks noGrp="1"/>
          </p:cNvGraphicFramePr>
          <p:nvPr/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22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33864-33F2-553B-ED92-E5E3663B2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2A4F-A19E-7446-6FD5-ABC8AAE3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9F1A1-F3FA-4D6D-EC4B-41D87AF29ECA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924759-BDDC-4850-AB8A-7F07127F4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051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7BF1B07-97A4-0AED-BCC2-BBD96F4E33D0}"/>
              </a:ext>
            </a:extLst>
          </p:cNvPr>
          <p:cNvSpPr txBox="1"/>
          <p:nvPr/>
        </p:nvSpPr>
        <p:spPr>
          <a:xfrm>
            <a:off x="61353" y="4549676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36336F-D191-7BE2-EE31-1A425CF57A76}"/>
              </a:ext>
            </a:extLst>
          </p:cNvPr>
          <p:cNvGraphicFramePr>
            <a:graphicFrameLocks noGrp="1"/>
          </p:cNvGraphicFramePr>
          <p:nvPr/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04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02B68-F463-0834-1476-571123861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0585-5338-9091-5A81-5F0CCFEA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80822-2016-286D-465E-516C1CB9B8C6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328FD2-EAF5-1008-79E7-8238F4D05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649961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∪{a}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FIRST(R) = {b}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9F06C4-5DC6-9290-DD82-F95C3F27A833}"/>
              </a:ext>
            </a:extLst>
          </p:cNvPr>
          <p:cNvSpPr txBox="1"/>
          <p:nvPr/>
        </p:nvSpPr>
        <p:spPr>
          <a:xfrm>
            <a:off x="61353" y="4549676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4F17D2-30EF-7BE8-FD3D-DF716F92BD1E}"/>
              </a:ext>
            </a:extLst>
          </p:cNvPr>
          <p:cNvGraphicFramePr>
            <a:graphicFrameLocks noGrp="1"/>
          </p:cNvGraphicFramePr>
          <p:nvPr/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86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21888-88CD-0E18-CDEB-874F02A0C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4B38-3B55-EA1A-E9EF-B3420C9B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7732D-FF07-ED43-C3F4-955538E97415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8572C5-A025-BF9A-4044-72773CB1A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03928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a,b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-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CB5481-265D-5A10-C6A8-95ED6C5D4E9B}"/>
              </a:ext>
            </a:extLst>
          </p:cNvPr>
          <p:cNvSpPr txBox="1"/>
          <p:nvPr/>
        </p:nvSpPr>
        <p:spPr>
          <a:xfrm>
            <a:off x="61353" y="4549676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860728-4F2F-8BB7-2345-245D8FADF5B7}"/>
              </a:ext>
            </a:extLst>
          </p:cNvPr>
          <p:cNvGraphicFramePr>
            <a:graphicFrameLocks noGrp="1"/>
          </p:cNvGraphicFramePr>
          <p:nvPr/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97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A72A2-2826-91DD-58FB-09859676B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19D8-D5E4-7418-5652-A7547D5A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B6EE0-CDA0-DFBD-9C22-99593875A860}"/>
              </a:ext>
            </a:extLst>
          </p:cNvPr>
          <p:cNvSpPr txBox="1"/>
          <p:nvPr/>
        </p:nvSpPr>
        <p:spPr>
          <a:xfrm>
            <a:off x="164769" y="4251367"/>
            <a:ext cx="11862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a typeface="Segoe UI Symbol" panose="020B0502040204020203" pitchFamily="34" charset="0"/>
              </a:rPr>
              <a:t>If N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then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)\{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} ⊆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(possible empty) strings that consist of terminals and/or nonterminals and N and M are non-terminals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 then FOLLOW(N) ⊆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a (possible empty) string that consists of terminals and/or nonterminals and N and M are non-terminals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then FOLLOW(N) ⊆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nonterminals and/or terminals where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possibly empty and N and M are non-terminals.</a:t>
            </a:r>
          </a:p>
        </p:txBody>
      </p:sp>
    </p:spTree>
    <p:extLst>
      <p:ext uri="{BB962C8B-B14F-4D97-AF65-F5344CB8AC3E}">
        <p14:creationId xmlns:p14="http://schemas.microsoft.com/office/powerpoint/2010/main" val="1024588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4C87E-8632-EE77-EDF8-03975B258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5F73-0321-C58B-315E-B27FCFF3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57" y="-161230"/>
            <a:ext cx="10515600" cy="1325563"/>
          </a:xfrm>
        </p:spPr>
        <p:txBody>
          <a:bodyPr/>
          <a:lstStyle/>
          <a:p>
            <a:r>
              <a:rPr lang="en-US" dirty="0"/>
              <a:t>Deriving FOLLOW sets</a:t>
            </a:r>
            <a:endParaRPr lang="en-Z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E935BC-22C4-B657-E118-3C18A47EA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57315"/>
              </p:ext>
            </p:extLst>
          </p:nvPr>
        </p:nvGraphicFramePr>
        <p:xfrm>
          <a:off x="212270" y="731123"/>
          <a:ext cx="742950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370658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2078181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CFG Rules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Calculation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T’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 T$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FIRST($)\{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US" sz="1800" dirty="0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} = {$}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⊆ 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FOLLOW(T)</a:t>
                      </a:r>
                      <a:endParaRPr lang="en-ZA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1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5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 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FOLLOW(T)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⊆ 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FOLLOW(R)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2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 </a:t>
                      </a:r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FIRST(c)\{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US" sz="1800" dirty="0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} = {c}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⊆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FOLLOW(T)</a:t>
                      </a:r>
                      <a:endParaRPr lang="en-ZA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1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 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 </a:t>
                      </a:r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FOLLOW(R)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⊆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FOLLOW(R)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Law 2</a:t>
                      </a:r>
                      <a:endParaRPr lang="en-ZA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FOLLOW set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Elements in set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FOLLOW(T’)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6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FOLLOW(T)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{$, c}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FOLLOW(R)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{$, c}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66C686-0558-9AAD-556A-DDB2A2031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47055"/>
              </p:ext>
            </p:extLst>
          </p:nvPr>
        </p:nvGraphicFramePr>
        <p:xfrm>
          <a:off x="7805182" y="731123"/>
          <a:ext cx="413129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16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  <a:gridCol w="1104406">
                  <a:extLst>
                    <a:ext uri="{9D8B030D-6E8A-4147-A177-3AD203B41FA5}">
                      <a16:colId xmlns:a16="http://schemas.microsoft.com/office/drawing/2014/main" val="2954876703"/>
                    </a:ext>
                  </a:extLst>
                </a:gridCol>
              </a:tblGrid>
              <a:tr h="255319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141316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255319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2F5652-4A05-C18F-67FE-2B5F0C0A520B}"/>
              </a:ext>
            </a:extLst>
          </p:cNvPr>
          <p:cNvSpPr txBox="1"/>
          <p:nvPr/>
        </p:nvSpPr>
        <p:spPr>
          <a:xfrm>
            <a:off x="0" y="4763806"/>
            <a:ext cx="11862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LAWS: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a typeface="Segoe UI Symbol" panose="020B0502040204020203" pitchFamily="34" charset="0"/>
              </a:rPr>
              <a:t>If N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then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)\{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} ⊆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(possible empty) strings that consist of terminals and/or nonterminals and N and M are non-terminals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 then FOLLOW(N) ⊆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a (possible empty) string that consists of terminals and/or nonterminals and N and M are non-terminals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then FOLLOW(N) ⊆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nonterminals and/or terminals where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possibly empty and N and M are non-terminals.</a:t>
            </a:r>
          </a:p>
        </p:txBody>
      </p:sp>
    </p:spTree>
    <p:extLst>
      <p:ext uri="{BB962C8B-B14F-4D97-AF65-F5344CB8AC3E}">
        <p14:creationId xmlns:p14="http://schemas.microsoft.com/office/powerpoint/2010/main" val="410742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B86DA-144A-1261-F232-C8B29BD89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A15F-8E53-AD23-B526-6B63C712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38" y="584819"/>
            <a:ext cx="10515600" cy="1325563"/>
          </a:xfrm>
        </p:spPr>
        <p:txBody>
          <a:bodyPr/>
          <a:lstStyle/>
          <a:p>
            <a:r>
              <a:rPr lang="en-US" dirty="0"/>
              <a:t>Derived sets for each nonterminal</a:t>
            </a:r>
            <a:endParaRPr lang="en-ZA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4C924F-550C-5B69-84A4-B97F3C4B2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17181"/>
              </p:ext>
            </p:extLst>
          </p:nvPr>
        </p:nvGraphicFramePr>
        <p:xfrm>
          <a:off x="717138" y="2621832"/>
          <a:ext cx="10757724" cy="2129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431">
                  <a:extLst>
                    <a:ext uri="{9D8B030D-6E8A-4147-A177-3AD203B41FA5}">
                      <a16:colId xmlns:a16="http://schemas.microsoft.com/office/drawing/2014/main" val="1491866525"/>
                    </a:ext>
                  </a:extLst>
                </a:gridCol>
                <a:gridCol w="2689431">
                  <a:extLst>
                    <a:ext uri="{9D8B030D-6E8A-4147-A177-3AD203B41FA5}">
                      <a16:colId xmlns:a16="http://schemas.microsoft.com/office/drawing/2014/main" val="833876327"/>
                    </a:ext>
                  </a:extLst>
                </a:gridCol>
                <a:gridCol w="2689431">
                  <a:extLst>
                    <a:ext uri="{9D8B030D-6E8A-4147-A177-3AD203B41FA5}">
                      <a16:colId xmlns:a16="http://schemas.microsoft.com/office/drawing/2014/main" val="3244804989"/>
                    </a:ext>
                  </a:extLst>
                </a:gridCol>
                <a:gridCol w="2689431">
                  <a:extLst>
                    <a:ext uri="{9D8B030D-6E8A-4147-A177-3AD203B41FA5}">
                      <a16:colId xmlns:a16="http://schemas.microsoft.com/office/drawing/2014/main" val="2050730738"/>
                    </a:ext>
                  </a:extLst>
                </a:gridCol>
              </a:tblGrid>
              <a:tr h="314754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58535"/>
                  </a:ext>
                </a:extLst>
              </a:tr>
              <a:tr h="529619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710223"/>
                  </a:ext>
                </a:extLst>
              </a:tr>
              <a:tr h="593803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{$,c}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25672"/>
                  </a:ext>
                </a:extLst>
              </a:tr>
              <a:tr h="55082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{$,c}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05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441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340C-8621-3174-D7E3-1B0B633E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NFA from CFG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073013-4B96-465E-B484-37152C7A5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936738"/>
              </p:ext>
            </p:extLst>
          </p:nvPr>
        </p:nvGraphicFramePr>
        <p:xfrm>
          <a:off x="838200" y="1825624"/>
          <a:ext cx="10515597" cy="3916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277">
                  <a:extLst>
                    <a:ext uri="{9D8B030D-6E8A-4147-A177-3AD203B41FA5}">
                      <a16:colId xmlns:a16="http://schemas.microsoft.com/office/drawing/2014/main" val="1138582932"/>
                    </a:ext>
                  </a:extLst>
                </a:gridCol>
                <a:gridCol w="2104292">
                  <a:extLst>
                    <a:ext uri="{9D8B030D-6E8A-4147-A177-3AD203B41FA5}">
                      <a16:colId xmlns:a16="http://schemas.microsoft.com/office/drawing/2014/main" val="1072429760"/>
                    </a:ext>
                  </a:extLst>
                </a:gridCol>
                <a:gridCol w="5756028">
                  <a:extLst>
                    <a:ext uri="{9D8B030D-6E8A-4147-A177-3AD203B41FA5}">
                      <a16:colId xmlns:a16="http://schemas.microsoft.com/office/drawing/2014/main" val="625257704"/>
                    </a:ext>
                  </a:extLst>
                </a:gridCol>
              </a:tblGrid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Number</a:t>
                      </a:r>
                      <a:endParaRPr lang="en-ZA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CFG</a:t>
                      </a:r>
                      <a:endParaRPr lang="en-Z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NFA </a:t>
                      </a:r>
                      <a:endParaRPr lang="en-Z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239075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T’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→T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997694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→R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774144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dirty="0" err="1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aTc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36990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l-GR" sz="3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839218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dirty="0" err="1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bR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805252"/>
                  </a:ext>
                </a:extLst>
              </a:tr>
            </a:tbl>
          </a:graphicData>
        </a:graphic>
      </p:graphicFrame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7301F9D-41BC-7919-27B8-DD96088C73AB}"/>
              </a:ext>
            </a:extLst>
          </p:cNvPr>
          <p:cNvSpPr/>
          <p:nvPr/>
        </p:nvSpPr>
        <p:spPr>
          <a:xfrm>
            <a:off x="6805245" y="2549768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14F62D7-FF18-EC45-D7B3-8787993009F2}"/>
              </a:ext>
            </a:extLst>
          </p:cNvPr>
          <p:cNvSpPr/>
          <p:nvPr/>
        </p:nvSpPr>
        <p:spPr>
          <a:xfrm>
            <a:off x="7976047" y="2552838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7C19AB-C39B-AFFE-B8C6-8DE24854D3D7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7356230" y="2795953"/>
            <a:ext cx="619817" cy="3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B2CBE9-ED95-4333-0B11-096CC8CC7967}"/>
              </a:ext>
            </a:extLst>
          </p:cNvPr>
          <p:cNvSpPr txBox="1"/>
          <p:nvPr/>
        </p:nvSpPr>
        <p:spPr>
          <a:xfrm>
            <a:off x="7565876" y="2490462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A5012BF-1185-B1B3-19C1-4DC9FD703605}"/>
              </a:ext>
            </a:extLst>
          </p:cNvPr>
          <p:cNvSpPr/>
          <p:nvPr/>
        </p:nvSpPr>
        <p:spPr>
          <a:xfrm>
            <a:off x="6803745" y="3177073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E029F37-253E-FB5C-3B6B-8CFF77F7B812}"/>
              </a:ext>
            </a:extLst>
          </p:cNvPr>
          <p:cNvSpPr/>
          <p:nvPr/>
        </p:nvSpPr>
        <p:spPr>
          <a:xfrm>
            <a:off x="6803741" y="3847397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6A3BF31-3939-AEBC-0FA4-9554D468DB29}"/>
              </a:ext>
            </a:extLst>
          </p:cNvPr>
          <p:cNvSpPr/>
          <p:nvPr/>
        </p:nvSpPr>
        <p:spPr>
          <a:xfrm>
            <a:off x="6803742" y="5147223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10</a:t>
            </a:r>
            <a:endParaRPr lang="en-ZA" sz="11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825A015-C7F2-2B47-BD8C-6137E79C0720}"/>
              </a:ext>
            </a:extLst>
          </p:cNvPr>
          <p:cNvSpPr/>
          <p:nvPr/>
        </p:nvSpPr>
        <p:spPr>
          <a:xfrm>
            <a:off x="6803741" y="4474702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9</a:t>
            </a:r>
            <a:endParaRPr lang="en-ZA" sz="1400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DCD3A1-AD5C-F45B-6B81-2193E5D1BE8E}"/>
              </a:ext>
            </a:extLst>
          </p:cNvPr>
          <p:cNvCxnSpPr>
            <a:cxnSpLocks/>
          </p:cNvCxnSpPr>
          <p:nvPr/>
        </p:nvCxnSpPr>
        <p:spPr>
          <a:xfrm>
            <a:off x="6379535" y="2795542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4394A3-8EF1-2961-59A8-3039BE362425}"/>
              </a:ext>
            </a:extLst>
          </p:cNvPr>
          <p:cNvCxnSpPr>
            <a:cxnSpLocks/>
          </p:cNvCxnSpPr>
          <p:nvPr/>
        </p:nvCxnSpPr>
        <p:spPr>
          <a:xfrm>
            <a:off x="6379535" y="3429525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B0BFDF-BFE1-5312-FDD3-1C9C4464A2A3}"/>
              </a:ext>
            </a:extLst>
          </p:cNvPr>
          <p:cNvCxnSpPr>
            <a:cxnSpLocks/>
          </p:cNvCxnSpPr>
          <p:nvPr/>
        </p:nvCxnSpPr>
        <p:spPr>
          <a:xfrm>
            <a:off x="6379535" y="4093581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5D1A75-DAB4-AD71-0CB1-D7E67FAD803E}"/>
              </a:ext>
            </a:extLst>
          </p:cNvPr>
          <p:cNvCxnSpPr>
            <a:cxnSpLocks/>
          </p:cNvCxnSpPr>
          <p:nvPr/>
        </p:nvCxnSpPr>
        <p:spPr>
          <a:xfrm>
            <a:off x="6379535" y="4720886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022449-1F61-4E90-F86E-079D84C12453}"/>
              </a:ext>
            </a:extLst>
          </p:cNvPr>
          <p:cNvCxnSpPr>
            <a:cxnSpLocks/>
          </p:cNvCxnSpPr>
          <p:nvPr/>
        </p:nvCxnSpPr>
        <p:spPr>
          <a:xfrm>
            <a:off x="6379535" y="5393407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CC752BA-F44C-0D2B-E306-EA967516F8DE}"/>
              </a:ext>
            </a:extLst>
          </p:cNvPr>
          <p:cNvSpPr/>
          <p:nvPr/>
        </p:nvSpPr>
        <p:spPr>
          <a:xfrm>
            <a:off x="7976046" y="384739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AFB36F3D-18FE-B15C-225E-82FB9E3B477C}"/>
              </a:ext>
            </a:extLst>
          </p:cNvPr>
          <p:cNvSpPr/>
          <p:nvPr/>
        </p:nvSpPr>
        <p:spPr>
          <a:xfrm>
            <a:off x="9148351" y="384739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C6F990F4-A308-EDB8-6353-CD96A1F33D7C}"/>
              </a:ext>
            </a:extLst>
          </p:cNvPr>
          <p:cNvSpPr/>
          <p:nvPr/>
        </p:nvSpPr>
        <p:spPr>
          <a:xfrm>
            <a:off x="10320656" y="3847395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3ABCF91-2F18-D5EF-C74F-1F51A7FB0138}"/>
              </a:ext>
            </a:extLst>
          </p:cNvPr>
          <p:cNvSpPr/>
          <p:nvPr/>
        </p:nvSpPr>
        <p:spPr>
          <a:xfrm>
            <a:off x="7961589" y="3177073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42C7BC7E-B85C-2560-07FC-B092A8494A04}"/>
              </a:ext>
            </a:extLst>
          </p:cNvPr>
          <p:cNvSpPr/>
          <p:nvPr/>
        </p:nvSpPr>
        <p:spPr>
          <a:xfrm>
            <a:off x="7961308" y="5141954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11</a:t>
            </a:r>
            <a:endParaRPr lang="en-ZA" sz="1100" baseline="-25000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1160A24-04D7-73AA-9F98-157F6AE7FB57}"/>
              </a:ext>
            </a:extLst>
          </p:cNvPr>
          <p:cNvSpPr/>
          <p:nvPr/>
        </p:nvSpPr>
        <p:spPr>
          <a:xfrm>
            <a:off x="9148350" y="5141954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12</a:t>
            </a:r>
            <a:endParaRPr lang="en-ZA" sz="1100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38D493-0851-5565-0C1C-DE37C49CE0F1}"/>
              </a:ext>
            </a:extLst>
          </p:cNvPr>
          <p:cNvCxnSpPr>
            <a:stCxn id="11" idx="6"/>
            <a:endCxn id="27" idx="2"/>
          </p:cNvCxnSpPr>
          <p:nvPr/>
        </p:nvCxnSpPr>
        <p:spPr>
          <a:xfrm>
            <a:off x="7354730" y="3423258"/>
            <a:ext cx="6068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EE671D-FE5C-F230-206D-0B973E27E4F4}"/>
              </a:ext>
            </a:extLst>
          </p:cNvPr>
          <p:cNvCxnSpPr>
            <a:stCxn id="12" idx="6"/>
            <a:endCxn id="22" idx="2"/>
          </p:cNvCxnSpPr>
          <p:nvPr/>
        </p:nvCxnSpPr>
        <p:spPr>
          <a:xfrm flipV="1">
            <a:off x="7354726" y="4093581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A8DEF1-044F-0A47-A169-E06EA6E8C31F}"/>
              </a:ext>
            </a:extLst>
          </p:cNvPr>
          <p:cNvCxnSpPr>
            <a:endCxn id="23" idx="2"/>
          </p:cNvCxnSpPr>
          <p:nvPr/>
        </p:nvCxnSpPr>
        <p:spPr>
          <a:xfrm>
            <a:off x="8527032" y="4093579"/>
            <a:ext cx="6213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C85C66-6FB7-789A-7876-200DC4C5059F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 flipV="1">
            <a:off x="9699336" y="4093580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58C791-93DF-1D3E-288F-13C64040CF4A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 flipV="1">
            <a:off x="7354727" y="5388139"/>
            <a:ext cx="606581" cy="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A03B50-BCEE-4AB5-F5B2-A7F5F6178BEA}"/>
              </a:ext>
            </a:extLst>
          </p:cNvPr>
          <p:cNvCxnSpPr>
            <a:endCxn id="29" idx="2"/>
          </p:cNvCxnSpPr>
          <p:nvPr/>
        </p:nvCxnSpPr>
        <p:spPr>
          <a:xfrm>
            <a:off x="8527031" y="5388138"/>
            <a:ext cx="6213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0EB81DE-A78D-9F48-92F8-4859DD14B47E}"/>
              </a:ext>
            </a:extLst>
          </p:cNvPr>
          <p:cNvSpPr txBox="1"/>
          <p:nvPr/>
        </p:nvSpPr>
        <p:spPr>
          <a:xfrm>
            <a:off x="7565876" y="3117784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Z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B5A8EC-7D65-9DB0-0157-0C079B628565}"/>
              </a:ext>
            </a:extLst>
          </p:cNvPr>
          <p:cNvSpPr txBox="1"/>
          <p:nvPr/>
        </p:nvSpPr>
        <p:spPr>
          <a:xfrm>
            <a:off x="7577063" y="3774435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281F1D-F67B-05E8-BD44-A4D133691AC9}"/>
              </a:ext>
            </a:extLst>
          </p:cNvPr>
          <p:cNvSpPr txBox="1"/>
          <p:nvPr/>
        </p:nvSpPr>
        <p:spPr>
          <a:xfrm>
            <a:off x="8673367" y="3783865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Z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30521F-08DC-7076-0CCE-185A1AF79D42}"/>
              </a:ext>
            </a:extLst>
          </p:cNvPr>
          <p:cNvSpPr txBox="1"/>
          <p:nvPr/>
        </p:nvSpPr>
        <p:spPr>
          <a:xfrm>
            <a:off x="9902990" y="3777846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Z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1C1DA6-385A-9CD9-0578-D1B31339D2BA}"/>
              </a:ext>
            </a:extLst>
          </p:cNvPr>
          <p:cNvSpPr txBox="1"/>
          <p:nvPr/>
        </p:nvSpPr>
        <p:spPr>
          <a:xfrm>
            <a:off x="7606708" y="5072698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7DE0DB-7F07-6DE6-3A7C-ECCC21CA6C58}"/>
              </a:ext>
            </a:extLst>
          </p:cNvPr>
          <p:cNvSpPr txBox="1"/>
          <p:nvPr/>
        </p:nvSpPr>
        <p:spPr>
          <a:xfrm>
            <a:off x="8673367" y="5072698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1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53606-E374-0D72-2212-DEABF810B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8DEB-45D0-DA35-2E1F-46A2B314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NFA from CFG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2DCDA4-5685-5DE6-CC2A-41D78918E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338596"/>
              </p:ext>
            </p:extLst>
          </p:nvPr>
        </p:nvGraphicFramePr>
        <p:xfrm>
          <a:off x="838200" y="1825624"/>
          <a:ext cx="10515597" cy="3916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277">
                  <a:extLst>
                    <a:ext uri="{9D8B030D-6E8A-4147-A177-3AD203B41FA5}">
                      <a16:colId xmlns:a16="http://schemas.microsoft.com/office/drawing/2014/main" val="1138582932"/>
                    </a:ext>
                  </a:extLst>
                </a:gridCol>
                <a:gridCol w="2104292">
                  <a:extLst>
                    <a:ext uri="{9D8B030D-6E8A-4147-A177-3AD203B41FA5}">
                      <a16:colId xmlns:a16="http://schemas.microsoft.com/office/drawing/2014/main" val="1072429760"/>
                    </a:ext>
                  </a:extLst>
                </a:gridCol>
                <a:gridCol w="5756028">
                  <a:extLst>
                    <a:ext uri="{9D8B030D-6E8A-4147-A177-3AD203B41FA5}">
                      <a16:colId xmlns:a16="http://schemas.microsoft.com/office/drawing/2014/main" val="625257704"/>
                    </a:ext>
                  </a:extLst>
                </a:gridCol>
              </a:tblGrid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Number</a:t>
                      </a:r>
                      <a:endParaRPr lang="en-ZA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CFG</a:t>
                      </a:r>
                      <a:endParaRPr lang="en-Z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NFA </a:t>
                      </a:r>
                      <a:endParaRPr lang="en-Z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239075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T’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→T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997694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→R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774144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dirty="0" err="1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aTc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36990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l-GR" sz="3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839218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dirty="0" err="1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bR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805252"/>
                  </a:ext>
                </a:extLst>
              </a:tr>
            </a:tbl>
          </a:graphicData>
        </a:graphic>
      </p:graphicFrame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395B075-80FE-407D-66D5-A0038CF680F0}"/>
              </a:ext>
            </a:extLst>
          </p:cNvPr>
          <p:cNvSpPr/>
          <p:nvPr/>
        </p:nvSpPr>
        <p:spPr>
          <a:xfrm>
            <a:off x="6805245" y="2549768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CB155F2-3FCD-E5F7-27BA-E666D4C634BC}"/>
              </a:ext>
            </a:extLst>
          </p:cNvPr>
          <p:cNvSpPr/>
          <p:nvPr/>
        </p:nvSpPr>
        <p:spPr>
          <a:xfrm>
            <a:off x="7976047" y="2552838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A8A03A-C4C8-E195-166F-70BF6ABB9BFD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7356230" y="2795953"/>
            <a:ext cx="619817" cy="3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B73218-A7EA-7593-EC4A-535FB52F054D}"/>
              </a:ext>
            </a:extLst>
          </p:cNvPr>
          <p:cNvSpPr txBox="1"/>
          <p:nvPr/>
        </p:nvSpPr>
        <p:spPr>
          <a:xfrm>
            <a:off x="7565876" y="2490462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22EC7B7-588E-15B0-9970-E4CEF39FE0CD}"/>
              </a:ext>
            </a:extLst>
          </p:cNvPr>
          <p:cNvSpPr/>
          <p:nvPr/>
        </p:nvSpPr>
        <p:spPr>
          <a:xfrm>
            <a:off x="6803745" y="3231935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33C554D-68B4-9C73-3C04-3F363AC5E90A}"/>
              </a:ext>
            </a:extLst>
          </p:cNvPr>
          <p:cNvSpPr/>
          <p:nvPr/>
        </p:nvSpPr>
        <p:spPr>
          <a:xfrm>
            <a:off x="6803741" y="3847397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6FEC105-CA92-8E19-2174-9798225C07A5}"/>
              </a:ext>
            </a:extLst>
          </p:cNvPr>
          <p:cNvSpPr/>
          <p:nvPr/>
        </p:nvSpPr>
        <p:spPr>
          <a:xfrm>
            <a:off x="6803742" y="5147223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10</a:t>
            </a:r>
            <a:endParaRPr lang="en-ZA" sz="11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CB119E3-3026-3A83-C33C-49CA7AA52D13}"/>
              </a:ext>
            </a:extLst>
          </p:cNvPr>
          <p:cNvSpPr/>
          <p:nvPr/>
        </p:nvSpPr>
        <p:spPr>
          <a:xfrm>
            <a:off x="6803741" y="4474702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9</a:t>
            </a:r>
            <a:endParaRPr lang="en-ZA" sz="1400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F19872-013B-0D03-402C-D5517D86F3E3}"/>
              </a:ext>
            </a:extLst>
          </p:cNvPr>
          <p:cNvCxnSpPr>
            <a:cxnSpLocks/>
          </p:cNvCxnSpPr>
          <p:nvPr/>
        </p:nvCxnSpPr>
        <p:spPr>
          <a:xfrm>
            <a:off x="6379535" y="2795542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855641-FE67-A1E3-4E22-1AD28D22350B}"/>
              </a:ext>
            </a:extLst>
          </p:cNvPr>
          <p:cNvCxnSpPr>
            <a:cxnSpLocks/>
          </p:cNvCxnSpPr>
          <p:nvPr/>
        </p:nvCxnSpPr>
        <p:spPr>
          <a:xfrm>
            <a:off x="6379535" y="3470707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2C96E-EDA7-CBBD-9C10-3D583C1B57E9}"/>
              </a:ext>
            </a:extLst>
          </p:cNvPr>
          <p:cNvCxnSpPr>
            <a:cxnSpLocks/>
          </p:cNvCxnSpPr>
          <p:nvPr/>
        </p:nvCxnSpPr>
        <p:spPr>
          <a:xfrm>
            <a:off x="6379535" y="4093581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239BF8-9CF4-55D1-AB69-7FE27D202EC3}"/>
              </a:ext>
            </a:extLst>
          </p:cNvPr>
          <p:cNvCxnSpPr>
            <a:cxnSpLocks/>
          </p:cNvCxnSpPr>
          <p:nvPr/>
        </p:nvCxnSpPr>
        <p:spPr>
          <a:xfrm>
            <a:off x="6379535" y="4720886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5EB971-1EEC-67F9-AF13-F069D832737A}"/>
              </a:ext>
            </a:extLst>
          </p:cNvPr>
          <p:cNvCxnSpPr>
            <a:cxnSpLocks/>
          </p:cNvCxnSpPr>
          <p:nvPr/>
        </p:nvCxnSpPr>
        <p:spPr>
          <a:xfrm>
            <a:off x="6379535" y="5393407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7C63AD24-4F74-B950-83F4-65CF74E62AD7}"/>
              </a:ext>
            </a:extLst>
          </p:cNvPr>
          <p:cNvSpPr/>
          <p:nvPr/>
        </p:nvSpPr>
        <p:spPr>
          <a:xfrm>
            <a:off x="7976046" y="384739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C86F4A1A-CDD7-E8DB-C2FE-74CA3757087A}"/>
              </a:ext>
            </a:extLst>
          </p:cNvPr>
          <p:cNvSpPr/>
          <p:nvPr/>
        </p:nvSpPr>
        <p:spPr>
          <a:xfrm>
            <a:off x="9148351" y="384739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0FE7C345-193D-8364-D486-2165F5CD24D4}"/>
              </a:ext>
            </a:extLst>
          </p:cNvPr>
          <p:cNvSpPr/>
          <p:nvPr/>
        </p:nvSpPr>
        <p:spPr>
          <a:xfrm>
            <a:off x="10320656" y="3847395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A989723-C662-914F-E82D-B049291576BE}"/>
              </a:ext>
            </a:extLst>
          </p:cNvPr>
          <p:cNvSpPr/>
          <p:nvPr/>
        </p:nvSpPr>
        <p:spPr>
          <a:xfrm>
            <a:off x="7961589" y="3232705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AA6AB42-CE30-2C59-7479-2F013C3381DC}"/>
              </a:ext>
            </a:extLst>
          </p:cNvPr>
          <p:cNvSpPr/>
          <p:nvPr/>
        </p:nvSpPr>
        <p:spPr>
          <a:xfrm>
            <a:off x="7961308" y="5141954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11</a:t>
            </a:r>
            <a:endParaRPr lang="en-ZA" sz="1100" baseline="-25000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9CF5398-BB3E-62F6-19B2-A02A3563F194}"/>
              </a:ext>
            </a:extLst>
          </p:cNvPr>
          <p:cNvSpPr/>
          <p:nvPr/>
        </p:nvSpPr>
        <p:spPr>
          <a:xfrm>
            <a:off x="9148350" y="5141954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12</a:t>
            </a:r>
            <a:endParaRPr lang="en-ZA" sz="1100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22771E-B4D9-8B19-D5DE-DE12A1077BA4}"/>
              </a:ext>
            </a:extLst>
          </p:cNvPr>
          <p:cNvCxnSpPr>
            <a:stCxn id="11" idx="6"/>
            <a:endCxn id="27" idx="2"/>
          </p:cNvCxnSpPr>
          <p:nvPr/>
        </p:nvCxnSpPr>
        <p:spPr>
          <a:xfrm>
            <a:off x="7354730" y="3478120"/>
            <a:ext cx="606859" cy="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C5B0C9-CDD7-02AF-888A-EBA16A15C83A}"/>
              </a:ext>
            </a:extLst>
          </p:cNvPr>
          <p:cNvCxnSpPr>
            <a:stCxn id="12" idx="6"/>
            <a:endCxn id="22" idx="2"/>
          </p:cNvCxnSpPr>
          <p:nvPr/>
        </p:nvCxnSpPr>
        <p:spPr>
          <a:xfrm flipV="1">
            <a:off x="7354726" y="4093581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68FB59-6963-BE81-AA40-591E1A23135E}"/>
              </a:ext>
            </a:extLst>
          </p:cNvPr>
          <p:cNvCxnSpPr>
            <a:endCxn id="23" idx="2"/>
          </p:cNvCxnSpPr>
          <p:nvPr/>
        </p:nvCxnSpPr>
        <p:spPr>
          <a:xfrm>
            <a:off x="8527032" y="4093579"/>
            <a:ext cx="6213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8CF87D-4845-D984-AA40-DEBDF9D0E971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 flipV="1">
            <a:off x="9699336" y="4093580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EC0CB4-9C3D-BED3-EA62-2652D0111B0D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 flipV="1">
            <a:off x="7354727" y="5388139"/>
            <a:ext cx="606581" cy="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7F9B64-D53B-6A97-66F9-39797A1A1E20}"/>
              </a:ext>
            </a:extLst>
          </p:cNvPr>
          <p:cNvCxnSpPr>
            <a:endCxn id="29" idx="2"/>
          </p:cNvCxnSpPr>
          <p:nvPr/>
        </p:nvCxnSpPr>
        <p:spPr>
          <a:xfrm>
            <a:off x="8527031" y="5388138"/>
            <a:ext cx="6213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ED80AF-B968-BAF8-01FA-DB76226868C8}"/>
              </a:ext>
            </a:extLst>
          </p:cNvPr>
          <p:cNvSpPr txBox="1"/>
          <p:nvPr/>
        </p:nvSpPr>
        <p:spPr>
          <a:xfrm>
            <a:off x="7565876" y="3117784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</a:t>
            </a:r>
            <a:endParaRPr lang="en-ZA" dirty="0">
              <a:solidFill>
                <a:schemeClr val="accent3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CE1FF6-1206-2A0D-B671-2DA212881B0D}"/>
              </a:ext>
            </a:extLst>
          </p:cNvPr>
          <p:cNvSpPr txBox="1"/>
          <p:nvPr/>
        </p:nvSpPr>
        <p:spPr>
          <a:xfrm>
            <a:off x="7577063" y="3774435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54C47B-478A-B8A7-B449-510DB131908C}"/>
              </a:ext>
            </a:extLst>
          </p:cNvPr>
          <p:cNvSpPr txBox="1"/>
          <p:nvPr/>
        </p:nvSpPr>
        <p:spPr>
          <a:xfrm>
            <a:off x="8673367" y="3783865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</a:t>
            </a:r>
            <a:endParaRPr lang="en-ZA" dirty="0">
              <a:solidFill>
                <a:schemeClr val="accent4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9F6C40-575A-9C1D-B571-8FAEC511B22A}"/>
              </a:ext>
            </a:extLst>
          </p:cNvPr>
          <p:cNvSpPr txBox="1"/>
          <p:nvPr/>
        </p:nvSpPr>
        <p:spPr>
          <a:xfrm>
            <a:off x="9902990" y="3777846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Z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3DD2A2-0D83-20E8-468F-FD0B44A1AE15}"/>
              </a:ext>
            </a:extLst>
          </p:cNvPr>
          <p:cNvSpPr txBox="1"/>
          <p:nvPr/>
        </p:nvSpPr>
        <p:spPr>
          <a:xfrm>
            <a:off x="7606708" y="5072698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FCAAC6-C575-DE3E-84D6-245DE2E0CFCE}"/>
              </a:ext>
            </a:extLst>
          </p:cNvPr>
          <p:cNvSpPr txBox="1"/>
          <p:nvPr/>
        </p:nvSpPr>
        <p:spPr>
          <a:xfrm>
            <a:off x="8673367" y="5072698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R</a:t>
            </a:r>
            <a:endParaRPr lang="en-ZA" dirty="0">
              <a:solidFill>
                <a:schemeClr val="accent5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99EB8-8B3B-1EB5-47A6-43CD80D937BE}"/>
              </a:ext>
            </a:extLst>
          </p:cNvPr>
          <p:cNvCxnSpPr>
            <a:stCxn id="28" idx="4"/>
            <a:endCxn id="14" idx="4"/>
          </p:cNvCxnSpPr>
          <p:nvPr/>
        </p:nvCxnSpPr>
        <p:spPr>
          <a:xfrm rot="5400000">
            <a:off x="7655384" y="5058174"/>
            <a:ext cx="5269" cy="1157566"/>
          </a:xfrm>
          <a:prstGeom prst="curvedConnector3">
            <a:avLst>
              <a:gd name="adj1" fmla="val 1075308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2BBA4-E158-5CE1-3962-8CD4223AC933}"/>
              </a:ext>
            </a:extLst>
          </p:cNvPr>
          <p:cNvCxnSpPr>
            <a:stCxn id="28" idx="0"/>
            <a:endCxn id="15" idx="6"/>
          </p:cNvCxnSpPr>
          <p:nvPr/>
        </p:nvCxnSpPr>
        <p:spPr>
          <a:xfrm rot="16200000" flipV="1">
            <a:off x="7585231" y="4490383"/>
            <a:ext cx="421067" cy="8820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FF1C69-31A1-0BF3-60ED-03FCEA705E07}"/>
              </a:ext>
            </a:extLst>
          </p:cNvPr>
          <p:cNvCxnSpPr>
            <a:stCxn id="5" idx="4"/>
            <a:endCxn id="11" idx="0"/>
          </p:cNvCxnSpPr>
          <p:nvPr/>
        </p:nvCxnSpPr>
        <p:spPr>
          <a:xfrm flipH="1">
            <a:off x="7079238" y="3042137"/>
            <a:ext cx="1500" cy="189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037B4D2-BA99-422A-30F8-957E12482EBE}"/>
              </a:ext>
            </a:extLst>
          </p:cNvPr>
          <p:cNvCxnSpPr>
            <a:stCxn id="22" idx="0"/>
            <a:endCxn id="11" idx="5"/>
          </p:cNvCxnSpPr>
          <p:nvPr/>
        </p:nvCxnSpPr>
        <p:spPr>
          <a:xfrm flipH="1" flipV="1">
            <a:off x="7274040" y="3652198"/>
            <a:ext cx="977499" cy="195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8F1255-6977-FD3C-BD42-97718560AE8A}"/>
              </a:ext>
            </a:extLst>
          </p:cNvPr>
          <p:cNvCxnSpPr>
            <a:cxnSpLocks/>
            <a:stCxn id="22" idx="3"/>
            <a:endCxn id="12" idx="5"/>
          </p:cNvCxnSpPr>
          <p:nvPr/>
        </p:nvCxnSpPr>
        <p:spPr>
          <a:xfrm rot="5400000">
            <a:off x="7665386" y="3876309"/>
            <a:ext cx="1" cy="782700"/>
          </a:xfrm>
          <a:prstGeom prst="curvedConnector3">
            <a:avLst>
              <a:gd name="adj1" fmla="val 2147483646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205FF83-120B-3CF0-78E6-66150AB9AB25}"/>
              </a:ext>
            </a:extLst>
          </p:cNvPr>
          <p:cNvCxnSpPr>
            <a:cxnSpLocks/>
            <a:stCxn id="5" idx="1"/>
            <a:endCxn id="12" idx="1"/>
          </p:cNvCxnSpPr>
          <p:nvPr/>
        </p:nvCxnSpPr>
        <p:spPr>
          <a:xfrm rot="16200000" flipH="1" flipV="1">
            <a:off x="6236368" y="3269936"/>
            <a:ext cx="1297629" cy="1504"/>
          </a:xfrm>
          <a:prstGeom prst="curvedConnector5">
            <a:avLst>
              <a:gd name="adj1" fmla="val 956"/>
              <a:gd name="adj2" fmla="val 50147606"/>
              <a:gd name="adj3" fmla="val 9956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D5201E73-3A2B-35C3-61A2-0FA438177104}"/>
              </a:ext>
            </a:extLst>
          </p:cNvPr>
          <p:cNvSpPr/>
          <p:nvPr/>
        </p:nvSpPr>
        <p:spPr>
          <a:xfrm>
            <a:off x="5894915" y="3623968"/>
            <a:ext cx="994983" cy="976963"/>
          </a:xfrm>
          <a:custGeom>
            <a:avLst/>
            <a:gdLst>
              <a:gd name="connsiteX0" fmla="*/ 994983 w 994983"/>
              <a:gd name="connsiteY0" fmla="*/ 47809 h 976963"/>
              <a:gd name="connsiteX1" fmla="*/ 172732 w 994983"/>
              <a:gd name="connsiteY1" fmla="*/ 40720 h 976963"/>
              <a:gd name="connsiteX2" fmla="*/ 2611 w 994983"/>
              <a:gd name="connsiteY2" fmla="*/ 487288 h 976963"/>
              <a:gd name="connsiteX3" fmla="*/ 236527 w 994983"/>
              <a:gd name="connsiteY3" fmla="*/ 905502 h 976963"/>
              <a:gd name="connsiteX4" fmla="*/ 917011 w 994983"/>
              <a:gd name="connsiteY4" fmla="*/ 969297 h 976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983" h="976963">
                <a:moveTo>
                  <a:pt x="994983" y="47809"/>
                </a:moveTo>
                <a:cubicBezTo>
                  <a:pt x="666555" y="7641"/>
                  <a:pt x="338127" y="-32526"/>
                  <a:pt x="172732" y="40720"/>
                </a:cubicBezTo>
                <a:cubicBezTo>
                  <a:pt x="7337" y="113966"/>
                  <a:pt x="-8021" y="343158"/>
                  <a:pt x="2611" y="487288"/>
                </a:cubicBezTo>
                <a:cubicBezTo>
                  <a:pt x="13243" y="631418"/>
                  <a:pt x="84127" y="825167"/>
                  <a:pt x="236527" y="905502"/>
                </a:cubicBezTo>
                <a:cubicBezTo>
                  <a:pt x="388927" y="985837"/>
                  <a:pt x="699634" y="983474"/>
                  <a:pt x="917011" y="96929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98A78441-5366-188A-D765-4341825945D4}"/>
              </a:ext>
            </a:extLst>
          </p:cNvPr>
          <p:cNvSpPr/>
          <p:nvPr/>
        </p:nvSpPr>
        <p:spPr>
          <a:xfrm>
            <a:off x="5636453" y="3124615"/>
            <a:ext cx="1281798" cy="2127869"/>
          </a:xfrm>
          <a:custGeom>
            <a:avLst/>
            <a:gdLst>
              <a:gd name="connsiteX0" fmla="*/ 1281798 w 1281798"/>
              <a:gd name="connsiteY0" fmla="*/ 150213 h 2127869"/>
              <a:gd name="connsiteX1" fmla="*/ 154747 w 1281798"/>
              <a:gd name="connsiteY1" fmla="*/ 171478 h 2127869"/>
              <a:gd name="connsiteX2" fmla="*/ 119305 w 1281798"/>
              <a:gd name="connsiteY2" fmla="*/ 1879776 h 2127869"/>
              <a:gd name="connsiteX3" fmla="*/ 1175473 w 1281798"/>
              <a:gd name="connsiteY3" fmla="*/ 2127869 h 212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8" h="2127869">
                <a:moveTo>
                  <a:pt x="1281798" y="150213"/>
                </a:moveTo>
                <a:cubicBezTo>
                  <a:pt x="815147" y="16715"/>
                  <a:pt x="348496" y="-116782"/>
                  <a:pt x="154747" y="171478"/>
                </a:cubicBezTo>
                <a:cubicBezTo>
                  <a:pt x="-39002" y="459738"/>
                  <a:pt x="-50816" y="1553711"/>
                  <a:pt x="119305" y="1879776"/>
                </a:cubicBezTo>
                <a:cubicBezTo>
                  <a:pt x="289426" y="2205841"/>
                  <a:pt x="953371" y="2088883"/>
                  <a:pt x="1175473" y="212786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830FCD6-051B-D1E0-A3AD-59C0CF1D3646}"/>
              </a:ext>
            </a:extLst>
          </p:cNvPr>
          <p:cNvSpPr txBox="1"/>
          <p:nvPr/>
        </p:nvSpPr>
        <p:spPr>
          <a:xfrm>
            <a:off x="7044169" y="2924122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2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58B3D0-E29A-C367-1AC2-E58309B2855E}"/>
              </a:ext>
            </a:extLst>
          </p:cNvPr>
          <p:cNvSpPr txBox="1"/>
          <p:nvPr/>
        </p:nvSpPr>
        <p:spPr>
          <a:xfrm>
            <a:off x="5996497" y="2614360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2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11A89F1-ED19-57FE-86E5-E895A5F80630}"/>
              </a:ext>
            </a:extLst>
          </p:cNvPr>
          <p:cNvSpPr txBox="1"/>
          <p:nvPr/>
        </p:nvSpPr>
        <p:spPr>
          <a:xfrm>
            <a:off x="5566118" y="3898326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3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7786A0D-76A2-5CDB-B5BF-58EAA5246A24}"/>
              </a:ext>
            </a:extLst>
          </p:cNvPr>
          <p:cNvSpPr txBox="1"/>
          <p:nvPr/>
        </p:nvSpPr>
        <p:spPr>
          <a:xfrm>
            <a:off x="5832421" y="3880297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3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B0C5E94-8F26-EDE4-2816-3E8849208309}"/>
              </a:ext>
            </a:extLst>
          </p:cNvPr>
          <p:cNvSpPr txBox="1"/>
          <p:nvPr/>
        </p:nvSpPr>
        <p:spPr>
          <a:xfrm>
            <a:off x="7540809" y="5408827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5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5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4B7EB1D-3F5C-6BEB-8CF5-CC5AA286BF01}"/>
              </a:ext>
            </a:extLst>
          </p:cNvPr>
          <p:cNvSpPr txBox="1"/>
          <p:nvPr/>
        </p:nvSpPr>
        <p:spPr>
          <a:xfrm>
            <a:off x="7778932" y="4556193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5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5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6169E61-D763-20CE-2C0F-D509E867E78E}"/>
              </a:ext>
            </a:extLst>
          </p:cNvPr>
          <p:cNvSpPr txBox="1"/>
          <p:nvPr/>
        </p:nvSpPr>
        <p:spPr>
          <a:xfrm>
            <a:off x="7511218" y="4204381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4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E052642-E2FB-97E0-724D-15F45FF60F96}"/>
              </a:ext>
            </a:extLst>
          </p:cNvPr>
          <p:cNvSpPr txBox="1"/>
          <p:nvPr/>
        </p:nvSpPr>
        <p:spPr>
          <a:xfrm>
            <a:off x="7649425" y="3463832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D91C-40A0-BA47-AC67-4D13893B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</a:t>
            </a:r>
            <a:r>
              <a:rPr lang="en-US" dirty="0" err="1"/>
              <a:t>boolean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C2026-9317-0B9A-BD76-8CC601D9FDEB}"/>
              </a:ext>
            </a:extLst>
          </p:cNvPr>
          <p:cNvSpPr txBox="1"/>
          <p:nvPr/>
        </p:nvSpPr>
        <p:spPr>
          <a:xfrm>
            <a:off x="838200" y="4518561"/>
            <a:ext cx="7178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NULLABILITY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Nullable(a) = False;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Nullable(α) ∧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Nullable(N) = Nullable(α) ∨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0703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0737F-D318-FFA0-9077-71DB6450A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D69D-824A-0E2A-9D10-3F644DF9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85" y="-294607"/>
            <a:ext cx="10515600" cy="1325563"/>
          </a:xfrm>
        </p:spPr>
        <p:txBody>
          <a:bodyPr/>
          <a:lstStyle/>
          <a:p>
            <a:r>
              <a:rPr lang="en-US" dirty="0"/>
              <a:t>NFA State Table</a:t>
            </a:r>
            <a:endParaRPr lang="en-ZA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F8E67B51-C774-3E46-D992-3265B0EFC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552215"/>
              </p:ext>
            </p:extLst>
          </p:nvPr>
        </p:nvGraphicFramePr>
        <p:xfrm>
          <a:off x="566840" y="903626"/>
          <a:ext cx="50926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24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598987488"/>
                    </a:ext>
                  </a:extLst>
                </a:gridCol>
                <a:gridCol w="611579">
                  <a:extLst>
                    <a:ext uri="{9D8B030D-6E8A-4147-A177-3AD203B41FA5}">
                      <a16:colId xmlns:a16="http://schemas.microsoft.com/office/drawing/2014/main" val="955943614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441124548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444176960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1222393531"/>
                    </a:ext>
                  </a:extLst>
                </a:gridCol>
              </a:tblGrid>
              <a:tr h="19247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A3FB7316-1FD0-CF8F-925D-0F637C446E77}"/>
              </a:ext>
            </a:extLst>
          </p:cNvPr>
          <p:cNvGrpSpPr/>
          <p:nvPr/>
        </p:nvGrpSpPr>
        <p:grpSpPr>
          <a:xfrm>
            <a:off x="5921241" y="3205178"/>
            <a:ext cx="5620847" cy="3287697"/>
            <a:chOff x="6443756" y="2490463"/>
            <a:chExt cx="5620847" cy="3287697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20F4BF36-535D-16B1-7F3E-9BA345607C59}"/>
                </a:ext>
              </a:extLst>
            </p:cNvPr>
            <p:cNvSpPr/>
            <p:nvPr/>
          </p:nvSpPr>
          <p:spPr>
            <a:xfrm>
              <a:off x="7998207" y="2549769"/>
              <a:ext cx="550985" cy="49236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1</a:t>
              </a:r>
              <a:endParaRPr lang="en-ZA" sz="1400" baseline="-25000" dirty="0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90D1CF07-6150-1E0C-0743-8E1796034671}"/>
                </a:ext>
              </a:extLst>
            </p:cNvPr>
            <p:cNvSpPr/>
            <p:nvPr/>
          </p:nvSpPr>
          <p:spPr>
            <a:xfrm>
              <a:off x="9169009" y="2552839"/>
              <a:ext cx="550985" cy="492369"/>
            </a:xfrm>
            <a:prstGeom prst="flowChartConnector">
              <a:avLst/>
            </a:prstGeom>
            <a:ln w="34925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2</a:t>
              </a:r>
              <a:endParaRPr lang="en-ZA" sz="1400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3A0664-4251-6FF8-7154-B3AD89E4D28B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8549192" y="2795954"/>
              <a:ext cx="619817" cy="30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2B09DE-B6E9-7387-5EEB-8529B8BC08BE}"/>
                </a:ext>
              </a:extLst>
            </p:cNvPr>
            <p:cNvSpPr txBox="1"/>
            <p:nvPr/>
          </p:nvSpPr>
          <p:spPr>
            <a:xfrm>
              <a:off x="8758838" y="2490463"/>
              <a:ext cx="269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2E3B0C4A-C8F0-8F65-AC00-638B1F22C328}"/>
                </a:ext>
              </a:extLst>
            </p:cNvPr>
            <p:cNvSpPr/>
            <p:nvPr/>
          </p:nvSpPr>
          <p:spPr>
            <a:xfrm>
              <a:off x="7996707" y="3231936"/>
              <a:ext cx="550985" cy="49236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3</a:t>
              </a:r>
              <a:endParaRPr lang="en-ZA" sz="1400" baseline="-25000" dirty="0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C188C610-2746-9C7E-CF39-8DCCA8F23830}"/>
                </a:ext>
              </a:extLst>
            </p:cNvPr>
            <p:cNvSpPr/>
            <p:nvPr/>
          </p:nvSpPr>
          <p:spPr>
            <a:xfrm>
              <a:off x="7996703" y="3847398"/>
              <a:ext cx="550985" cy="49236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5</a:t>
              </a:r>
              <a:endParaRPr lang="en-ZA" sz="1400" baseline="-25000" dirty="0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A5F70BFA-09FE-A5DD-B643-76615A0A9D69}"/>
                </a:ext>
              </a:extLst>
            </p:cNvPr>
            <p:cNvSpPr/>
            <p:nvPr/>
          </p:nvSpPr>
          <p:spPr>
            <a:xfrm>
              <a:off x="7996704" y="5147224"/>
              <a:ext cx="550985" cy="49236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</a:t>
              </a:r>
              <a:r>
                <a:rPr lang="en-US" sz="1100" baseline="-25000" dirty="0"/>
                <a:t>10</a:t>
              </a:r>
              <a:endParaRPr lang="en-ZA" sz="1100" baseline="-25000" dirty="0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5A12FE9D-3953-CB16-AC28-BCC6BF0F6FBD}"/>
                </a:ext>
              </a:extLst>
            </p:cNvPr>
            <p:cNvSpPr/>
            <p:nvPr/>
          </p:nvSpPr>
          <p:spPr>
            <a:xfrm>
              <a:off x="7996703" y="4474703"/>
              <a:ext cx="550985" cy="492369"/>
            </a:xfrm>
            <a:prstGeom prst="flowChartConnector">
              <a:avLst/>
            </a:prstGeom>
            <a:ln w="34925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9</a:t>
              </a:r>
              <a:endParaRPr lang="en-ZA" sz="1400" baseline="-250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3B43CE5-1B23-2911-D37E-31CA5808650E}"/>
                </a:ext>
              </a:extLst>
            </p:cNvPr>
            <p:cNvCxnSpPr>
              <a:cxnSpLocks/>
            </p:cNvCxnSpPr>
            <p:nvPr/>
          </p:nvCxnSpPr>
          <p:spPr>
            <a:xfrm>
              <a:off x="7572497" y="2795543"/>
              <a:ext cx="4242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5312CF3-B0FB-A232-3386-739A5621A232}"/>
                </a:ext>
              </a:extLst>
            </p:cNvPr>
            <p:cNvCxnSpPr>
              <a:cxnSpLocks/>
            </p:cNvCxnSpPr>
            <p:nvPr/>
          </p:nvCxnSpPr>
          <p:spPr>
            <a:xfrm>
              <a:off x="7572497" y="3470708"/>
              <a:ext cx="4242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5570ED2-F9E9-2C67-D026-6146A86AFE50}"/>
                </a:ext>
              </a:extLst>
            </p:cNvPr>
            <p:cNvCxnSpPr>
              <a:cxnSpLocks/>
            </p:cNvCxnSpPr>
            <p:nvPr/>
          </p:nvCxnSpPr>
          <p:spPr>
            <a:xfrm>
              <a:off x="7572497" y="4093582"/>
              <a:ext cx="4242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BD79E25-BB47-E69D-7FC0-A6F0F73BB927}"/>
                </a:ext>
              </a:extLst>
            </p:cNvPr>
            <p:cNvCxnSpPr>
              <a:cxnSpLocks/>
            </p:cNvCxnSpPr>
            <p:nvPr/>
          </p:nvCxnSpPr>
          <p:spPr>
            <a:xfrm>
              <a:off x="7572497" y="4720887"/>
              <a:ext cx="4242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A490501-7247-097C-447F-BA4E362B1C0F}"/>
                </a:ext>
              </a:extLst>
            </p:cNvPr>
            <p:cNvCxnSpPr>
              <a:cxnSpLocks/>
            </p:cNvCxnSpPr>
            <p:nvPr/>
          </p:nvCxnSpPr>
          <p:spPr>
            <a:xfrm>
              <a:off x="7572497" y="5393408"/>
              <a:ext cx="4242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DEF71D56-DD4F-0C57-00A3-0C42C48E99BF}"/>
                </a:ext>
              </a:extLst>
            </p:cNvPr>
            <p:cNvSpPr/>
            <p:nvPr/>
          </p:nvSpPr>
          <p:spPr>
            <a:xfrm>
              <a:off x="9169008" y="3847397"/>
              <a:ext cx="550985" cy="49236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6</a:t>
              </a:r>
              <a:endParaRPr lang="en-ZA" sz="1400" baseline="-25000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6165E8AD-077B-1B04-3D90-B9422A60419C}"/>
                </a:ext>
              </a:extLst>
            </p:cNvPr>
            <p:cNvSpPr/>
            <p:nvPr/>
          </p:nvSpPr>
          <p:spPr>
            <a:xfrm>
              <a:off x="10341313" y="3847397"/>
              <a:ext cx="550985" cy="49236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7</a:t>
              </a:r>
              <a:endParaRPr lang="en-ZA" sz="1400" baseline="-25000" dirty="0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9D026012-021B-7D0D-358E-49BFDE041440}"/>
                </a:ext>
              </a:extLst>
            </p:cNvPr>
            <p:cNvSpPr/>
            <p:nvPr/>
          </p:nvSpPr>
          <p:spPr>
            <a:xfrm>
              <a:off x="11513618" y="3847396"/>
              <a:ext cx="550985" cy="492369"/>
            </a:xfrm>
            <a:prstGeom prst="flowChartConnector">
              <a:avLst/>
            </a:prstGeom>
            <a:ln w="34925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8</a:t>
              </a:r>
              <a:endParaRPr lang="en-ZA" sz="1400" baseline="-25000" dirty="0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6B867D34-CCFF-630E-4C35-30F85D4B29E0}"/>
                </a:ext>
              </a:extLst>
            </p:cNvPr>
            <p:cNvSpPr/>
            <p:nvPr/>
          </p:nvSpPr>
          <p:spPr>
            <a:xfrm>
              <a:off x="9154551" y="3232706"/>
              <a:ext cx="550985" cy="492369"/>
            </a:xfrm>
            <a:prstGeom prst="flowChartConnector">
              <a:avLst/>
            </a:prstGeom>
            <a:ln w="34925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  <a:r>
                <a:rPr lang="en-US" sz="1400" baseline="-25000" dirty="0"/>
                <a:t>4</a:t>
              </a:r>
              <a:endParaRPr lang="en-ZA" sz="1400" baseline="-25000" dirty="0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7CA77ABA-A603-CD86-4319-382CFFAA5A85}"/>
                </a:ext>
              </a:extLst>
            </p:cNvPr>
            <p:cNvSpPr/>
            <p:nvPr/>
          </p:nvSpPr>
          <p:spPr>
            <a:xfrm>
              <a:off x="9154270" y="5141955"/>
              <a:ext cx="550985" cy="492369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</a:t>
              </a:r>
              <a:r>
                <a:rPr lang="en-US" sz="1100" baseline="-25000" dirty="0"/>
                <a:t>11</a:t>
              </a:r>
              <a:endParaRPr lang="en-ZA" sz="1100" baseline="-25000" dirty="0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9EBF08B6-C01F-B1EA-C0EF-D54EAC70EDE5}"/>
                </a:ext>
              </a:extLst>
            </p:cNvPr>
            <p:cNvSpPr/>
            <p:nvPr/>
          </p:nvSpPr>
          <p:spPr>
            <a:xfrm>
              <a:off x="10341312" y="5141955"/>
              <a:ext cx="550985" cy="492369"/>
            </a:xfrm>
            <a:prstGeom prst="flowChartConnector">
              <a:avLst/>
            </a:prstGeom>
            <a:ln w="34925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</a:t>
              </a:r>
              <a:r>
                <a:rPr lang="en-US" sz="1100" baseline="-25000" dirty="0"/>
                <a:t>12</a:t>
              </a:r>
              <a:endParaRPr lang="en-ZA" sz="1100" baseline="-25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083911C-66C5-B89B-DF18-E6A783D0D910}"/>
                </a:ext>
              </a:extLst>
            </p:cNvPr>
            <p:cNvCxnSpPr>
              <a:stCxn id="11" idx="6"/>
              <a:endCxn id="27" idx="2"/>
            </p:cNvCxnSpPr>
            <p:nvPr/>
          </p:nvCxnSpPr>
          <p:spPr>
            <a:xfrm>
              <a:off x="8547692" y="3478121"/>
              <a:ext cx="606859" cy="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A28D6B6-B9E4-FBB1-36FE-EE18362EC579}"/>
                </a:ext>
              </a:extLst>
            </p:cNvPr>
            <p:cNvCxnSpPr>
              <a:stCxn id="12" idx="6"/>
              <a:endCxn id="22" idx="2"/>
            </p:cNvCxnSpPr>
            <p:nvPr/>
          </p:nvCxnSpPr>
          <p:spPr>
            <a:xfrm flipV="1">
              <a:off x="8547688" y="4093582"/>
              <a:ext cx="62132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040888B-1F0D-99F5-7927-5972FEBEFBCD}"/>
                </a:ext>
              </a:extLst>
            </p:cNvPr>
            <p:cNvCxnSpPr>
              <a:endCxn id="23" idx="2"/>
            </p:cNvCxnSpPr>
            <p:nvPr/>
          </p:nvCxnSpPr>
          <p:spPr>
            <a:xfrm>
              <a:off x="9719994" y="4093580"/>
              <a:ext cx="62131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DCE6F7E-7DA7-4C2E-4FDE-7861D6D90B2B}"/>
                </a:ext>
              </a:extLst>
            </p:cNvPr>
            <p:cNvCxnSpPr>
              <a:stCxn id="23" idx="6"/>
              <a:endCxn id="26" idx="2"/>
            </p:cNvCxnSpPr>
            <p:nvPr/>
          </p:nvCxnSpPr>
          <p:spPr>
            <a:xfrm flipV="1">
              <a:off x="10892298" y="4093581"/>
              <a:ext cx="62132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93F72E3-4521-24CD-CE96-53D41710D187}"/>
                </a:ext>
              </a:extLst>
            </p:cNvPr>
            <p:cNvCxnSpPr>
              <a:cxnSpLocks/>
              <a:stCxn id="14" idx="6"/>
              <a:endCxn id="28" idx="2"/>
            </p:cNvCxnSpPr>
            <p:nvPr/>
          </p:nvCxnSpPr>
          <p:spPr>
            <a:xfrm flipV="1">
              <a:off x="8547689" y="5388140"/>
              <a:ext cx="606581" cy="5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EFC79EE-F003-F83D-82EB-C7D8C7CBD03F}"/>
                </a:ext>
              </a:extLst>
            </p:cNvPr>
            <p:cNvCxnSpPr>
              <a:endCxn id="29" idx="2"/>
            </p:cNvCxnSpPr>
            <p:nvPr/>
          </p:nvCxnSpPr>
          <p:spPr>
            <a:xfrm>
              <a:off x="9719993" y="5388139"/>
              <a:ext cx="6213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3385C68-1738-EF3D-0F95-4954CA5E0249}"/>
                </a:ext>
              </a:extLst>
            </p:cNvPr>
            <p:cNvSpPr txBox="1"/>
            <p:nvPr/>
          </p:nvSpPr>
          <p:spPr>
            <a:xfrm>
              <a:off x="8758838" y="3117785"/>
              <a:ext cx="269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  <a:endParaRPr lang="en-ZA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AB94754-972C-8CDD-0F43-42DC7AF40080}"/>
                </a:ext>
              </a:extLst>
            </p:cNvPr>
            <p:cNvSpPr txBox="1"/>
            <p:nvPr/>
          </p:nvSpPr>
          <p:spPr>
            <a:xfrm>
              <a:off x="8770025" y="3774436"/>
              <a:ext cx="328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en-ZA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20DDB3D-B136-5EF7-D68E-CE4EF89E0D00}"/>
                </a:ext>
              </a:extLst>
            </p:cNvPr>
            <p:cNvSpPr txBox="1"/>
            <p:nvPr/>
          </p:nvSpPr>
          <p:spPr>
            <a:xfrm>
              <a:off x="9866329" y="3783866"/>
              <a:ext cx="328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  <a:endParaRPr lang="en-ZA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D73A6A-1F91-7A5C-45CA-EB871EB8F21B}"/>
                </a:ext>
              </a:extLst>
            </p:cNvPr>
            <p:cNvSpPr txBox="1"/>
            <p:nvPr/>
          </p:nvSpPr>
          <p:spPr>
            <a:xfrm>
              <a:off x="11095952" y="3777847"/>
              <a:ext cx="347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endParaRPr lang="en-ZA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0B311F-90DC-C450-4037-A32B59C3E510}"/>
                </a:ext>
              </a:extLst>
            </p:cNvPr>
            <p:cNvSpPr txBox="1"/>
            <p:nvPr/>
          </p:nvSpPr>
          <p:spPr>
            <a:xfrm>
              <a:off x="8799670" y="5072699"/>
              <a:ext cx="269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endParaRPr lang="en-ZA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6DB09D5-5C5D-1EAC-1C40-F503A8DBF88F}"/>
                </a:ext>
              </a:extLst>
            </p:cNvPr>
            <p:cNvSpPr txBox="1"/>
            <p:nvPr/>
          </p:nvSpPr>
          <p:spPr>
            <a:xfrm>
              <a:off x="9866329" y="5072699"/>
              <a:ext cx="328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  <a:endParaRPr lang="en-ZA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AC8F1A3-DAF8-9B4F-B57F-5AABBF96ED2B}"/>
                </a:ext>
              </a:extLst>
            </p:cNvPr>
            <p:cNvCxnSpPr>
              <a:stCxn id="28" idx="4"/>
              <a:endCxn id="14" idx="4"/>
            </p:cNvCxnSpPr>
            <p:nvPr/>
          </p:nvCxnSpPr>
          <p:spPr>
            <a:xfrm rot="5400000">
              <a:off x="8848346" y="5058175"/>
              <a:ext cx="5269" cy="1157566"/>
            </a:xfrm>
            <a:prstGeom prst="curvedConnector3">
              <a:avLst>
                <a:gd name="adj1" fmla="val 107530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64DF206-26E1-5755-DDE5-251988D50382}"/>
                </a:ext>
              </a:extLst>
            </p:cNvPr>
            <p:cNvCxnSpPr>
              <a:stCxn id="28" idx="0"/>
              <a:endCxn id="15" idx="6"/>
            </p:cNvCxnSpPr>
            <p:nvPr/>
          </p:nvCxnSpPr>
          <p:spPr>
            <a:xfrm rot="16200000" flipV="1">
              <a:off x="8778193" y="4490384"/>
              <a:ext cx="421067" cy="88207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A611DBF-2A7E-0D73-D336-566756B454B3}"/>
                </a:ext>
              </a:extLst>
            </p:cNvPr>
            <p:cNvCxnSpPr>
              <a:stCxn id="5" idx="4"/>
              <a:endCxn id="11" idx="0"/>
            </p:cNvCxnSpPr>
            <p:nvPr/>
          </p:nvCxnSpPr>
          <p:spPr>
            <a:xfrm flipH="1">
              <a:off x="8272200" y="3042138"/>
              <a:ext cx="1500" cy="1897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FAC90E6-7CC1-D1FB-82A9-1A1CCBCDD3CB}"/>
                </a:ext>
              </a:extLst>
            </p:cNvPr>
            <p:cNvCxnSpPr>
              <a:stCxn id="22" idx="0"/>
              <a:endCxn id="11" idx="5"/>
            </p:cNvCxnSpPr>
            <p:nvPr/>
          </p:nvCxnSpPr>
          <p:spPr>
            <a:xfrm flipH="1" flipV="1">
              <a:off x="8467002" y="3652199"/>
              <a:ext cx="977499" cy="19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989CF63-A8DE-43A6-78E0-0A236406F81C}"/>
                </a:ext>
              </a:extLst>
            </p:cNvPr>
            <p:cNvCxnSpPr>
              <a:cxnSpLocks/>
              <a:stCxn id="22" idx="3"/>
              <a:endCxn id="12" idx="5"/>
            </p:cNvCxnSpPr>
            <p:nvPr/>
          </p:nvCxnSpPr>
          <p:spPr>
            <a:xfrm rot="5400000">
              <a:off x="8858348" y="3876310"/>
              <a:ext cx="1" cy="782700"/>
            </a:xfrm>
            <a:prstGeom prst="curvedConnector3">
              <a:avLst>
                <a:gd name="adj1" fmla="val 214748364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1EE097E-005F-C2BA-B1E4-0C26D45DA794}"/>
                </a:ext>
              </a:extLst>
            </p:cNvPr>
            <p:cNvCxnSpPr>
              <a:cxnSpLocks/>
              <a:stCxn id="5" idx="1"/>
              <a:endCxn id="12" idx="1"/>
            </p:cNvCxnSpPr>
            <p:nvPr/>
          </p:nvCxnSpPr>
          <p:spPr>
            <a:xfrm rot="16200000" flipH="1" flipV="1">
              <a:off x="7429330" y="3269937"/>
              <a:ext cx="1297629" cy="1504"/>
            </a:xfrm>
            <a:prstGeom prst="curvedConnector5">
              <a:avLst>
                <a:gd name="adj1" fmla="val 956"/>
                <a:gd name="adj2" fmla="val 50147606"/>
                <a:gd name="adj3" fmla="val 9956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7A8A7A3-D7B4-6BDB-4F37-279227223FBD}"/>
                </a:ext>
              </a:extLst>
            </p:cNvPr>
            <p:cNvSpPr/>
            <p:nvPr/>
          </p:nvSpPr>
          <p:spPr>
            <a:xfrm>
              <a:off x="7087877" y="3623969"/>
              <a:ext cx="994983" cy="976963"/>
            </a:xfrm>
            <a:custGeom>
              <a:avLst/>
              <a:gdLst>
                <a:gd name="connsiteX0" fmla="*/ 994983 w 994983"/>
                <a:gd name="connsiteY0" fmla="*/ 47809 h 976963"/>
                <a:gd name="connsiteX1" fmla="*/ 172732 w 994983"/>
                <a:gd name="connsiteY1" fmla="*/ 40720 h 976963"/>
                <a:gd name="connsiteX2" fmla="*/ 2611 w 994983"/>
                <a:gd name="connsiteY2" fmla="*/ 487288 h 976963"/>
                <a:gd name="connsiteX3" fmla="*/ 236527 w 994983"/>
                <a:gd name="connsiteY3" fmla="*/ 905502 h 976963"/>
                <a:gd name="connsiteX4" fmla="*/ 917011 w 994983"/>
                <a:gd name="connsiteY4" fmla="*/ 969297 h 97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983" h="976963">
                  <a:moveTo>
                    <a:pt x="994983" y="47809"/>
                  </a:moveTo>
                  <a:cubicBezTo>
                    <a:pt x="666555" y="7641"/>
                    <a:pt x="338127" y="-32526"/>
                    <a:pt x="172732" y="40720"/>
                  </a:cubicBezTo>
                  <a:cubicBezTo>
                    <a:pt x="7337" y="113966"/>
                    <a:pt x="-8021" y="343158"/>
                    <a:pt x="2611" y="487288"/>
                  </a:cubicBezTo>
                  <a:cubicBezTo>
                    <a:pt x="13243" y="631418"/>
                    <a:pt x="84127" y="825167"/>
                    <a:pt x="236527" y="905502"/>
                  </a:cubicBezTo>
                  <a:cubicBezTo>
                    <a:pt x="388927" y="985837"/>
                    <a:pt x="699634" y="983474"/>
                    <a:pt x="917011" y="969297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08EA91F-9A5C-5BE3-41CD-8C22528AD010}"/>
                </a:ext>
              </a:extLst>
            </p:cNvPr>
            <p:cNvSpPr/>
            <p:nvPr/>
          </p:nvSpPr>
          <p:spPr>
            <a:xfrm>
              <a:off x="6829415" y="3124616"/>
              <a:ext cx="1281798" cy="2127869"/>
            </a:xfrm>
            <a:custGeom>
              <a:avLst/>
              <a:gdLst>
                <a:gd name="connsiteX0" fmla="*/ 1281798 w 1281798"/>
                <a:gd name="connsiteY0" fmla="*/ 150213 h 2127869"/>
                <a:gd name="connsiteX1" fmla="*/ 154747 w 1281798"/>
                <a:gd name="connsiteY1" fmla="*/ 171478 h 2127869"/>
                <a:gd name="connsiteX2" fmla="*/ 119305 w 1281798"/>
                <a:gd name="connsiteY2" fmla="*/ 1879776 h 2127869"/>
                <a:gd name="connsiteX3" fmla="*/ 1175473 w 1281798"/>
                <a:gd name="connsiteY3" fmla="*/ 2127869 h 212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1798" h="2127869">
                  <a:moveTo>
                    <a:pt x="1281798" y="150213"/>
                  </a:moveTo>
                  <a:cubicBezTo>
                    <a:pt x="815147" y="16715"/>
                    <a:pt x="348496" y="-116782"/>
                    <a:pt x="154747" y="171478"/>
                  </a:cubicBezTo>
                  <a:cubicBezTo>
                    <a:pt x="-39002" y="459738"/>
                    <a:pt x="-50816" y="1553711"/>
                    <a:pt x="119305" y="1879776"/>
                  </a:cubicBezTo>
                  <a:cubicBezTo>
                    <a:pt x="289426" y="2205841"/>
                    <a:pt x="953371" y="2088883"/>
                    <a:pt x="1175473" y="2127869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69AF8C4E-152D-A266-C3C0-F6044620DEB7}"/>
                </a:ext>
              </a:extLst>
            </p:cNvPr>
            <p:cNvSpPr txBox="1"/>
            <p:nvPr/>
          </p:nvSpPr>
          <p:spPr>
            <a:xfrm>
              <a:off x="8234031" y="2922117"/>
              <a:ext cx="347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Segoe UI Symbol" panose="020B0502040204020203" pitchFamily="34" charset="0"/>
                  <a:ea typeface="Segoe UI Symbol" panose="020B0502040204020203" pitchFamily="34" charset="0"/>
                  <a:cs typeface="Arial" panose="020B0604020202020204" pitchFamily="34" charset="0"/>
                </a:rPr>
                <a:t>ε</a:t>
              </a:r>
              <a:endParaRPr lang="en-ZA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61AE08C-83A5-805D-4D4C-BF9303853E1F}"/>
                </a:ext>
              </a:extLst>
            </p:cNvPr>
            <p:cNvSpPr txBox="1"/>
            <p:nvPr/>
          </p:nvSpPr>
          <p:spPr>
            <a:xfrm>
              <a:off x="7189459" y="2614361"/>
              <a:ext cx="347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Segoe UI Symbol" panose="020B0502040204020203" pitchFamily="34" charset="0"/>
                  <a:ea typeface="Segoe UI Symbol" panose="020B0502040204020203" pitchFamily="34" charset="0"/>
                  <a:cs typeface="Arial" panose="020B0604020202020204" pitchFamily="34" charset="0"/>
                </a:rPr>
                <a:t>ε</a:t>
              </a:r>
              <a:endParaRPr lang="en-ZA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9F30A24-4A50-310B-713A-8632488CE19D}"/>
                </a:ext>
              </a:extLst>
            </p:cNvPr>
            <p:cNvSpPr txBox="1"/>
            <p:nvPr/>
          </p:nvSpPr>
          <p:spPr>
            <a:xfrm>
              <a:off x="6759080" y="3898327"/>
              <a:ext cx="347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Segoe UI Symbol" panose="020B0502040204020203" pitchFamily="34" charset="0"/>
                  <a:ea typeface="Segoe UI Symbol" panose="020B0502040204020203" pitchFamily="34" charset="0"/>
                  <a:cs typeface="Arial" panose="020B0604020202020204" pitchFamily="34" charset="0"/>
                </a:rPr>
                <a:t>ε</a:t>
              </a:r>
              <a:endParaRPr lang="en-ZA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D240016-9B4D-36A8-86E0-1329E0FF2544}"/>
                </a:ext>
              </a:extLst>
            </p:cNvPr>
            <p:cNvSpPr txBox="1"/>
            <p:nvPr/>
          </p:nvSpPr>
          <p:spPr>
            <a:xfrm>
              <a:off x="7025383" y="3880298"/>
              <a:ext cx="347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Segoe UI Symbol" panose="020B0502040204020203" pitchFamily="34" charset="0"/>
                  <a:ea typeface="Segoe UI Symbol" panose="020B0502040204020203" pitchFamily="34" charset="0"/>
                  <a:cs typeface="Arial" panose="020B0604020202020204" pitchFamily="34" charset="0"/>
                </a:rPr>
                <a:t>ε</a:t>
              </a:r>
              <a:endParaRPr lang="en-ZA" dirty="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F47277A9-11EA-C316-16D4-98CC23646C30}"/>
                </a:ext>
              </a:extLst>
            </p:cNvPr>
            <p:cNvSpPr txBox="1"/>
            <p:nvPr/>
          </p:nvSpPr>
          <p:spPr>
            <a:xfrm>
              <a:off x="8733771" y="5408828"/>
              <a:ext cx="347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Segoe UI Symbol" panose="020B0502040204020203" pitchFamily="34" charset="0"/>
                  <a:ea typeface="Segoe UI Symbol" panose="020B0502040204020203" pitchFamily="34" charset="0"/>
                  <a:cs typeface="Arial" panose="020B0604020202020204" pitchFamily="34" charset="0"/>
                </a:rPr>
                <a:t>ε</a:t>
              </a:r>
              <a:endParaRPr lang="en-ZA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B87C268-EC9A-CB90-7B7A-9A4BCDC250BD}"/>
                </a:ext>
              </a:extLst>
            </p:cNvPr>
            <p:cNvSpPr txBox="1"/>
            <p:nvPr/>
          </p:nvSpPr>
          <p:spPr>
            <a:xfrm>
              <a:off x="8971894" y="4556194"/>
              <a:ext cx="347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Segoe UI Symbol" panose="020B0502040204020203" pitchFamily="34" charset="0"/>
                  <a:ea typeface="Segoe UI Symbol" panose="020B0502040204020203" pitchFamily="34" charset="0"/>
                  <a:cs typeface="Arial" panose="020B0604020202020204" pitchFamily="34" charset="0"/>
                </a:rPr>
                <a:t>ε</a:t>
              </a:r>
              <a:endParaRPr lang="en-ZA" dirty="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C8F7509-1A52-6C39-F48A-3B79F69EF1F5}"/>
                </a:ext>
              </a:extLst>
            </p:cNvPr>
            <p:cNvSpPr txBox="1"/>
            <p:nvPr/>
          </p:nvSpPr>
          <p:spPr>
            <a:xfrm>
              <a:off x="8704180" y="4204382"/>
              <a:ext cx="347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Segoe UI Symbol" panose="020B0502040204020203" pitchFamily="34" charset="0"/>
                  <a:ea typeface="Segoe UI Symbol" panose="020B0502040204020203" pitchFamily="34" charset="0"/>
                  <a:cs typeface="Arial" panose="020B0604020202020204" pitchFamily="34" charset="0"/>
                </a:rPr>
                <a:t>ε</a:t>
              </a:r>
              <a:endParaRPr lang="en-ZA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680CE36-C2DB-94C9-2C99-13160E10C96C}"/>
                </a:ext>
              </a:extLst>
            </p:cNvPr>
            <p:cNvSpPr txBox="1"/>
            <p:nvPr/>
          </p:nvSpPr>
          <p:spPr>
            <a:xfrm>
              <a:off x="8842387" y="3463833"/>
              <a:ext cx="347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latin typeface="Segoe UI Symbol" panose="020B0502040204020203" pitchFamily="34" charset="0"/>
                  <a:ea typeface="Segoe UI Symbol" panose="020B0502040204020203" pitchFamily="34" charset="0"/>
                  <a:cs typeface="Arial" panose="020B0604020202020204" pitchFamily="34" charset="0"/>
                </a:rPr>
                <a:t>ε</a:t>
              </a:r>
              <a:endParaRPr lang="en-ZA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5ED25F4-828D-F690-300E-3ACAC67954D3}"/>
                </a:ext>
              </a:extLst>
            </p:cNvPr>
            <p:cNvSpPr txBox="1"/>
            <p:nvPr/>
          </p:nvSpPr>
          <p:spPr>
            <a:xfrm>
              <a:off x="6443756" y="2621874"/>
              <a:ext cx="441312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1.</a:t>
              </a:r>
              <a:endParaRPr lang="en-ZA" dirty="0">
                <a:solidFill>
                  <a:srgbClr val="7030A0"/>
                </a:solidFill>
              </a:endParaRPr>
            </a:p>
          </p:txBody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3215A70-07FC-9538-0C2E-596F6B392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339028"/>
              </p:ext>
            </p:extLst>
          </p:nvPr>
        </p:nvGraphicFramePr>
        <p:xfrm>
          <a:off x="6084667" y="387103"/>
          <a:ext cx="516507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71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579960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562397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366509">
                <a:tc>
                  <a:txBody>
                    <a:bodyPr/>
                    <a:lstStyle/>
                    <a:p>
                      <a:r>
                        <a:rPr lang="en-US" dirty="0"/>
                        <a:t>Rule number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CFG Production 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Accepting state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</a:t>
                      </a:r>
                      <a:r>
                        <a:rPr lang="en-US" sz="1800" baseline="-25000" dirty="0"/>
                        <a:t>2</a:t>
                      </a:r>
                      <a:endParaRPr lang="en-ZA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</a:t>
                      </a:r>
                      <a:r>
                        <a:rPr lang="en-US" sz="1800" baseline="-25000" dirty="0"/>
                        <a:t>4</a:t>
                      </a:r>
                      <a:endParaRPr lang="en-ZA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</a:t>
                      </a:r>
                      <a:r>
                        <a:rPr lang="en-US" sz="1800" baseline="-25000" dirty="0"/>
                        <a:t>8</a:t>
                      </a:r>
                      <a:endParaRPr lang="en-ZA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</a:t>
                      </a:r>
                      <a:r>
                        <a:rPr lang="en-US" sz="1800" baseline="-25000" dirty="0"/>
                        <a:t>9</a:t>
                      </a:r>
                      <a:endParaRPr lang="en-ZA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45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</a:t>
                      </a:r>
                      <a:r>
                        <a:rPr lang="en-US" sz="1800" baseline="-25000" dirty="0"/>
                        <a:t>12</a:t>
                      </a:r>
                      <a:endParaRPr lang="en-ZA" sz="18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F24BD79-C4FF-E7EB-C833-12768380102D}"/>
              </a:ext>
            </a:extLst>
          </p:cNvPr>
          <p:cNvSpPr txBox="1"/>
          <p:nvPr/>
        </p:nvSpPr>
        <p:spPr>
          <a:xfrm>
            <a:off x="5912904" y="4013201"/>
            <a:ext cx="44131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2.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902BE-4659-6FA1-F347-DB7AF548B385}"/>
              </a:ext>
            </a:extLst>
          </p:cNvPr>
          <p:cNvSpPr txBox="1"/>
          <p:nvPr/>
        </p:nvSpPr>
        <p:spPr>
          <a:xfrm>
            <a:off x="5924733" y="4613042"/>
            <a:ext cx="44131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3.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B26062-A3F6-8AA9-F68F-CC03A96C72A1}"/>
              </a:ext>
            </a:extLst>
          </p:cNvPr>
          <p:cNvSpPr txBox="1"/>
          <p:nvPr/>
        </p:nvSpPr>
        <p:spPr>
          <a:xfrm>
            <a:off x="5912904" y="5215272"/>
            <a:ext cx="44131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4.</a:t>
            </a:r>
            <a:endParaRPr lang="en-ZA" dirty="0">
              <a:solidFill>
                <a:srgbClr val="7030A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4843B4-081C-DD34-E954-ADAC7CC1D226}"/>
              </a:ext>
            </a:extLst>
          </p:cNvPr>
          <p:cNvSpPr txBox="1"/>
          <p:nvPr/>
        </p:nvSpPr>
        <p:spPr>
          <a:xfrm>
            <a:off x="5930671" y="5897791"/>
            <a:ext cx="44131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5.</a:t>
            </a:r>
            <a:endParaRPr lang="en-ZA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94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4C391-1536-AFF1-17BA-D26EC2AF4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3AC9-83D0-A7E5-CD8B-39D755F7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ZA" dirty="0">
                <a:latin typeface="Segoe UI Symbol" panose="020B0502040204020203" pitchFamily="34" charset="0"/>
                <a:ea typeface="Segoe UI Symbol" panose="020B0502040204020203" pitchFamily="34" charset="0"/>
              </a:rPr>
              <a:t>-closure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A5AB51FF-813C-020E-2833-16FC0748B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137562"/>
              </p:ext>
            </p:extLst>
          </p:nvPr>
        </p:nvGraphicFramePr>
        <p:xfrm>
          <a:off x="530285" y="1267745"/>
          <a:ext cx="50926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24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598987488"/>
                    </a:ext>
                  </a:extLst>
                </a:gridCol>
                <a:gridCol w="611579">
                  <a:extLst>
                    <a:ext uri="{9D8B030D-6E8A-4147-A177-3AD203B41FA5}">
                      <a16:colId xmlns:a16="http://schemas.microsoft.com/office/drawing/2014/main" val="955943614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441124548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444176960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1222393531"/>
                    </a:ext>
                  </a:extLst>
                </a:gridCol>
              </a:tblGrid>
              <a:tr h="19247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FF8D60D2-1526-D13A-DD32-D4A0D3D16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864410"/>
              </p:ext>
            </p:extLst>
          </p:nvPr>
        </p:nvGraphicFramePr>
        <p:xfrm>
          <a:off x="6406592" y="1267744"/>
          <a:ext cx="3117418" cy="50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6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1375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</a:tblGrid>
              <a:tr h="613386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6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365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8B1DD-6DF5-B522-15D7-57FDCE5E6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11FD-5641-FCE0-B21A-A1A36551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ZA" dirty="0">
                <a:latin typeface="Segoe UI Symbol" panose="020B0502040204020203" pitchFamily="34" charset="0"/>
                <a:ea typeface="Segoe UI Symbol" panose="020B0502040204020203" pitchFamily="34" charset="0"/>
              </a:rPr>
              <a:t>-closure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C1F103E6-A072-524E-40BC-A7BC519AE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025468"/>
              </p:ext>
            </p:extLst>
          </p:nvPr>
        </p:nvGraphicFramePr>
        <p:xfrm>
          <a:off x="530285" y="1267745"/>
          <a:ext cx="50926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24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598987488"/>
                    </a:ext>
                  </a:extLst>
                </a:gridCol>
                <a:gridCol w="611579">
                  <a:extLst>
                    <a:ext uri="{9D8B030D-6E8A-4147-A177-3AD203B41FA5}">
                      <a16:colId xmlns:a16="http://schemas.microsoft.com/office/drawing/2014/main" val="955943614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441124548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444176960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1222393531"/>
                    </a:ext>
                  </a:extLst>
                </a:gridCol>
              </a:tblGrid>
              <a:tr h="19247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4106B27B-AAA7-C83A-4598-D623A5038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620394"/>
              </p:ext>
            </p:extLst>
          </p:nvPr>
        </p:nvGraphicFramePr>
        <p:xfrm>
          <a:off x="6406592" y="1267744"/>
          <a:ext cx="3402426" cy="50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795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511631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</a:tblGrid>
              <a:tr h="613386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694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4BBCD-4162-CFA0-558A-02B8F2358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9B94-ECFF-4868-6149-660395D9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ZA" dirty="0">
                <a:latin typeface="Segoe UI Symbol" panose="020B0502040204020203" pitchFamily="34" charset="0"/>
                <a:ea typeface="Segoe UI Symbol" panose="020B0502040204020203" pitchFamily="34" charset="0"/>
              </a:rPr>
              <a:t>-closure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4DF4E1B4-6823-34B5-A6FC-138C00FC3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275490"/>
              </p:ext>
            </p:extLst>
          </p:nvPr>
        </p:nvGraphicFramePr>
        <p:xfrm>
          <a:off x="530285" y="1267745"/>
          <a:ext cx="50926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24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598987488"/>
                    </a:ext>
                  </a:extLst>
                </a:gridCol>
                <a:gridCol w="611579">
                  <a:extLst>
                    <a:ext uri="{9D8B030D-6E8A-4147-A177-3AD203B41FA5}">
                      <a16:colId xmlns:a16="http://schemas.microsoft.com/office/drawing/2014/main" val="955943614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441124548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444176960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1222393531"/>
                    </a:ext>
                  </a:extLst>
                </a:gridCol>
              </a:tblGrid>
              <a:tr h="19247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0E3D222A-82A6-96BF-5E60-D5E78FAE58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58907"/>
              </p:ext>
            </p:extLst>
          </p:nvPr>
        </p:nvGraphicFramePr>
        <p:xfrm>
          <a:off x="6402928" y="1267745"/>
          <a:ext cx="3459529" cy="50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833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600696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</a:tblGrid>
              <a:tr h="613386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1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1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3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52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A0038-FE91-38C7-3B01-4B6C000C6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0671-BB40-8B95-5865-EA087894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ZA" dirty="0">
                <a:ea typeface="Segoe UI Symbol" panose="020B0502040204020203" pitchFamily="34" charset="0"/>
              </a:rPr>
              <a:t>to DFA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5E56C433-5EC3-2853-40FF-6A84690419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280663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FF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FF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u="heavy" dirty="0"/>
                        <a:t>N</a:t>
                      </a:r>
                      <a:r>
                        <a:rPr lang="en-ZA" b="1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u="heavy" dirty="0"/>
                        <a:t>N</a:t>
                      </a:r>
                      <a:r>
                        <a:rPr lang="en-ZA" b="1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u="heavy" dirty="0"/>
                        <a:t>N</a:t>
                      </a:r>
                      <a:r>
                        <a:rPr lang="en-ZA" b="1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u="heavy" dirty="0"/>
                        <a:t>N</a:t>
                      </a:r>
                      <a:r>
                        <a:rPr lang="en-ZA" b="1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348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FF9CA-46F2-2349-D70A-DD34D8645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07EB-E4A8-A260-52EF-51308E4C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ZA" dirty="0">
                <a:ea typeface="Segoe UI Symbol" panose="020B0502040204020203" pitchFamily="34" charset="0"/>
              </a:rPr>
              <a:t>to DFA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B32E0F5E-518B-B0E4-A3E2-81515378B5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241667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11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u="heavy" baseline="-25000" dirty="0">
                          <a:highlight>
                            <a:srgbClr val="00FFFF"/>
                          </a:highlight>
                        </a:rPr>
                        <a:t>4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05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AE0D8-219D-A79D-5901-E382554B9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314-8A35-46C0-26CC-32EBF751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ZA" dirty="0">
                <a:ea typeface="Segoe UI Symbol" panose="020B0502040204020203" pitchFamily="34" charset="0"/>
              </a:rPr>
              <a:t>to DFA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C5F75961-E24B-9A60-D5C0-F8D4F82778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625099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11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u="heavy" baseline="-25000" dirty="0">
                          <a:highlight>
                            <a:srgbClr val="00FFFF"/>
                          </a:highlight>
                        </a:rPr>
                        <a:t>4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456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449A7-E9E3-DF3E-8256-F33CD001A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D98A-53AA-C2E1-AEDE-544DD004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ZA" dirty="0">
                <a:ea typeface="Segoe UI Symbol" panose="020B0502040204020203" pitchFamily="34" charset="0"/>
              </a:rPr>
              <a:t>to DFA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19036059-636A-3942-50D5-4D30EA4C76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465123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8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688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47B15-63EB-58F3-A657-F2E70463E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69A2-ED27-69E8-8406-F1F49EE9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15238AC8-379B-CEDD-0B5F-ACF4009648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087238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8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604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5D49A-7B34-5342-847A-D89CD9B6B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5E0D-8FA0-57B0-7E56-2AC622F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07EE6ED9-13B8-49F5-D011-6C8C84ADE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46621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8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2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A266-0774-C202-93AF-D9BAC5F7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Nullable </a:t>
            </a:r>
            <a:r>
              <a:rPr lang="en-US" dirty="0" err="1"/>
              <a:t>booleans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CF46B-80AE-BB64-DB41-84818CDFC889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22C71B-03DB-9C62-F00C-747E77B72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14837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4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Nullable(a)∧</a:t>
                      </a:r>
                      <a:r>
                        <a:rPr lang="en-US" dirty="0"/>
                        <a:t>Nullable(T)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∧Nullable(c)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Law 3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Nullable(b)∧</a:t>
                      </a:r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3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aTc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4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04BE88-593B-552D-1AE5-36B7CEA3A36E}"/>
              </a:ext>
            </a:extLst>
          </p:cNvPr>
          <p:cNvSpPr txBox="1"/>
          <p:nvPr/>
        </p:nvSpPr>
        <p:spPr>
          <a:xfrm>
            <a:off x="1787237" y="4560125"/>
            <a:ext cx="7178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NULLABILITY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Nullable(a) = False;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Nullable(α) ∧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Nullable(N) = Nullable(α) ∨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52809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E3376-831C-7A18-FEE3-4DEAFBB6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F059-6D77-E538-A0D2-E9173076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06F0CD34-5682-18E7-C118-B596D74DDA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31563"/>
              </p:ext>
            </p:extLst>
          </p:nvPr>
        </p:nvGraphicFramePr>
        <p:xfrm>
          <a:off x="226620" y="1330035"/>
          <a:ext cx="11619015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19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977919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157973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262250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549729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860961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400182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432082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1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8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86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783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76BAA-E489-805A-983F-0B92E99ED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7A3A-A72D-0F5C-CA25-655F52BE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B62A2D04-083F-ACAE-B17C-30955213F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938401"/>
              </p:ext>
            </p:extLst>
          </p:nvPr>
        </p:nvGraphicFramePr>
        <p:xfrm>
          <a:off x="226620" y="1330035"/>
          <a:ext cx="11619015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19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977919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157973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262250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549729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860961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400182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432082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1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01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099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9655F-5E95-CC64-F858-C33415D4A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C272-1BE2-62AC-DDE6-B041FC98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374"/>
            <a:ext cx="10515600" cy="1325563"/>
          </a:xfrm>
        </p:spPr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DA9A35F7-F0F1-0DF1-2357-B5A1E9614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512767"/>
              </p:ext>
            </p:extLst>
          </p:nvPr>
        </p:nvGraphicFramePr>
        <p:xfrm>
          <a:off x="125680" y="1330035"/>
          <a:ext cx="4440381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73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1128155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558085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455409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50061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433449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1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0121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48C6E0-54FD-0C7D-6E64-B4EA042A686F}"/>
              </a:ext>
            </a:extLst>
          </p:cNvPr>
          <p:cNvCxnSpPr>
            <a:cxnSpLocks/>
          </p:cNvCxnSpPr>
          <p:nvPr/>
        </p:nvCxnSpPr>
        <p:spPr>
          <a:xfrm>
            <a:off x="5994976" y="2795955"/>
            <a:ext cx="617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88C4E72-B917-55B9-69B9-F5AE44B2CA4D}"/>
              </a:ext>
            </a:extLst>
          </p:cNvPr>
          <p:cNvSpPr/>
          <p:nvPr/>
        </p:nvSpPr>
        <p:spPr>
          <a:xfrm>
            <a:off x="8753733" y="178518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B00C752-D4B4-7F3C-80E7-E952656C6A34}"/>
              </a:ext>
            </a:extLst>
          </p:cNvPr>
          <p:cNvSpPr/>
          <p:nvPr/>
        </p:nvSpPr>
        <p:spPr>
          <a:xfrm>
            <a:off x="6612669" y="254977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9E941AC-E502-A563-4E67-B35F8A30AF78}"/>
              </a:ext>
            </a:extLst>
          </p:cNvPr>
          <p:cNvSpPr/>
          <p:nvPr/>
        </p:nvSpPr>
        <p:spPr>
          <a:xfrm>
            <a:off x="10619306" y="2936631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9</a:t>
            </a:r>
            <a:endParaRPr lang="en-ZA" sz="1400" baseline="-25000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DE1223E-188B-0C49-E833-798E15084A55}"/>
              </a:ext>
            </a:extLst>
          </p:cNvPr>
          <p:cNvSpPr/>
          <p:nvPr/>
        </p:nvSpPr>
        <p:spPr>
          <a:xfrm>
            <a:off x="6612669" y="3418519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6774C67-B8B6-9584-E9D0-8DE788BA9418}"/>
              </a:ext>
            </a:extLst>
          </p:cNvPr>
          <p:cNvSpPr/>
          <p:nvPr/>
        </p:nvSpPr>
        <p:spPr>
          <a:xfrm>
            <a:off x="7694249" y="1785186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6D4E7EC-64D3-1F30-B5F1-24974FCE9147}"/>
              </a:ext>
            </a:extLst>
          </p:cNvPr>
          <p:cNvSpPr/>
          <p:nvPr/>
        </p:nvSpPr>
        <p:spPr>
          <a:xfrm>
            <a:off x="8756208" y="254977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7A8CF68-8CFF-202A-A48D-EA15919F8029}"/>
              </a:ext>
            </a:extLst>
          </p:cNvPr>
          <p:cNvSpPr/>
          <p:nvPr/>
        </p:nvSpPr>
        <p:spPr>
          <a:xfrm>
            <a:off x="8753733" y="108385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76AF3E4-FFDE-A72A-FD51-35FD837217C4}"/>
              </a:ext>
            </a:extLst>
          </p:cNvPr>
          <p:cNvSpPr/>
          <p:nvPr/>
        </p:nvSpPr>
        <p:spPr>
          <a:xfrm>
            <a:off x="7694249" y="341852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1BC622B-A620-F2B2-D381-E052B36589AD}"/>
              </a:ext>
            </a:extLst>
          </p:cNvPr>
          <p:cNvSpPr/>
          <p:nvPr/>
        </p:nvSpPr>
        <p:spPr>
          <a:xfrm>
            <a:off x="7694248" y="4265448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11B89E-5A2D-4579-5372-BBD405723D1A}"/>
              </a:ext>
            </a:extLst>
          </p:cNvPr>
          <p:cNvCxnSpPr>
            <a:stCxn id="15" idx="4"/>
            <a:endCxn id="4" idx="0"/>
          </p:cNvCxnSpPr>
          <p:nvPr/>
        </p:nvCxnSpPr>
        <p:spPr>
          <a:xfrm>
            <a:off x="6888162" y="3042139"/>
            <a:ext cx="0" cy="376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F47A05-7748-FDC3-5AAE-98890D9F1EA1}"/>
              </a:ext>
            </a:extLst>
          </p:cNvPr>
          <p:cNvCxnSpPr>
            <a:stCxn id="15" idx="7"/>
            <a:endCxn id="6" idx="2"/>
          </p:cNvCxnSpPr>
          <p:nvPr/>
        </p:nvCxnSpPr>
        <p:spPr>
          <a:xfrm flipV="1">
            <a:off x="7082964" y="2031371"/>
            <a:ext cx="611285" cy="590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4503D5-47A5-8DBE-66D7-E068BEF33FE5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7082964" y="2970033"/>
            <a:ext cx="691975" cy="52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48C8FD-5D45-7E93-2584-0FEEB38E2663}"/>
              </a:ext>
            </a:extLst>
          </p:cNvPr>
          <p:cNvCxnSpPr>
            <a:stCxn id="15" idx="6"/>
            <a:endCxn id="7" idx="2"/>
          </p:cNvCxnSpPr>
          <p:nvPr/>
        </p:nvCxnSpPr>
        <p:spPr>
          <a:xfrm>
            <a:off x="7163654" y="2795955"/>
            <a:ext cx="1592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F8AE6-6EA3-463F-819D-7DAE7A204065}"/>
              </a:ext>
            </a:extLst>
          </p:cNvPr>
          <p:cNvCxnSpPr>
            <a:stCxn id="7" idx="3"/>
            <a:endCxn id="10" idx="7"/>
          </p:cNvCxnSpPr>
          <p:nvPr/>
        </p:nvCxnSpPr>
        <p:spPr>
          <a:xfrm flipH="1">
            <a:off x="8164544" y="2970033"/>
            <a:ext cx="672354" cy="52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E00BFA-DC43-160B-3EFA-BA539CA47284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H="1" flipV="1">
            <a:off x="9029226" y="2277555"/>
            <a:ext cx="2475" cy="272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88DD8F-1CD6-8800-9DB7-2B498C1D6092}"/>
              </a:ext>
            </a:extLst>
          </p:cNvPr>
          <p:cNvCxnSpPr>
            <a:stCxn id="7" idx="1"/>
            <a:endCxn id="6" idx="6"/>
          </p:cNvCxnSpPr>
          <p:nvPr/>
        </p:nvCxnSpPr>
        <p:spPr>
          <a:xfrm flipH="1" flipV="1">
            <a:off x="8245234" y="2031371"/>
            <a:ext cx="591664" cy="590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6CF841-47A7-A684-9C4D-821CAD5B9579}"/>
              </a:ext>
            </a:extLst>
          </p:cNvPr>
          <p:cNvCxnSpPr>
            <a:stCxn id="8" idx="0"/>
            <a:endCxn id="9" idx="4"/>
          </p:cNvCxnSpPr>
          <p:nvPr/>
        </p:nvCxnSpPr>
        <p:spPr>
          <a:xfrm flipV="1">
            <a:off x="9029226" y="1576219"/>
            <a:ext cx="0" cy="208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33AFC3-2630-6B63-8524-1418B0424356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7969741" y="3910889"/>
            <a:ext cx="1" cy="354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0A7DF75-EDBD-3686-F0B8-8FDB1D60048C}"/>
              </a:ext>
            </a:extLst>
          </p:cNvPr>
          <p:cNvSpPr/>
          <p:nvPr/>
        </p:nvSpPr>
        <p:spPr>
          <a:xfrm>
            <a:off x="8856231" y="3022270"/>
            <a:ext cx="270246" cy="278473"/>
          </a:xfrm>
          <a:custGeom>
            <a:avLst/>
            <a:gdLst>
              <a:gd name="connsiteX0" fmla="*/ 38387 w 270246"/>
              <a:gd name="connsiteY0" fmla="*/ 0 h 278473"/>
              <a:gd name="connsiteX1" fmla="*/ 2761 w 270246"/>
              <a:gd name="connsiteY1" fmla="*/ 207818 h 278473"/>
              <a:gd name="connsiteX2" fmla="*/ 103701 w 270246"/>
              <a:gd name="connsiteY2" fmla="*/ 273133 h 278473"/>
              <a:gd name="connsiteX3" fmla="*/ 234330 w 270246"/>
              <a:gd name="connsiteY3" fmla="*/ 267195 h 278473"/>
              <a:gd name="connsiteX4" fmla="*/ 269956 w 270246"/>
              <a:gd name="connsiteY4" fmla="*/ 207818 h 278473"/>
              <a:gd name="connsiteX5" fmla="*/ 252143 w 270246"/>
              <a:gd name="connsiteY5" fmla="*/ 0 h 27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46" h="278473">
                <a:moveTo>
                  <a:pt x="38387" y="0"/>
                </a:moveTo>
                <a:cubicBezTo>
                  <a:pt x="15131" y="81148"/>
                  <a:pt x="-8125" y="162296"/>
                  <a:pt x="2761" y="207818"/>
                </a:cubicBezTo>
                <a:cubicBezTo>
                  <a:pt x="13647" y="253340"/>
                  <a:pt x="65106" y="263237"/>
                  <a:pt x="103701" y="273133"/>
                </a:cubicBezTo>
                <a:cubicBezTo>
                  <a:pt x="142296" y="283029"/>
                  <a:pt x="206621" y="278081"/>
                  <a:pt x="234330" y="267195"/>
                </a:cubicBezTo>
                <a:cubicBezTo>
                  <a:pt x="262039" y="256309"/>
                  <a:pt x="266987" y="252350"/>
                  <a:pt x="269956" y="207818"/>
                </a:cubicBezTo>
                <a:cubicBezTo>
                  <a:pt x="272925" y="163286"/>
                  <a:pt x="252143" y="0"/>
                  <a:pt x="252143" y="0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0D9FC98-5CBC-C43F-6548-5D9E0B4CC6BC}"/>
              </a:ext>
            </a:extLst>
          </p:cNvPr>
          <p:cNvSpPr/>
          <p:nvPr/>
        </p:nvSpPr>
        <p:spPr>
          <a:xfrm>
            <a:off x="7378078" y="3613793"/>
            <a:ext cx="396846" cy="325320"/>
          </a:xfrm>
          <a:custGeom>
            <a:avLst/>
            <a:gdLst>
              <a:gd name="connsiteX0" fmla="*/ 291003 w 362255"/>
              <a:gd name="connsiteY0" fmla="*/ 2244 h 277633"/>
              <a:gd name="connsiteX1" fmla="*/ 95060 w 362255"/>
              <a:gd name="connsiteY1" fmla="*/ 14120 h 277633"/>
              <a:gd name="connsiteX2" fmla="*/ 5995 w 362255"/>
              <a:gd name="connsiteY2" fmla="*/ 109122 h 277633"/>
              <a:gd name="connsiteX3" fmla="*/ 47559 w 362255"/>
              <a:gd name="connsiteY3" fmla="*/ 275377 h 277633"/>
              <a:gd name="connsiteX4" fmla="*/ 362255 w 362255"/>
              <a:gd name="connsiteY4" fmla="*/ 216000 h 27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255" h="277633">
                <a:moveTo>
                  <a:pt x="291003" y="2244"/>
                </a:moveTo>
                <a:cubicBezTo>
                  <a:pt x="216782" y="-725"/>
                  <a:pt x="142561" y="-3693"/>
                  <a:pt x="95060" y="14120"/>
                </a:cubicBezTo>
                <a:cubicBezTo>
                  <a:pt x="47559" y="31933"/>
                  <a:pt x="13912" y="65579"/>
                  <a:pt x="5995" y="109122"/>
                </a:cubicBezTo>
                <a:cubicBezTo>
                  <a:pt x="-1922" y="152665"/>
                  <a:pt x="-11818" y="257564"/>
                  <a:pt x="47559" y="275377"/>
                </a:cubicBezTo>
                <a:cubicBezTo>
                  <a:pt x="106936" y="293190"/>
                  <a:pt x="305847" y="199177"/>
                  <a:pt x="362255" y="216000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03279C-80E2-95F8-B63E-58BEA01997A3}"/>
              </a:ext>
            </a:extLst>
          </p:cNvPr>
          <p:cNvSpPr txBox="1"/>
          <p:nvPr/>
        </p:nvSpPr>
        <p:spPr>
          <a:xfrm>
            <a:off x="7102868" y="2092889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F5F1C6-6E85-FAC1-FEB4-5A150E8BAD6D}"/>
              </a:ext>
            </a:extLst>
          </p:cNvPr>
          <p:cNvSpPr txBox="1"/>
          <p:nvPr/>
        </p:nvSpPr>
        <p:spPr>
          <a:xfrm>
            <a:off x="6606675" y="3022270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1934A5-8E7A-F495-7E69-1858F0B005AD}"/>
              </a:ext>
            </a:extLst>
          </p:cNvPr>
          <p:cNvSpPr txBox="1"/>
          <p:nvPr/>
        </p:nvSpPr>
        <p:spPr>
          <a:xfrm>
            <a:off x="7428944" y="302811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405FD3-773D-F429-2DFD-4BA051A5FB6F}"/>
              </a:ext>
            </a:extLst>
          </p:cNvPr>
          <p:cNvSpPr txBox="1"/>
          <p:nvPr/>
        </p:nvSpPr>
        <p:spPr>
          <a:xfrm>
            <a:off x="7806390" y="2432224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A7E940-6902-60A3-0739-79AB507F96CA}"/>
              </a:ext>
            </a:extLst>
          </p:cNvPr>
          <p:cNvSpPr txBox="1"/>
          <p:nvPr/>
        </p:nvSpPr>
        <p:spPr>
          <a:xfrm>
            <a:off x="7383493" y="3591787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93F855-20FF-3D17-6E9C-3E012FAF9364}"/>
              </a:ext>
            </a:extLst>
          </p:cNvPr>
          <p:cNvSpPr txBox="1"/>
          <p:nvPr/>
        </p:nvSpPr>
        <p:spPr>
          <a:xfrm>
            <a:off x="7914088" y="3895166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10974D-27DC-B1D2-85D7-DC13B16301F1}"/>
              </a:ext>
            </a:extLst>
          </p:cNvPr>
          <p:cNvSpPr txBox="1"/>
          <p:nvPr/>
        </p:nvSpPr>
        <p:spPr>
          <a:xfrm>
            <a:off x="8434822" y="2031370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1E400D-569A-8E59-42A7-C80ADCA2DE26}"/>
              </a:ext>
            </a:extLst>
          </p:cNvPr>
          <p:cNvSpPr txBox="1"/>
          <p:nvPr/>
        </p:nvSpPr>
        <p:spPr>
          <a:xfrm>
            <a:off x="8144923" y="3028576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F81DBA-D03E-8BCE-3D15-830FFCC9B07B}"/>
              </a:ext>
            </a:extLst>
          </p:cNvPr>
          <p:cNvSpPr txBox="1"/>
          <p:nvPr/>
        </p:nvSpPr>
        <p:spPr>
          <a:xfrm>
            <a:off x="8829642" y="2970033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B73B33-EBEF-7A39-CED9-F1DE857B6440}"/>
              </a:ext>
            </a:extLst>
          </p:cNvPr>
          <p:cNvSpPr txBox="1"/>
          <p:nvPr/>
        </p:nvSpPr>
        <p:spPr>
          <a:xfrm>
            <a:off x="9005512" y="223202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42C1EE-F95A-1CFE-0D0F-A6A8C4D3191E}"/>
              </a:ext>
            </a:extLst>
          </p:cNvPr>
          <p:cNvSpPr txBox="1"/>
          <p:nvPr/>
        </p:nvSpPr>
        <p:spPr>
          <a:xfrm>
            <a:off x="8982614" y="1503338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1EE889C-77E5-83E5-BC9A-244AEFAE2A05}"/>
              </a:ext>
            </a:extLst>
          </p:cNvPr>
          <p:cNvCxnSpPr>
            <a:stCxn id="7" idx="6"/>
            <a:endCxn id="3" idx="2"/>
          </p:cNvCxnSpPr>
          <p:nvPr/>
        </p:nvCxnSpPr>
        <p:spPr>
          <a:xfrm>
            <a:off x="9307193" y="2795955"/>
            <a:ext cx="1312113" cy="386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DAD4F58-448C-AEDD-23A0-F699391EF409}"/>
              </a:ext>
            </a:extLst>
          </p:cNvPr>
          <p:cNvCxnSpPr>
            <a:stCxn id="8" idx="6"/>
            <a:endCxn id="3" idx="1"/>
          </p:cNvCxnSpPr>
          <p:nvPr/>
        </p:nvCxnSpPr>
        <p:spPr>
          <a:xfrm>
            <a:off x="9304718" y="2031371"/>
            <a:ext cx="1395278" cy="977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882D18-B401-36CF-6A0C-55B53BFA2EE3}"/>
              </a:ext>
            </a:extLst>
          </p:cNvPr>
          <p:cNvCxnSpPr>
            <a:stCxn id="9" idx="6"/>
            <a:endCxn id="3" idx="0"/>
          </p:cNvCxnSpPr>
          <p:nvPr/>
        </p:nvCxnSpPr>
        <p:spPr>
          <a:xfrm>
            <a:off x="9304718" y="1330035"/>
            <a:ext cx="1590081" cy="1606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828F84E-CF1F-903B-56D9-B1D55899B7BB}"/>
              </a:ext>
            </a:extLst>
          </p:cNvPr>
          <p:cNvSpPr/>
          <p:nvPr/>
        </p:nvSpPr>
        <p:spPr>
          <a:xfrm>
            <a:off x="6858000" y="721321"/>
            <a:ext cx="4114800" cy="2250479"/>
          </a:xfrm>
          <a:custGeom>
            <a:avLst/>
            <a:gdLst>
              <a:gd name="connsiteX0" fmla="*/ 0 w 4114800"/>
              <a:gd name="connsiteY0" fmla="*/ 1821854 h 2250479"/>
              <a:gd name="connsiteX1" fmla="*/ 64294 w 4114800"/>
              <a:gd name="connsiteY1" fmla="*/ 1278929 h 2250479"/>
              <a:gd name="connsiteX2" fmla="*/ 271463 w 4114800"/>
              <a:gd name="connsiteY2" fmla="*/ 757435 h 2250479"/>
              <a:gd name="connsiteX3" fmla="*/ 771525 w 4114800"/>
              <a:gd name="connsiteY3" fmla="*/ 250229 h 2250479"/>
              <a:gd name="connsiteX4" fmla="*/ 1757363 w 4114800"/>
              <a:gd name="connsiteY4" fmla="*/ 198 h 2250479"/>
              <a:gd name="connsiteX5" fmla="*/ 3000375 w 4114800"/>
              <a:gd name="connsiteY5" fmla="*/ 221654 h 2250479"/>
              <a:gd name="connsiteX6" fmla="*/ 3679031 w 4114800"/>
              <a:gd name="connsiteY6" fmla="*/ 871735 h 2250479"/>
              <a:gd name="connsiteX7" fmla="*/ 4014788 w 4114800"/>
              <a:gd name="connsiteY7" fmla="*/ 1728985 h 2250479"/>
              <a:gd name="connsiteX8" fmla="*/ 4114800 w 4114800"/>
              <a:gd name="connsiteY8" fmla="*/ 2250479 h 2250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14800" h="2250479">
                <a:moveTo>
                  <a:pt x="0" y="1821854"/>
                </a:moveTo>
                <a:cubicBezTo>
                  <a:pt x="9525" y="1639093"/>
                  <a:pt x="19050" y="1456332"/>
                  <a:pt x="64294" y="1278929"/>
                </a:cubicBezTo>
                <a:cubicBezTo>
                  <a:pt x="109538" y="1101526"/>
                  <a:pt x="153591" y="928885"/>
                  <a:pt x="271463" y="757435"/>
                </a:cubicBezTo>
                <a:cubicBezTo>
                  <a:pt x="389335" y="585985"/>
                  <a:pt x="523875" y="376435"/>
                  <a:pt x="771525" y="250229"/>
                </a:cubicBezTo>
                <a:cubicBezTo>
                  <a:pt x="1019175" y="124023"/>
                  <a:pt x="1385888" y="4960"/>
                  <a:pt x="1757363" y="198"/>
                </a:cubicBezTo>
                <a:cubicBezTo>
                  <a:pt x="2128838" y="-4564"/>
                  <a:pt x="2680097" y="76398"/>
                  <a:pt x="3000375" y="221654"/>
                </a:cubicBezTo>
                <a:cubicBezTo>
                  <a:pt x="3320653" y="366910"/>
                  <a:pt x="3509962" y="620513"/>
                  <a:pt x="3679031" y="871735"/>
                </a:cubicBezTo>
                <a:cubicBezTo>
                  <a:pt x="3848100" y="1122957"/>
                  <a:pt x="3942160" y="1499194"/>
                  <a:pt x="4014788" y="1728985"/>
                </a:cubicBezTo>
                <a:cubicBezTo>
                  <a:pt x="4087416" y="1958776"/>
                  <a:pt x="4087416" y="2215951"/>
                  <a:pt x="4114800" y="225047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6F9676-E329-4BD9-A080-256B1B0AB7ED}"/>
              </a:ext>
            </a:extLst>
          </p:cNvPr>
          <p:cNvCxnSpPr>
            <a:stCxn id="6" idx="0"/>
          </p:cNvCxnSpPr>
          <p:nvPr/>
        </p:nvCxnSpPr>
        <p:spPr>
          <a:xfrm flipV="1">
            <a:off x="7969742" y="771525"/>
            <a:ext cx="131762" cy="1013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F569826-CA46-9E69-4138-595D3ABAF1CB}"/>
              </a:ext>
            </a:extLst>
          </p:cNvPr>
          <p:cNvSpPr txBox="1"/>
          <p:nvPr/>
        </p:nvSpPr>
        <p:spPr>
          <a:xfrm>
            <a:off x="6633943" y="217608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5FCCC7-02D1-297A-23A3-F692B5A79733}"/>
              </a:ext>
            </a:extLst>
          </p:cNvPr>
          <p:cNvSpPr txBox="1"/>
          <p:nvPr/>
        </p:nvSpPr>
        <p:spPr>
          <a:xfrm>
            <a:off x="7946781" y="1486194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CC0D52-066A-B0FB-3274-6723405ABBEC}"/>
              </a:ext>
            </a:extLst>
          </p:cNvPr>
          <p:cNvSpPr txBox="1"/>
          <p:nvPr/>
        </p:nvSpPr>
        <p:spPr>
          <a:xfrm rot="2806696">
            <a:off x="9465689" y="1613294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A699E4-ED91-AC29-9ADC-ECE684F0CDAA}"/>
              </a:ext>
            </a:extLst>
          </p:cNvPr>
          <p:cNvSpPr txBox="1"/>
          <p:nvPr/>
        </p:nvSpPr>
        <p:spPr>
          <a:xfrm rot="2276935">
            <a:off x="9460242" y="2141957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a,b,T,R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DDED6C-F44A-F6B1-4F7B-8ACE86295FA4}"/>
              </a:ext>
            </a:extLst>
          </p:cNvPr>
          <p:cNvSpPr txBox="1"/>
          <p:nvPr/>
        </p:nvSpPr>
        <p:spPr>
          <a:xfrm>
            <a:off x="9410912" y="2565059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8F1C35AB-946D-E720-FF69-3786B6E09853}"/>
              </a:ext>
            </a:extLst>
          </p:cNvPr>
          <p:cNvSpPr/>
          <p:nvPr/>
        </p:nvSpPr>
        <p:spPr>
          <a:xfrm>
            <a:off x="6321523" y="3421856"/>
            <a:ext cx="4486971" cy="1965592"/>
          </a:xfrm>
          <a:custGeom>
            <a:avLst/>
            <a:gdLst>
              <a:gd name="connsiteX0" fmla="*/ 293590 w 4486971"/>
              <a:gd name="connsiteY0" fmla="*/ 385763 h 1965592"/>
              <a:gd name="connsiteX1" fmla="*/ 43558 w 4486971"/>
              <a:gd name="connsiteY1" fmla="*/ 664369 h 1965592"/>
              <a:gd name="connsiteX2" fmla="*/ 696 w 4486971"/>
              <a:gd name="connsiteY2" fmla="*/ 942975 h 1965592"/>
              <a:gd name="connsiteX3" fmla="*/ 50702 w 4486971"/>
              <a:gd name="connsiteY3" fmla="*/ 1264444 h 1965592"/>
              <a:gd name="connsiteX4" fmla="*/ 257871 w 4486971"/>
              <a:gd name="connsiteY4" fmla="*/ 1614488 h 1965592"/>
              <a:gd name="connsiteX5" fmla="*/ 750790 w 4486971"/>
              <a:gd name="connsiteY5" fmla="*/ 1857375 h 1965592"/>
              <a:gd name="connsiteX6" fmla="*/ 1386583 w 4486971"/>
              <a:gd name="connsiteY6" fmla="*/ 1964532 h 1965592"/>
              <a:gd name="connsiteX7" fmla="*/ 2086671 w 4486971"/>
              <a:gd name="connsiteY7" fmla="*/ 1900238 h 1965592"/>
              <a:gd name="connsiteX8" fmla="*/ 2586733 w 4486971"/>
              <a:gd name="connsiteY8" fmla="*/ 1714500 h 1965592"/>
              <a:gd name="connsiteX9" fmla="*/ 3415408 w 4486971"/>
              <a:gd name="connsiteY9" fmla="*/ 1307307 h 1965592"/>
              <a:gd name="connsiteX10" fmla="*/ 4101208 w 4486971"/>
              <a:gd name="connsiteY10" fmla="*/ 764382 h 1965592"/>
              <a:gd name="connsiteX11" fmla="*/ 4486971 w 4486971"/>
              <a:gd name="connsiteY11" fmla="*/ 0 h 19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86971" h="1965592">
                <a:moveTo>
                  <a:pt x="293590" y="385763"/>
                </a:moveTo>
                <a:cubicBezTo>
                  <a:pt x="192982" y="478631"/>
                  <a:pt x="92374" y="571500"/>
                  <a:pt x="43558" y="664369"/>
                </a:cubicBezTo>
                <a:cubicBezTo>
                  <a:pt x="-5258" y="757238"/>
                  <a:pt x="-495" y="842963"/>
                  <a:pt x="696" y="942975"/>
                </a:cubicBezTo>
                <a:cubicBezTo>
                  <a:pt x="1887" y="1042987"/>
                  <a:pt x="7840" y="1152525"/>
                  <a:pt x="50702" y="1264444"/>
                </a:cubicBezTo>
                <a:cubicBezTo>
                  <a:pt x="93564" y="1376363"/>
                  <a:pt x="141190" y="1515666"/>
                  <a:pt x="257871" y="1614488"/>
                </a:cubicBezTo>
                <a:cubicBezTo>
                  <a:pt x="374552" y="1713310"/>
                  <a:pt x="562672" y="1799034"/>
                  <a:pt x="750790" y="1857375"/>
                </a:cubicBezTo>
                <a:cubicBezTo>
                  <a:pt x="938908" y="1915716"/>
                  <a:pt x="1163936" y="1957388"/>
                  <a:pt x="1386583" y="1964532"/>
                </a:cubicBezTo>
                <a:cubicBezTo>
                  <a:pt x="1609230" y="1971676"/>
                  <a:pt x="1886646" y="1941910"/>
                  <a:pt x="2086671" y="1900238"/>
                </a:cubicBezTo>
                <a:cubicBezTo>
                  <a:pt x="2286696" y="1858566"/>
                  <a:pt x="2365277" y="1813322"/>
                  <a:pt x="2586733" y="1714500"/>
                </a:cubicBezTo>
                <a:cubicBezTo>
                  <a:pt x="2808189" y="1615678"/>
                  <a:pt x="3162996" y="1465660"/>
                  <a:pt x="3415408" y="1307307"/>
                </a:cubicBezTo>
                <a:cubicBezTo>
                  <a:pt x="3667820" y="1148954"/>
                  <a:pt x="3922614" y="982266"/>
                  <a:pt x="4101208" y="764382"/>
                </a:cubicBezTo>
                <a:cubicBezTo>
                  <a:pt x="4279802" y="546498"/>
                  <a:pt x="4403627" y="80962"/>
                  <a:pt x="4486971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317C39-4D79-BDC4-8FAA-AB1909C4AACC}"/>
              </a:ext>
            </a:extLst>
          </p:cNvPr>
          <p:cNvSpPr txBox="1"/>
          <p:nvPr/>
        </p:nvSpPr>
        <p:spPr>
          <a:xfrm>
            <a:off x="6299229" y="3941912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4348673-9101-8128-7882-2F36D901F3F4}"/>
              </a:ext>
            </a:extLst>
          </p:cNvPr>
          <p:cNvCxnSpPr>
            <a:stCxn id="11" idx="4"/>
          </p:cNvCxnSpPr>
          <p:nvPr/>
        </p:nvCxnSpPr>
        <p:spPr>
          <a:xfrm flipH="1">
            <a:off x="7969740" y="4757817"/>
            <a:ext cx="1" cy="637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1C6AC18-E055-925C-7645-2F9FEB949606}"/>
              </a:ext>
            </a:extLst>
          </p:cNvPr>
          <p:cNvSpPr txBox="1"/>
          <p:nvPr/>
        </p:nvSpPr>
        <p:spPr>
          <a:xfrm>
            <a:off x="7005438" y="4737808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FCFB07-26B5-AB28-1D9A-AF11A3A66536}"/>
              </a:ext>
            </a:extLst>
          </p:cNvPr>
          <p:cNvCxnSpPr>
            <a:stCxn id="10" idx="6"/>
            <a:endCxn id="76" idx="9"/>
          </p:cNvCxnSpPr>
          <p:nvPr/>
        </p:nvCxnSpPr>
        <p:spPr>
          <a:xfrm>
            <a:off x="8245234" y="3664705"/>
            <a:ext cx="1491697" cy="10644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C1BC6EC-88BF-9726-CFC9-A0F66D6A8099}"/>
              </a:ext>
            </a:extLst>
          </p:cNvPr>
          <p:cNvSpPr txBox="1"/>
          <p:nvPr/>
        </p:nvSpPr>
        <p:spPr>
          <a:xfrm rot="2276935">
            <a:off x="8173112" y="3664197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a,c,T</a:t>
            </a:r>
            <a:endParaRPr lang="en-US" dirty="0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1BCDE75-B4C9-C020-574B-29615A3843C3}"/>
              </a:ext>
            </a:extLst>
          </p:cNvPr>
          <p:cNvSpPr/>
          <p:nvPr/>
        </p:nvSpPr>
        <p:spPr>
          <a:xfrm>
            <a:off x="10979651" y="2906299"/>
            <a:ext cx="983786" cy="934639"/>
          </a:xfrm>
          <a:custGeom>
            <a:avLst/>
            <a:gdLst>
              <a:gd name="connsiteX0" fmla="*/ 171743 w 983786"/>
              <a:gd name="connsiteY0" fmla="*/ 186945 h 934639"/>
              <a:gd name="connsiteX1" fmla="*/ 314618 w 983786"/>
              <a:gd name="connsiteY1" fmla="*/ 72645 h 934639"/>
              <a:gd name="connsiteX2" fmla="*/ 528930 w 983786"/>
              <a:gd name="connsiteY2" fmla="*/ 1207 h 934639"/>
              <a:gd name="connsiteX3" fmla="*/ 814680 w 983786"/>
              <a:gd name="connsiteY3" fmla="*/ 44070 h 934639"/>
              <a:gd name="connsiteX4" fmla="*/ 971843 w 983786"/>
              <a:gd name="connsiteY4" fmla="*/ 236951 h 934639"/>
              <a:gd name="connsiteX5" fmla="*/ 957555 w 983786"/>
              <a:gd name="connsiteY5" fmla="*/ 522701 h 934639"/>
              <a:gd name="connsiteX6" fmla="*/ 836112 w 983786"/>
              <a:gd name="connsiteY6" fmla="*/ 729870 h 934639"/>
              <a:gd name="connsiteX7" fmla="*/ 578937 w 983786"/>
              <a:gd name="connsiteY7" fmla="*/ 879889 h 934639"/>
              <a:gd name="connsiteX8" fmla="*/ 250324 w 983786"/>
              <a:gd name="connsiteY8" fmla="*/ 922751 h 934639"/>
              <a:gd name="connsiteX9" fmla="*/ 36012 w 983786"/>
              <a:gd name="connsiteY9" fmla="*/ 679864 h 934639"/>
              <a:gd name="connsiteX10" fmla="*/ 293 w 983786"/>
              <a:gd name="connsiteY10" fmla="*/ 494126 h 934639"/>
              <a:gd name="connsiteX11" fmla="*/ 293 w 983786"/>
              <a:gd name="connsiteY11" fmla="*/ 494126 h 93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3786" h="934639">
                <a:moveTo>
                  <a:pt x="171743" y="186945"/>
                </a:moveTo>
                <a:cubicBezTo>
                  <a:pt x="213415" y="145273"/>
                  <a:pt x="255087" y="103601"/>
                  <a:pt x="314618" y="72645"/>
                </a:cubicBezTo>
                <a:cubicBezTo>
                  <a:pt x="374149" y="41689"/>
                  <a:pt x="445586" y="5969"/>
                  <a:pt x="528930" y="1207"/>
                </a:cubicBezTo>
                <a:cubicBezTo>
                  <a:pt x="612274" y="-3555"/>
                  <a:pt x="740861" y="4779"/>
                  <a:pt x="814680" y="44070"/>
                </a:cubicBezTo>
                <a:cubicBezTo>
                  <a:pt x="888499" y="83361"/>
                  <a:pt x="948031" y="157179"/>
                  <a:pt x="971843" y="236951"/>
                </a:cubicBezTo>
                <a:cubicBezTo>
                  <a:pt x="995655" y="316723"/>
                  <a:pt x="980177" y="440548"/>
                  <a:pt x="957555" y="522701"/>
                </a:cubicBezTo>
                <a:cubicBezTo>
                  <a:pt x="934933" y="604854"/>
                  <a:pt x="899215" y="670339"/>
                  <a:pt x="836112" y="729870"/>
                </a:cubicBezTo>
                <a:cubicBezTo>
                  <a:pt x="773009" y="789401"/>
                  <a:pt x="676568" y="847742"/>
                  <a:pt x="578937" y="879889"/>
                </a:cubicBezTo>
                <a:cubicBezTo>
                  <a:pt x="481306" y="912036"/>
                  <a:pt x="340812" y="956089"/>
                  <a:pt x="250324" y="922751"/>
                </a:cubicBezTo>
                <a:cubicBezTo>
                  <a:pt x="159836" y="889413"/>
                  <a:pt x="77684" y="751301"/>
                  <a:pt x="36012" y="679864"/>
                </a:cubicBezTo>
                <a:cubicBezTo>
                  <a:pt x="-5660" y="608427"/>
                  <a:pt x="293" y="494126"/>
                  <a:pt x="293" y="494126"/>
                </a:cubicBezTo>
                <a:lnTo>
                  <a:pt x="293" y="494126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17D33F4-EE5B-5025-FF44-42DA6A4BAF11}"/>
              </a:ext>
            </a:extLst>
          </p:cNvPr>
          <p:cNvSpPr txBox="1"/>
          <p:nvPr/>
        </p:nvSpPr>
        <p:spPr>
          <a:xfrm>
            <a:off x="10989669" y="3239988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25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B3178-9BD6-7D68-F1FD-B261DA25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5C4D-456D-94E5-247D-6BB7FB26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41FB9DF8-6701-9DA5-A288-D22CAE2CE027}"/>
              </a:ext>
            </a:extLst>
          </p:cNvPr>
          <p:cNvGraphicFramePr>
            <a:graphicFrameLocks/>
          </p:cNvGraphicFramePr>
          <p:nvPr/>
        </p:nvGraphicFramePr>
        <p:xfrm>
          <a:off x="125680" y="1330035"/>
          <a:ext cx="4440382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73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1128155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558085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455409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50061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433450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1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0121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852783-2088-3C4A-8BAE-B3FD731CF188}"/>
              </a:ext>
            </a:extLst>
          </p:cNvPr>
          <p:cNvCxnSpPr>
            <a:cxnSpLocks/>
          </p:cNvCxnSpPr>
          <p:nvPr/>
        </p:nvCxnSpPr>
        <p:spPr>
          <a:xfrm>
            <a:off x="5994976" y="2795955"/>
            <a:ext cx="617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1F823F3-100F-3EAF-D0A4-570BAA532527}"/>
              </a:ext>
            </a:extLst>
          </p:cNvPr>
          <p:cNvSpPr/>
          <p:nvPr/>
        </p:nvSpPr>
        <p:spPr>
          <a:xfrm>
            <a:off x="8753733" y="178518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AB296EE-E9B0-2AD5-1133-ABCDE62E2054}"/>
              </a:ext>
            </a:extLst>
          </p:cNvPr>
          <p:cNvSpPr/>
          <p:nvPr/>
        </p:nvSpPr>
        <p:spPr>
          <a:xfrm>
            <a:off x="6612669" y="254977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46E8989-4482-90DF-E42A-78F461E338D0}"/>
              </a:ext>
            </a:extLst>
          </p:cNvPr>
          <p:cNvSpPr/>
          <p:nvPr/>
        </p:nvSpPr>
        <p:spPr>
          <a:xfrm>
            <a:off x="6612669" y="3418519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D79414C-0F0E-7FE2-6025-82B2ACACC1AB}"/>
              </a:ext>
            </a:extLst>
          </p:cNvPr>
          <p:cNvSpPr/>
          <p:nvPr/>
        </p:nvSpPr>
        <p:spPr>
          <a:xfrm>
            <a:off x="7694249" y="1785186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1E40CBD-9279-2490-2B44-EABEF59608C5}"/>
              </a:ext>
            </a:extLst>
          </p:cNvPr>
          <p:cNvSpPr/>
          <p:nvPr/>
        </p:nvSpPr>
        <p:spPr>
          <a:xfrm>
            <a:off x="8756208" y="254977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8B50310-57E1-6421-8383-1F2AE42C067E}"/>
              </a:ext>
            </a:extLst>
          </p:cNvPr>
          <p:cNvSpPr/>
          <p:nvPr/>
        </p:nvSpPr>
        <p:spPr>
          <a:xfrm>
            <a:off x="8753733" y="108385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BC628EA-9676-F310-6F7F-561E8DB36A57}"/>
              </a:ext>
            </a:extLst>
          </p:cNvPr>
          <p:cNvSpPr/>
          <p:nvPr/>
        </p:nvSpPr>
        <p:spPr>
          <a:xfrm>
            <a:off x="7694249" y="341852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598C417-31DD-8E40-E6CE-494A793DCFD0}"/>
              </a:ext>
            </a:extLst>
          </p:cNvPr>
          <p:cNvSpPr/>
          <p:nvPr/>
        </p:nvSpPr>
        <p:spPr>
          <a:xfrm>
            <a:off x="7694248" y="4265448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F39A70-89F0-A4FC-14D0-3B8625BA4580}"/>
              </a:ext>
            </a:extLst>
          </p:cNvPr>
          <p:cNvCxnSpPr>
            <a:stCxn id="15" idx="4"/>
            <a:endCxn id="4" idx="0"/>
          </p:cNvCxnSpPr>
          <p:nvPr/>
        </p:nvCxnSpPr>
        <p:spPr>
          <a:xfrm>
            <a:off x="6888162" y="3042139"/>
            <a:ext cx="0" cy="376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E1ADBE-F556-8E5E-DB48-3A8DE52D4D11}"/>
              </a:ext>
            </a:extLst>
          </p:cNvPr>
          <p:cNvCxnSpPr>
            <a:stCxn id="15" idx="7"/>
            <a:endCxn id="6" idx="2"/>
          </p:cNvCxnSpPr>
          <p:nvPr/>
        </p:nvCxnSpPr>
        <p:spPr>
          <a:xfrm flipV="1">
            <a:off x="7082964" y="2031371"/>
            <a:ext cx="611285" cy="590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606794-D024-994E-CE4D-B521BE4FD965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7082964" y="2970033"/>
            <a:ext cx="691975" cy="52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E7FDE2-E8B7-836E-8760-A56AF0E41AB3}"/>
              </a:ext>
            </a:extLst>
          </p:cNvPr>
          <p:cNvCxnSpPr>
            <a:stCxn id="15" idx="6"/>
            <a:endCxn id="7" idx="2"/>
          </p:cNvCxnSpPr>
          <p:nvPr/>
        </p:nvCxnSpPr>
        <p:spPr>
          <a:xfrm>
            <a:off x="7163654" y="2795955"/>
            <a:ext cx="1592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425116-4CE2-C78F-69A5-31A2A9A744D4}"/>
              </a:ext>
            </a:extLst>
          </p:cNvPr>
          <p:cNvCxnSpPr>
            <a:stCxn id="7" idx="3"/>
            <a:endCxn id="10" idx="7"/>
          </p:cNvCxnSpPr>
          <p:nvPr/>
        </p:nvCxnSpPr>
        <p:spPr>
          <a:xfrm flipH="1">
            <a:off x="8164544" y="2970033"/>
            <a:ext cx="672354" cy="52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CA85FF-E206-CAD2-0C70-06B47D3A34E2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H="1" flipV="1">
            <a:off x="9029226" y="2277555"/>
            <a:ext cx="2475" cy="272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4675EF-0A83-B824-D987-4785892B778F}"/>
              </a:ext>
            </a:extLst>
          </p:cNvPr>
          <p:cNvCxnSpPr>
            <a:stCxn id="7" idx="1"/>
            <a:endCxn id="6" idx="6"/>
          </p:cNvCxnSpPr>
          <p:nvPr/>
        </p:nvCxnSpPr>
        <p:spPr>
          <a:xfrm flipH="1" flipV="1">
            <a:off x="8245234" y="2031371"/>
            <a:ext cx="591664" cy="590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BC36D4-4449-3C43-710F-9BCB4C12EDF2}"/>
              </a:ext>
            </a:extLst>
          </p:cNvPr>
          <p:cNvCxnSpPr>
            <a:stCxn id="8" idx="0"/>
            <a:endCxn id="9" idx="4"/>
          </p:cNvCxnSpPr>
          <p:nvPr/>
        </p:nvCxnSpPr>
        <p:spPr>
          <a:xfrm flipV="1">
            <a:off x="9029226" y="1576219"/>
            <a:ext cx="0" cy="208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200495-1D8E-7431-08B7-A582E23D593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7969741" y="3910889"/>
            <a:ext cx="1" cy="354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BCF63B5-E17B-B03D-B227-2C6797049F92}"/>
              </a:ext>
            </a:extLst>
          </p:cNvPr>
          <p:cNvSpPr/>
          <p:nvPr/>
        </p:nvSpPr>
        <p:spPr>
          <a:xfrm>
            <a:off x="8856231" y="3022270"/>
            <a:ext cx="270246" cy="278473"/>
          </a:xfrm>
          <a:custGeom>
            <a:avLst/>
            <a:gdLst>
              <a:gd name="connsiteX0" fmla="*/ 38387 w 270246"/>
              <a:gd name="connsiteY0" fmla="*/ 0 h 278473"/>
              <a:gd name="connsiteX1" fmla="*/ 2761 w 270246"/>
              <a:gd name="connsiteY1" fmla="*/ 207818 h 278473"/>
              <a:gd name="connsiteX2" fmla="*/ 103701 w 270246"/>
              <a:gd name="connsiteY2" fmla="*/ 273133 h 278473"/>
              <a:gd name="connsiteX3" fmla="*/ 234330 w 270246"/>
              <a:gd name="connsiteY3" fmla="*/ 267195 h 278473"/>
              <a:gd name="connsiteX4" fmla="*/ 269956 w 270246"/>
              <a:gd name="connsiteY4" fmla="*/ 207818 h 278473"/>
              <a:gd name="connsiteX5" fmla="*/ 252143 w 270246"/>
              <a:gd name="connsiteY5" fmla="*/ 0 h 27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46" h="278473">
                <a:moveTo>
                  <a:pt x="38387" y="0"/>
                </a:moveTo>
                <a:cubicBezTo>
                  <a:pt x="15131" y="81148"/>
                  <a:pt x="-8125" y="162296"/>
                  <a:pt x="2761" y="207818"/>
                </a:cubicBezTo>
                <a:cubicBezTo>
                  <a:pt x="13647" y="253340"/>
                  <a:pt x="65106" y="263237"/>
                  <a:pt x="103701" y="273133"/>
                </a:cubicBezTo>
                <a:cubicBezTo>
                  <a:pt x="142296" y="283029"/>
                  <a:pt x="206621" y="278081"/>
                  <a:pt x="234330" y="267195"/>
                </a:cubicBezTo>
                <a:cubicBezTo>
                  <a:pt x="262039" y="256309"/>
                  <a:pt x="266987" y="252350"/>
                  <a:pt x="269956" y="207818"/>
                </a:cubicBezTo>
                <a:cubicBezTo>
                  <a:pt x="272925" y="163286"/>
                  <a:pt x="252143" y="0"/>
                  <a:pt x="252143" y="0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429A60C-411E-28A2-239B-F77023F1FCE0}"/>
              </a:ext>
            </a:extLst>
          </p:cNvPr>
          <p:cNvSpPr/>
          <p:nvPr/>
        </p:nvSpPr>
        <p:spPr>
          <a:xfrm>
            <a:off x="7378078" y="3613793"/>
            <a:ext cx="396846" cy="325320"/>
          </a:xfrm>
          <a:custGeom>
            <a:avLst/>
            <a:gdLst>
              <a:gd name="connsiteX0" fmla="*/ 291003 w 362255"/>
              <a:gd name="connsiteY0" fmla="*/ 2244 h 277633"/>
              <a:gd name="connsiteX1" fmla="*/ 95060 w 362255"/>
              <a:gd name="connsiteY1" fmla="*/ 14120 h 277633"/>
              <a:gd name="connsiteX2" fmla="*/ 5995 w 362255"/>
              <a:gd name="connsiteY2" fmla="*/ 109122 h 277633"/>
              <a:gd name="connsiteX3" fmla="*/ 47559 w 362255"/>
              <a:gd name="connsiteY3" fmla="*/ 275377 h 277633"/>
              <a:gd name="connsiteX4" fmla="*/ 362255 w 362255"/>
              <a:gd name="connsiteY4" fmla="*/ 216000 h 27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255" h="277633">
                <a:moveTo>
                  <a:pt x="291003" y="2244"/>
                </a:moveTo>
                <a:cubicBezTo>
                  <a:pt x="216782" y="-725"/>
                  <a:pt x="142561" y="-3693"/>
                  <a:pt x="95060" y="14120"/>
                </a:cubicBezTo>
                <a:cubicBezTo>
                  <a:pt x="47559" y="31933"/>
                  <a:pt x="13912" y="65579"/>
                  <a:pt x="5995" y="109122"/>
                </a:cubicBezTo>
                <a:cubicBezTo>
                  <a:pt x="-1922" y="152665"/>
                  <a:pt x="-11818" y="257564"/>
                  <a:pt x="47559" y="275377"/>
                </a:cubicBezTo>
                <a:cubicBezTo>
                  <a:pt x="106936" y="293190"/>
                  <a:pt x="305847" y="199177"/>
                  <a:pt x="362255" y="216000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7B982-84DA-BE7A-077B-2735A01E1F3B}"/>
              </a:ext>
            </a:extLst>
          </p:cNvPr>
          <p:cNvSpPr txBox="1"/>
          <p:nvPr/>
        </p:nvSpPr>
        <p:spPr>
          <a:xfrm>
            <a:off x="7102868" y="2092889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61A000-E94F-5B40-CDF2-32654098733F}"/>
              </a:ext>
            </a:extLst>
          </p:cNvPr>
          <p:cNvSpPr txBox="1"/>
          <p:nvPr/>
        </p:nvSpPr>
        <p:spPr>
          <a:xfrm>
            <a:off x="6606675" y="3022270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29CD52-561A-D4C8-4330-F28FEBC26761}"/>
              </a:ext>
            </a:extLst>
          </p:cNvPr>
          <p:cNvSpPr txBox="1"/>
          <p:nvPr/>
        </p:nvSpPr>
        <p:spPr>
          <a:xfrm>
            <a:off x="7428944" y="302811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02D386-9A8C-4F8D-FAA7-1339B68FF38A}"/>
              </a:ext>
            </a:extLst>
          </p:cNvPr>
          <p:cNvSpPr txBox="1"/>
          <p:nvPr/>
        </p:nvSpPr>
        <p:spPr>
          <a:xfrm>
            <a:off x="7806390" y="2432224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F5955B-C2C6-8669-3B1B-9527DAC9FDB4}"/>
              </a:ext>
            </a:extLst>
          </p:cNvPr>
          <p:cNvSpPr txBox="1"/>
          <p:nvPr/>
        </p:nvSpPr>
        <p:spPr>
          <a:xfrm>
            <a:off x="7383493" y="3591787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B97327-3572-6C59-08A5-A1EDBC2B9F79}"/>
              </a:ext>
            </a:extLst>
          </p:cNvPr>
          <p:cNvSpPr txBox="1"/>
          <p:nvPr/>
        </p:nvSpPr>
        <p:spPr>
          <a:xfrm>
            <a:off x="7914088" y="3895166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3BAAFF-AB79-671A-2D00-9056FCF2AB60}"/>
              </a:ext>
            </a:extLst>
          </p:cNvPr>
          <p:cNvSpPr txBox="1"/>
          <p:nvPr/>
        </p:nvSpPr>
        <p:spPr>
          <a:xfrm>
            <a:off x="8434822" y="2031370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698A3E-2741-8746-1224-60D9EF48458E}"/>
              </a:ext>
            </a:extLst>
          </p:cNvPr>
          <p:cNvSpPr txBox="1"/>
          <p:nvPr/>
        </p:nvSpPr>
        <p:spPr>
          <a:xfrm>
            <a:off x="8144923" y="3028576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6A3379-8362-1B8D-3821-38CFE49BB0E1}"/>
              </a:ext>
            </a:extLst>
          </p:cNvPr>
          <p:cNvSpPr txBox="1"/>
          <p:nvPr/>
        </p:nvSpPr>
        <p:spPr>
          <a:xfrm>
            <a:off x="8829642" y="2970033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6DB7B2-9266-E602-FBD6-7D8AAF1D28E5}"/>
              </a:ext>
            </a:extLst>
          </p:cNvPr>
          <p:cNvSpPr txBox="1"/>
          <p:nvPr/>
        </p:nvSpPr>
        <p:spPr>
          <a:xfrm>
            <a:off x="9005512" y="223202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149E29-F296-1FB6-DAAE-C7ACF1CA7132}"/>
              </a:ext>
            </a:extLst>
          </p:cNvPr>
          <p:cNvSpPr txBox="1"/>
          <p:nvPr/>
        </p:nvSpPr>
        <p:spPr>
          <a:xfrm>
            <a:off x="8982614" y="1503338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32102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20797-4ED7-5CED-BA91-889828497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2DE6-0700-9EB6-290D-D3747D14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Creating SLR Parse Table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CB5E9468-C0CE-F325-E72A-40A4DEEDE4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273851"/>
              </p:ext>
            </p:extLst>
          </p:nvPr>
        </p:nvGraphicFramePr>
        <p:xfrm>
          <a:off x="125678" y="787669"/>
          <a:ext cx="6168245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103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2179122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70955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629393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673015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511319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561338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415638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0121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FC9FAF-7790-78DF-4C20-E480A1110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238290"/>
              </p:ext>
            </p:extLst>
          </p:nvPr>
        </p:nvGraphicFramePr>
        <p:xfrm>
          <a:off x="125678" y="4912822"/>
          <a:ext cx="512420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316">
                  <a:extLst>
                    <a:ext uri="{9D8B030D-6E8A-4147-A177-3AD203B41FA5}">
                      <a16:colId xmlns:a16="http://schemas.microsoft.com/office/drawing/2014/main" val="1491866525"/>
                    </a:ext>
                  </a:extLst>
                </a:gridCol>
                <a:gridCol w="1115404">
                  <a:extLst>
                    <a:ext uri="{9D8B030D-6E8A-4147-A177-3AD203B41FA5}">
                      <a16:colId xmlns:a16="http://schemas.microsoft.com/office/drawing/2014/main" val="833876327"/>
                    </a:ext>
                  </a:extLst>
                </a:gridCol>
                <a:gridCol w="766841">
                  <a:extLst>
                    <a:ext uri="{9D8B030D-6E8A-4147-A177-3AD203B41FA5}">
                      <a16:colId xmlns:a16="http://schemas.microsoft.com/office/drawing/2014/main" val="3244804989"/>
                    </a:ext>
                  </a:extLst>
                </a:gridCol>
                <a:gridCol w="1534643">
                  <a:extLst>
                    <a:ext uri="{9D8B030D-6E8A-4147-A177-3AD203B41FA5}">
                      <a16:colId xmlns:a16="http://schemas.microsoft.com/office/drawing/2014/main" val="2050730738"/>
                    </a:ext>
                  </a:extLst>
                </a:gridCol>
              </a:tblGrid>
              <a:tr h="28513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58535"/>
                  </a:ext>
                </a:extLst>
              </a:tr>
              <a:tr h="285130">
                <a:tc>
                  <a:txBody>
                    <a:bodyPr/>
                    <a:lstStyle/>
                    <a:p>
                      <a:r>
                        <a:rPr lang="en-US" dirty="0"/>
                        <a:t>T’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710223"/>
                  </a:ext>
                </a:extLst>
              </a:tr>
              <a:tr h="313333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{$,c}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525672"/>
                  </a:ext>
                </a:extLst>
              </a:tr>
              <a:tr h="498977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{$,c}</a:t>
                      </a:r>
                      <a:endParaRPr lang="en-ZA" dirty="0"/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0509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41BAD8-BC39-C380-2D07-C91A0AC76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69791"/>
              </p:ext>
            </p:extLst>
          </p:nvPr>
        </p:nvGraphicFramePr>
        <p:xfrm>
          <a:off x="6443840" y="747917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E44B1253-A265-7F19-B420-9E0DEA30A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9293"/>
              </p:ext>
            </p:extLst>
          </p:nvPr>
        </p:nvGraphicFramePr>
        <p:xfrm>
          <a:off x="5538602" y="4956376"/>
          <a:ext cx="6360474" cy="1693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823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2595315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1925336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89641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80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80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80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80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80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898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3DC1C-A2DB-0993-C0C3-54145B9B1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D637-ABF5-2C29-2042-DE7630C9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1ACCC1-21F7-3B66-D4B6-C90AD3A84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0806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a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EE716E-0DAD-9DDC-AB53-FD507B4F6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8261"/>
              </p:ext>
            </p:extLst>
          </p:nvPr>
        </p:nvGraphicFramePr>
        <p:xfrm>
          <a:off x="6020890" y="593538"/>
          <a:ext cx="58118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31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2531450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40851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>
                          <a:highlight>
                            <a:srgbClr val="00FFFF"/>
                          </a:highlight>
                        </a:rPr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D17748-ABE8-1BD8-ACA0-BAF37C5BE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35428"/>
              </p:ext>
            </p:extLst>
          </p:nvPr>
        </p:nvGraphicFramePr>
        <p:xfrm>
          <a:off x="6020890" y="593538"/>
          <a:ext cx="581180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>
                          <a:highlight>
                            <a:srgbClr val="00FFFF"/>
                          </a:highlight>
                        </a:rPr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251941-3D6C-64CC-3E91-AE8C40D24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084601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695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5E867-BEC5-F2A8-7940-4B6636962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2C7A-3489-329F-09B2-A63E371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017AA8-2356-490A-1167-F32F46BF8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95010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a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A8C229-586D-40DB-0EA1-6A14EF6C8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981493"/>
              </p:ext>
            </p:extLst>
          </p:nvPr>
        </p:nvGraphicFramePr>
        <p:xfrm>
          <a:off x="6020890" y="593538"/>
          <a:ext cx="58118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00FFFF"/>
                          </a:highlight>
                        </a:rPr>
                        <a:t>a</a:t>
                      </a:r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78E4F1-3CAF-25A7-78AE-E46B31177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23209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725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43BA3-26A3-648B-CD1D-94C3DA960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E6C8-1BB7-5300-2E3E-546C0FC10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282A24-8A4C-9D6B-7480-ABAD5EA29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73031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b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66D4EB-F131-35D0-B408-58809F17E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60594"/>
              </p:ext>
            </p:extLst>
          </p:nvPr>
        </p:nvGraphicFramePr>
        <p:xfrm>
          <a:off x="6020890" y="593538"/>
          <a:ext cx="58118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00FFFF"/>
                          </a:highlight>
                        </a:rPr>
                        <a:t>b</a:t>
                      </a:r>
                      <a:r>
                        <a:rPr lang="en-US" dirty="0" err="1"/>
                        <a:t>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78F830-33EA-F62C-5C88-9FE8CF679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23209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953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2AB8A-67A2-96BD-8351-DBE1EA933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4F19-9D59-B0C4-4CBD-896BBF7A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54F4DD-2696-782B-2086-F05A39230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61656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b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6C725-6172-8744-19B0-28A1BE038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69536"/>
              </p:ext>
            </p:extLst>
          </p:nvPr>
        </p:nvGraphicFramePr>
        <p:xfrm>
          <a:off x="6020890" y="593538"/>
          <a:ext cx="58118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b</a:t>
                      </a: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53EB40-2CA2-A732-058C-F095A8A02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23209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596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D6A32-5FCA-B3EB-766D-2B6DEAC26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10A5-D4BE-58BD-E7FB-D7505473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C4878C-9DC9-2A73-7E06-94A1D3296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35462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35FC5E-A848-72FC-F13E-ABBA2F56E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269150"/>
              </p:ext>
            </p:extLst>
          </p:nvPr>
        </p:nvGraphicFramePr>
        <p:xfrm>
          <a:off x="6020890" y="593538"/>
          <a:ext cx="5811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0F9D9D-B855-C917-4696-FDE73CD09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57090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highlight>
                            <a:srgbClr val="FF00FF"/>
                          </a:highlight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62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31482-E0FE-3772-2F4D-9976D4FF7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A59C-3691-6C48-D686-8A08E2D8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Nullable </a:t>
            </a:r>
            <a:r>
              <a:rPr lang="en-US" dirty="0" err="1"/>
              <a:t>booleans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B8603-1A2D-3947-F25D-7881193F67DB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37FBE7-5152-24C2-D09D-CC2A42973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08580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True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Nullable(</a:t>
                      </a:r>
                      <a:r>
                        <a:rPr lang="el-GR" sz="1800" dirty="0">
                          <a:latin typeface="Segoe UI" panose="020B0502040204020203" pitchFamily="34" charset="0"/>
                          <a:ea typeface="Segoe UI Symbol" panose="020B0502040204020203" pitchFamily="34" charset="0"/>
                          <a:cs typeface="Segoe UI" panose="020B0502040204020203" pitchFamily="34" charset="0"/>
                        </a:rPr>
                        <a:t>ε</a:t>
                      </a:r>
                      <a:r>
                        <a:rPr lang="en-US" sz="1800" dirty="0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True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False∧</a:t>
                      </a:r>
                      <a:r>
                        <a:rPr lang="en-US" dirty="0" err="1"/>
                        <a:t>Nullable</a:t>
                      </a:r>
                      <a:r>
                        <a:rPr lang="en-US" dirty="0"/>
                        <a:t>(T)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∧False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Law 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False∧</a:t>
                      </a:r>
                      <a:r>
                        <a:rPr lang="en-US" dirty="0" err="1"/>
                        <a:t>Nullable</a:t>
                      </a:r>
                      <a:r>
                        <a:rPr lang="en-US" dirty="0"/>
                        <a:t>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aTc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True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Nullable(</a:t>
                      </a:r>
                      <a:r>
                        <a:rPr lang="el-GR" sz="1800" dirty="0">
                          <a:latin typeface="Segoe UI" panose="020B0502040204020203" pitchFamily="34" charset="0"/>
                          <a:ea typeface="Segoe UI Symbol" panose="020B0502040204020203" pitchFamily="34" charset="0"/>
                          <a:cs typeface="Segoe UI" panose="020B0502040204020203" pitchFamily="34" charset="0"/>
                        </a:rPr>
                        <a:t>ε</a:t>
                      </a:r>
                      <a:r>
                        <a:rPr lang="en-US" sz="1800" dirty="0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True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65A3F8-8DAD-9885-CDE2-E50DC326E85E}"/>
              </a:ext>
            </a:extLst>
          </p:cNvPr>
          <p:cNvSpPr txBox="1"/>
          <p:nvPr/>
        </p:nvSpPr>
        <p:spPr>
          <a:xfrm>
            <a:off x="1787237" y="4560125"/>
            <a:ext cx="7178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NULLABILITY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Nullable(a) = False;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Nullable(α) ∧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Nullable(N) = Nullable(α) ∨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0253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FA9EF-FD48-4611-3996-E9FD6F22C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42A0-70AE-99A0-4119-562B2672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A0BE56-676E-9AFC-8C67-4EDEDA99B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99516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R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823359-50E9-2A12-1324-7DA3A83C2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03423"/>
              </p:ext>
            </p:extLst>
          </p:nvPr>
        </p:nvGraphicFramePr>
        <p:xfrm>
          <a:off x="6020890" y="593538"/>
          <a:ext cx="581180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E719B1-CE17-5E8E-3F03-FE1E023D1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88570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079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15511-A6DE-73F4-31B4-82E8B079F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7FED-A60F-1415-2B26-A5FEFE0B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5E5FBA-F241-CA24-4000-3DEFEE8A6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61753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4AD6A9-C3BF-D14F-39CF-EFBAA28BC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730464"/>
              </p:ext>
            </p:extLst>
          </p:nvPr>
        </p:nvGraphicFramePr>
        <p:xfrm>
          <a:off x="6020890" y="593538"/>
          <a:ext cx="58118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b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R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B908EA-7D6A-25C1-B7F1-74C30041D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747570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3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A133A-708F-8FBC-9540-4B003B00B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0F09-E95B-27B4-9432-9149F255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50EFE8-49AE-C50F-2D84-6913EB3C1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218876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R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55BBBC-7844-9570-3104-44BB07825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84394"/>
              </p:ext>
            </p:extLst>
          </p:nvPr>
        </p:nvGraphicFramePr>
        <p:xfrm>
          <a:off x="6020890" y="593538"/>
          <a:ext cx="581180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25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B1E136-18D0-46B6-EE3C-ECE507520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07035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565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00E0D-272E-45C4-2223-07D0C1F0B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4E9F-1AB9-A8CB-D815-0FA8F026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FFFCCD-1B9E-BAE6-1CE6-C5827BD15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728482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16626F-5859-2E18-21FE-E0B818B7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37278"/>
              </p:ext>
            </p:extLst>
          </p:nvPr>
        </p:nvGraphicFramePr>
        <p:xfrm>
          <a:off x="6020890" y="593538"/>
          <a:ext cx="581180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b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R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886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D18FA2-B7C4-545A-0DFD-354C6A924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045506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643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84EA5-741F-F6A5-10FE-C0BF0E115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41E9-FB78-FD76-60B4-EBF56C5FF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C6B267-7AF5-6101-55FE-21B98F944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49923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R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9444C-CE1C-2857-AD79-537B47BCE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94251"/>
              </p:ext>
            </p:extLst>
          </p:nvPr>
        </p:nvGraphicFramePr>
        <p:xfrm>
          <a:off x="6020890" y="593538"/>
          <a:ext cx="581180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8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3805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3FD7C5-9737-A1E8-28A7-A94C2C928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77391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328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396D2-26DE-1BF9-AB05-A0A45964F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BE8C-BA99-5306-98F6-9A5BB551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3E12F0-4415-BD5A-9F49-6F584F4C9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605323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DA2167-AA1A-E22A-9E82-D0258F479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05089"/>
              </p:ext>
            </p:extLst>
          </p:nvPr>
        </p:nvGraphicFramePr>
        <p:xfrm>
          <a:off x="6020890" y="593538"/>
          <a:ext cx="5811809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8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3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R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9345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C51748-3DFA-69FF-F417-6706E5B85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23147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027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17FC5-C522-D168-0093-FA08939F5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4A34-46C5-63B1-75BE-82F9C64E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E265A6-62BB-D19D-FDE2-16624732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02129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T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1520B9-1AAD-6486-9111-D5FE8A788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9823"/>
              </p:ext>
            </p:extLst>
          </p:nvPr>
        </p:nvGraphicFramePr>
        <p:xfrm>
          <a:off x="6020890" y="593538"/>
          <a:ext cx="581180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8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3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9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7535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536587-6F7F-487C-E56F-64927649F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21990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718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729BC-C093-BB69-0C92-D970B6E6E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AE5B-0833-32D7-F285-72FB9691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63D69F-E883-47D8-7578-A5D471529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28802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9C74C2-2D36-0D1F-CD24-C5AB2E31F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99209"/>
              </p:ext>
            </p:extLst>
          </p:nvPr>
        </p:nvGraphicFramePr>
        <p:xfrm>
          <a:off x="6020890" y="593538"/>
          <a:ext cx="5811809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8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3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9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7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5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8123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18F1F9-F5DE-1DC5-8546-1AF3E19DED3A}"/>
              </a:ext>
            </a:extLst>
          </p:cNvPr>
          <p:cNvGraphicFramePr>
            <a:graphicFrameLocks noGrp="1"/>
          </p:cNvGraphicFramePr>
          <p:nvPr/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213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D5697-4ADA-3530-06E3-47268A532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61A4-B0D9-2C8D-D938-115D7C3A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30F744-6B84-4348-B5B6-A7BE9DA52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851446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8C3219-2878-63BB-F801-5F0D3E6A8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738569"/>
              </p:ext>
            </p:extLst>
          </p:nvPr>
        </p:nvGraphicFramePr>
        <p:xfrm>
          <a:off x="6020890" y="593538"/>
          <a:ext cx="5811809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8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3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9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7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c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674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1B24CE-0480-EE9F-414D-6FB1519D9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76729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9834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4DD94-23D9-C674-9565-74F8A59E4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7416-E85F-87C1-9F95-5EA54ED4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79710C-2247-CD78-86ED-49ECB4E9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38651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T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09B12-E9D2-696A-0971-316067E07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36143"/>
              </p:ext>
            </p:extLst>
          </p:nvPr>
        </p:nvGraphicFramePr>
        <p:xfrm>
          <a:off x="6020890" y="593538"/>
          <a:ext cx="5811809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heavy" baseline="0" dirty="0" err="1"/>
                        <a:t>a</a:t>
                      </a:r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9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8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3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9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7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c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6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7971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035F30-A514-8C89-5421-C400671D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33903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42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06AB3-CC94-2428-CA17-4F97E21DB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304F-AAA1-8A0C-56BD-4630EA13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Nullable </a:t>
            </a:r>
            <a:r>
              <a:rPr lang="en-US" dirty="0" err="1"/>
              <a:t>booleans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2AADC-50F5-9C1A-6FCD-1FD8F220FF1D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CFE1B4-4C93-85AD-0E56-8E3C5F005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55368"/>
              </p:ext>
            </p:extLst>
          </p:nvPr>
        </p:nvGraphicFramePr>
        <p:xfrm>
          <a:off x="1787237" y="1490419"/>
          <a:ext cx="102068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295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957567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280443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3758539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∨False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True∨True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True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False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∧False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False∧True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False</a:t>
                      </a:r>
                      <a:endParaRPr lang="en-ZA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False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∧False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False∧True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False</a:t>
                      </a:r>
                      <a:endParaRPr lang="en-ZA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aTc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True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EC3D45-1205-E986-119B-200653E3056E}"/>
              </a:ext>
            </a:extLst>
          </p:cNvPr>
          <p:cNvSpPr txBox="1"/>
          <p:nvPr/>
        </p:nvSpPr>
        <p:spPr>
          <a:xfrm>
            <a:off x="1787237" y="4560125"/>
            <a:ext cx="7178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NULLABILITY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Nullable(a) = False;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Nullable(α) ∧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Nullable(N) = Nullable(α) ∨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37144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A32F7-2C17-B756-DC9F-417356A78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8853-15AE-D55D-770C-3F5BAF05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F47C8C-6716-6145-1975-BAD6690CC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241414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23883D-FD28-7E47-7137-B56E8CE78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856768"/>
              </p:ext>
            </p:extLst>
          </p:nvPr>
        </p:nvGraphicFramePr>
        <p:xfrm>
          <a:off x="6020890" y="593538"/>
          <a:ext cx="5811809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74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8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3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9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7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c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6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7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5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4565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6B0D7A-AC72-86C5-80AF-0098539C28C1}"/>
              </a:ext>
            </a:extLst>
          </p:cNvPr>
          <p:cNvGraphicFramePr>
            <a:graphicFrameLocks noGrp="1"/>
          </p:cNvGraphicFramePr>
          <p:nvPr/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7934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E0B00-6944-F3FF-F600-54F5CEFDE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D27F-BBD4-06A7-6CBB-264317D9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F3672E-7F8D-383E-1BDB-480F6102E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84500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$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7B8DBD-02EB-6769-A424-8968743ED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45182"/>
              </p:ext>
            </p:extLst>
          </p:nvPr>
        </p:nvGraphicFramePr>
        <p:xfrm>
          <a:off x="6020890" y="593538"/>
          <a:ext cx="5811809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bbcc</a:t>
                      </a: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9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8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3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9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7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c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6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7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4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T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c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$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35443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DB938C-055E-0198-988D-68A5B1471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02934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232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73EB2-ECEA-AED9-DB71-9A5A7EC66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E7CB-8519-D184-1839-288E1B05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1FB77F-1611-FBEC-9776-02799D4F6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616148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T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DAE7FF-A968-FE84-1220-88B9CC656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99909"/>
              </p:ext>
            </p:extLst>
          </p:nvPr>
        </p:nvGraphicFramePr>
        <p:xfrm>
          <a:off x="6020890" y="593538"/>
          <a:ext cx="5811809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8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3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9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7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c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6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7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4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c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35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1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  <a:highlight>
                            <a:srgbClr val="00FF00"/>
                          </a:highlight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84034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42EAEE-EC48-00E2-0854-D317E435F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11598"/>
              </p:ext>
            </p:extLst>
          </p:nvPr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656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6A8FE-7FB3-E38A-A9F3-36E6AFDCA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841F-85B7-6BB3-B16D-F380B482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8" y="-353332"/>
            <a:ext cx="10515600" cy="1325563"/>
          </a:xfrm>
        </p:spPr>
        <p:txBody>
          <a:bodyPr/>
          <a:lstStyle/>
          <a:p>
            <a:r>
              <a:rPr lang="en-US" dirty="0"/>
              <a:t>Parsing String</a:t>
            </a:r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D19848-9F69-51C7-71DD-C4357BBFE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33595"/>
              </p:ext>
            </p:extLst>
          </p:nvPr>
        </p:nvGraphicFramePr>
        <p:xfrm>
          <a:off x="125678" y="593538"/>
          <a:ext cx="55621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61">
                  <a:extLst>
                    <a:ext uri="{9D8B030D-6E8A-4147-A177-3AD203B41FA5}">
                      <a16:colId xmlns:a16="http://schemas.microsoft.com/office/drawing/2014/main" val="2790097301"/>
                    </a:ext>
                  </a:extLst>
                </a:gridCol>
                <a:gridCol w="1509197">
                  <a:extLst>
                    <a:ext uri="{9D8B030D-6E8A-4147-A177-3AD203B41FA5}">
                      <a16:colId xmlns:a16="http://schemas.microsoft.com/office/drawing/2014/main" val="985620685"/>
                    </a:ext>
                  </a:extLst>
                </a:gridCol>
                <a:gridCol w="509608">
                  <a:extLst>
                    <a:ext uri="{9D8B030D-6E8A-4147-A177-3AD203B41FA5}">
                      <a16:colId xmlns:a16="http://schemas.microsoft.com/office/drawing/2014/main" val="2036088261"/>
                    </a:ext>
                  </a:extLst>
                </a:gridCol>
                <a:gridCol w="522515">
                  <a:extLst>
                    <a:ext uri="{9D8B030D-6E8A-4147-A177-3AD203B41FA5}">
                      <a16:colId xmlns:a16="http://schemas.microsoft.com/office/drawing/2014/main" val="218584638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1174430344"/>
                    </a:ext>
                  </a:extLst>
                </a:gridCol>
                <a:gridCol w="570015">
                  <a:extLst>
                    <a:ext uri="{9D8B030D-6E8A-4147-A177-3AD203B41FA5}">
                      <a16:colId xmlns:a16="http://schemas.microsoft.com/office/drawing/2014/main" val="3706297173"/>
                    </a:ext>
                  </a:extLst>
                </a:gridCol>
                <a:gridCol w="486889">
                  <a:extLst>
                    <a:ext uri="{9D8B030D-6E8A-4147-A177-3AD203B41FA5}">
                      <a16:colId xmlns:a16="http://schemas.microsoft.com/office/drawing/2014/main" val="3737386921"/>
                    </a:ext>
                  </a:extLst>
                </a:gridCol>
                <a:gridCol w="623453">
                  <a:extLst>
                    <a:ext uri="{9D8B030D-6E8A-4147-A177-3AD203B41FA5}">
                      <a16:colId xmlns:a16="http://schemas.microsoft.com/office/drawing/2014/main" val="153844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NFA States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$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0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76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221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1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none" dirty="0"/>
                        <a:t>D</a:t>
                      </a:r>
                      <a:r>
                        <a:rPr lang="en-ZA" u="none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none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72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7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4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09592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E7DF5B-7551-1992-8EDD-9BC538956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65754"/>
              </p:ext>
            </p:extLst>
          </p:nvPr>
        </p:nvGraphicFramePr>
        <p:xfrm>
          <a:off x="6020890" y="593538"/>
          <a:ext cx="5811809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3">
                  <a:extLst>
                    <a:ext uri="{9D8B030D-6E8A-4147-A177-3AD203B41FA5}">
                      <a16:colId xmlns:a16="http://schemas.microsoft.com/office/drawing/2014/main" val="1664561123"/>
                    </a:ext>
                  </a:extLst>
                </a:gridCol>
                <a:gridCol w="3129148">
                  <a:extLst>
                    <a:ext uri="{9D8B030D-6E8A-4147-A177-3AD203B41FA5}">
                      <a16:colId xmlns:a16="http://schemas.microsoft.com/office/drawing/2014/main" val="2502142955"/>
                    </a:ext>
                  </a:extLst>
                </a:gridCol>
                <a:gridCol w="1070859">
                  <a:extLst>
                    <a:ext uri="{9D8B030D-6E8A-4147-A177-3AD203B41FA5}">
                      <a16:colId xmlns:a16="http://schemas.microsoft.com/office/drawing/2014/main" val="799596952"/>
                    </a:ext>
                  </a:extLst>
                </a:gridCol>
                <a:gridCol w="935009">
                  <a:extLst>
                    <a:ext uri="{9D8B030D-6E8A-4147-A177-3AD203B41FA5}">
                      <a16:colId xmlns:a16="http://schemas.microsoft.com/office/drawing/2014/main" val="3982935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1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4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65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b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8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3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R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93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7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8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ZA" u="none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c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6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7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45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 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a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c </a:t>
                      </a: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en-ZA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35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</a:t>
                      </a:r>
                      <a:endParaRPr lang="en-ZA" u="heavy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ZA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84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ZA" u="none" baseline="0" dirty="0">
                          <a:solidFill>
                            <a:schemeClr val="tx1"/>
                          </a:solidFill>
                        </a:rPr>
                        <a:t> T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D</a:t>
                      </a:r>
                      <a:r>
                        <a:rPr lang="en-ZA" u="heavy" baseline="-25000" dirty="0">
                          <a:solidFill>
                            <a:schemeClr val="accent2"/>
                          </a:solidFill>
                          <a:highlight>
                            <a:srgbClr val="00FFFF"/>
                          </a:highlight>
                        </a:rPr>
                        <a:t>2</a:t>
                      </a:r>
                      <a:endParaRPr lang="en-ZA" u="heavy" dirty="0">
                        <a:solidFill>
                          <a:schemeClr val="accent2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00FFFF"/>
                          </a:highlight>
                        </a:rPr>
                        <a:t>$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  <a:highlight>
                            <a:srgbClr val="00FF00"/>
                          </a:highlight>
                        </a:rPr>
                        <a:t>acc</a:t>
                      </a:r>
                      <a:endParaRPr lang="en-ZA" dirty="0">
                        <a:solidFill>
                          <a:srgbClr val="7030A0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9693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9D6857-88D3-AC42-D1E8-131DBEC92C51}"/>
              </a:ext>
            </a:extLst>
          </p:cNvPr>
          <p:cNvGraphicFramePr>
            <a:graphicFrameLocks noGrp="1"/>
          </p:cNvGraphicFramePr>
          <p:nvPr/>
        </p:nvGraphicFramePr>
        <p:xfrm>
          <a:off x="125678" y="4839195"/>
          <a:ext cx="5562113" cy="190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05">
                  <a:extLst>
                    <a:ext uri="{9D8B030D-6E8A-4147-A177-3AD203B41FA5}">
                      <a16:colId xmlns:a16="http://schemas.microsoft.com/office/drawing/2014/main" val="851064578"/>
                    </a:ext>
                  </a:extLst>
                </a:gridCol>
                <a:gridCol w="1453864">
                  <a:extLst>
                    <a:ext uri="{9D8B030D-6E8A-4147-A177-3AD203B41FA5}">
                      <a16:colId xmlns:a16="http://schemas.microsoft.com/office/drawing/2014/main" val="4196576824"/>
                    </a:ext>
                  </a:extLst>
                </a:gridCol>
                <a:gridCol w="2997944">
                  <a:extLst>
                    <a:ext uri="{9D8B030D-6E8A-4147-A177-3AD203B41FA5}">
                      <a16:colId xmlns:a16="http://schemas.microsoft.com/office/drawing/2014/main" val="1258155175"/>
                    </a:ext>
                  </a:extLst>
                </a:gridCol>
              </a:tblGrid>
              <a:tr h="299526">
                <a:tc>
                  <a:txBody>
                    <a:bodyPr/>
                    <a:lstStyle/>
                    <a:p>
                      <a:r>
                        <a:rPr lang="en-US" sz="1200" dirty="0"/>
                        <a:t>Rule number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CFG Production rule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NFA Accepting state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13346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1.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T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033415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2.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4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95721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3.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aTc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8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36372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4.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l-GR" sz="1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9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717158"/>
                  </a:ext>
                </a:extLst>
              </a:tr>
              <a:tr h="290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7030A0"/>
                          </a:solidFill>
                        </a:rPr>
                        <a:t>5.</a:t>
                      </a:r>
                      <a:endParaRPr lang="en-ZA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ea typeface="Segoe UI Symbol" panose="020B0502040204020203" pitchFamily="34" charset="0"/>
                        </a:rPr>
                        <a:t>bR</a:t>
                      </a:r>
                      <a:endParaRPr lang="en-ZA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sng" dirty="0"/>
                        <a:t>N</a:t>
                      </a:r>
                      <a:r>
                        <a:rPr lang="en-US" sz="1200" u="sng" baseline="-25000" dirty="0"/>
                        <a:t>12</a:t>
                      </a:r>
                      <a:endParaRPr lang="en-ZA" sz="1200" u="sng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72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8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55C7F-89D6-16BE-B0B0-99A3FD036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496B-BB8D-8EF5-5E8E-C4CAEB05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Nullable </a:t>
            </a:r>
            <a:r>
              <a:rPr lang="en-US" dirty="0" err="1"/>
              <a:t>booleans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E9EC7-D149-21D5-BD6E-40BFF643890E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2DDECF-5074-F612-BF36-DB91D631D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75836"/>
              </p:ext>
            </p:extLst>
          </p:nvPr>
        </p:nvGraphicFramePr>
        <p:xfrm>
          <a:off x="1787237" y="1490419"/>
          <a:ext cx="102068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295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957567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1961291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4601687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True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 = True and Nullable(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 = False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True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∨False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Nullable(</a:t>
                      </a:r>
                      <a:r>
                        <a:rPr lang="en-US" sz="1800" dirty="0" err="1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bR</a:t>
                      </a:r>
                      <a:r>
                        <a:rPr lang="en-US" sz="1800" dirty="0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False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0E4853-A2A9-C72E-1863-BB02C1F8793F}"/>
              </a:ext>
            </a:extLst>
          </p:cNvPr>
          <p:cNvSpPr txBox="1"/>
          <p:nvPr/>
        </p:nvSpPr>
        <p:spPr>
          <a:xfrm>
            <a:off x="1787237" y="4560125"/>
            <a:ext cx="7178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NULLABILITY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Nullable(a) = False;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Nullable(α) ∧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Nullable(N) = Nullable(α) ∨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0609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B56EA-35BE-895C-C125-E600FEFBB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8ACA-6ED3-C486-F0C0-B183F57D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Nullable </a:t>
            </a:r>
            <a:r>
              <a:rPr lang="en-US" dirty="0" err="1"/>
              <a:t>booleans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F199E-E329-8DA8-F5BC-7F73438BD9BA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08288C-6235-AF8C-9075-3524B818F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626813"/>
              </p:ext>
            </p:extLst>
          </p:nvPr>
        </p:nvGraphicFramePr>
        <p:xfrm>
          <a:off x="1787237" y="1490419"/>
          <a:ext cx="102068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295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957567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1961291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4601687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∨False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True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∨False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True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1BBA8-7E51-0C95-1AAE-42AE139847CD}"/>
              </a:ext>
            </a:extLst>
          </p:cNvPr>
          <p:cNvSpPr txBox="1"/>
          <p:nvPr/>
        </p:nvSpPr>
        <p:spPr>
          <a:xfrm>
            <a:off x="1787237" y="4560125"/>
            <a:ext cx="7178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NULLABILITY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Nullable(a) = False;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Nullable(α) ∧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Nullable(N) = Nullable(α) ∨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8200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8500E-00F4-CA0D-FC0F-926E589EF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92DA-B650-2A95-BC3B-0695F4CB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1B3BF-E696-6CDA-62A2-3361E4D38171}"/>
              </a:ext>
            </a:extLst>
          </p:cNvPr>
          <p:cNvSpPr txBox="1"/>
          <p:nvPr/>
        </p:nvSpPr>
        <p:spPr>
          <a:xfrm>
            <a:off x="164769" y="4251367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9118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FA259-B49D-28BA-7F95-2BA0A36CF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6E91-2008-34F9-4750-B8B26BBC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F61AD-4E07-CDE9-400A-1B3B8ACA3456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B8635B-8AA0-331D-F88F-6EE8001F1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64233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∪FIRST(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5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FIRST(a)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Law 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FIRST(b)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∪FIRST 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aTc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∪FIRST(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5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F6ACC8-561A-5FE7-F1DC-87C752459D83}"/>
              </a:ext>
            </a:extLst>
          </p:cNvPr>
          <p:cNvSpPr txBox="1"/>
          <p:nvPr/>
        </p:nvSpPr>
        <p:spPr>
          <a:xfrm>
            <a:off x="61353" y="4549676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777477-8A8F-B401-B5CA-E78E6ADBE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7711"/>
              </p:ext>
            </p:extLst>
          </p:nvPr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92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10587</Words>
  <Application>Microsoft Office PowerPoint</Application>
  <PresentationFormat>Widescreen</PresentationFormat>
  <Paragraphs>4801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Aptos</vt:lpstr>
      <vt:lpstr>Aptos Display</vt:lpstr>
      <vt:lpstr>Arial</vt:lpstr>
      <vt:lpstr>Segoe UI</vt:lpstr>
      <vt:lpstr>Segoe UI Symbol</vt:lpstr>
      <vt:lpstr>Office Theme</vt:lpstr>
      <vt:lpstr>SLR Parsers</vt:lpstr>
      <vt:lpstr>Nullable boolean</vt:lpstr>
      <vt:lpstr>Deriving Nullable booleans</vt:lpstr>
      <vt:lpstr>Deriving Nullable booleans</vt:lpstr>
      <vt:lpstr>Deriving Nullable booleans</vt:lpstr>
      <vt:lpstr>Deriving Nullable booleans</vt:lpstr>
      <vt:lpstr>Deriving Nullable booleans</vt:lpstr>
      <vt:lpstr>FIRST sets</vt:lpstr>
      <vt:lpstr>Deriving FIRST sets</vt:lpstr>
      <vt:lpstr>Deriving FIRST sets</vt:lpstr>
      <vt:lpstr>Deriving FIRST sets</vt:lpstr>
      <vt:lpstr>Deriving FIRST sets</vt:lpstr>
      <vt:lpstr>Deriving FIRST sets</vt:lpstr>
      <vt:lpstr>Deriving FIRST sets</vt:lpstr>
      <vt:lpstr>FOLLOW sets</vt:lpstr>
      <vt:lpstr>Deriving FOLLOW sets</vt:lpstr>
      <vt:lpstr>Derived sets for each nonterminal</vt:lpstr>
      <vt:lpstr>Creating NFA from CFG</vt:lpstr>
      <vt:lpstr>Creating NFA from CFG</vt:lpstr>
      <vt:lpstr>NFA State Table</vt:lpstr>
      <vt:lpstr>NFA ε-closure </vt:lpstr>
      <vt:lpstr>NFA ε-closure </vt:lpstr>
      <vt:lpstr>NFA ε-closure </vt:lpstr>
      <vt:lpstr>NFA to DFA</vt:lpstr>
      <vt:lpstr>NFA to DFA</vt:lpstr>
      <vt:lpstr>NFA to DFA </vt:lpstr>
      <vt:lpstr>NFA to DFA </vt:lpstr>
      <vt:lpstr>NFA to DFA </vt:lpstr>
      <vt:lpstr>NFA to DFA </vt:lpstr>
      <vt:lpstr>NFA to DFA </vt:lpstr>
      <vt:lpstr>NFA to DFA </vt:lpstr>
      <vt:lpstr>NFA to DFA </vt:lpstr>
      <vt:lpstr>NFA to DFA </vt:lpstr>
      <vt:lpstr>Creating SLR Parse Table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  <vt:lpstr>Parsing 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Christiaan Strydom</dc:creator>
  <cp:lastModifiedBy>Christiaan Strydom</cp:lastModifiedBy>
  <cp:revision>32</cp:revision>
  <dcterms:created xsi:type="dcterms:W3CDTF">2025-09-24T16:46:28Z</dcterms:created>
  <dcterms:modified xsi:type="dcterms:W3CDTF">2025-10-21T15:13:56Z</dcterms:modified>
</cp:coreProperties>
</file>