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4" r:id="rId3"/>
    <p:sldId id="279" r:id="rId4"/>
    <p:sldId id="273"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315" r:id="rId20"/>
    <p:sldId id="257" r:id="rId21"/>
    <p:sldId id="316" r:id="rId22"/>
    <p:sldId id="258" r:id="rId23"/>
    <p:sldId id="317" r:id="rId24"/>
    <p:sldId id="259" r:id="rId25"/>
    <p:sldId id="318" r:id="rId26"/>
    <p:sldId id="260" r:id="rId27"/>
    <p:sldId id="261" r:id="rId28"/>
    <p:sldId id="262" r:id="rId29"/>
    <p:sldId id="320" r:id="rId30"/>
    <p:sldId id="263" r:id="rId31"/>
    <p:sldId id="319" r:id="rId32"/>
    <p:sldId id="264" r:id="rId33"/>
    <p:sldId id="265" r:id="rId34"/>
    <p:sldId id="266" r:id="rId35"/>
    <p:sldId id="267" r:id="rId36"/>
    <p:sldId id="271" r:id="rId37"/>
    <p:sldId id="321" r:id="rId38"/>
    <p:sldId id="268" r:id="rId39"/>
    <p:sldId id="269" r:id="rId40"/>
    <p:sldId id="270" r:id="rId41"/>
    <p:sldId id="272" r:id="rId42"/>
    <p:sldId id="322" r:id="rId43"/>
    <p:sldId id="323" r:id="rId44"/>
    <p:sldId id="294" r:id="rId45"/>
    <p:sldId id="32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1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F6C6-02E3-3265-5162-2AAFC37449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6F906B10-06D5-2705-942A-FBD06A1EE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A552C9A1-1E32-D65A-09D1-66F66157934F}"/>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5" name="Footer Placeholder 4">
            <a:extLst>
              <a:ext uri="{FF2B5EF4-FFF2-40B4-BE49-F238E27FC236}">
                <a16:creationId xmlns:a16="http://schemas.microsoft.com/office/drawing/2014/main" id="{A52EF284-88C2-B98D-F003-FC7AF78DB5D1}"/>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54A61B3B-2845-D903-1132-61D96213D74D}"/>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1741126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4FD0-8008-D9F4-CD5D-3441AE4802BE}"/>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AAAA005-FDEA-C1E2-1951-A81CD04D6C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E87FE11-DA3D-F3D0-AA9D-F28DA9E25A7B}"/>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5" name="Footer Placeholder 4">
            <a:extLst>
              <a:ext uri="{FF2B5EF4-FFF2-40B4-BE49-F238E27FC236}">
                <a16:creationId xmlns:a16="http://schemas.microsoft.com/office/drawing/2014/main" id="{E031157B-9E73-2D7E-66F5-B92390D01C54}"/>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F8A17C14-29D4-1D25-94A0-F44394EBDDDA}"/>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18938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FE5695-A739-3B80-8D16-527F913C0B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E16D9B0-27A6-462B-50F1-79B83AFFF0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C70AFB2-5E07-AB56-C439-09FAD4557EBF}"/>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5" name="Footer Placeholder 4">
            <a:extLst>
              <a:ext uri="{FF2B5EF4-FFF2-40B4-BE49-F238E27FC236}">
                <a16:creationId xmlns:a16="http://schemas.microsoft.com/office/drawing/2014/main" id="{C089BACC-355A-221E-D8C7-EF1A01E7A8DF}"/>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07BB128A-7C44-D1F9-C0BE-A76C0321FBA5}"/>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299395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ED37-D007-3BAF-EB8A-FB8A57D203CB}"/>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48926678-AFB8-2B13-7639-3A5AC6880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0D15050-E5D2-DC6D-4697-C9C99B41A175}"/>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5" name="Footer Placeholder 4">
            <a:extLst>
              <a:ext uri="{FF2B5EF4-FFF2-40B4-BE49-F238E27FC236}">
                <a16:creationId xmlns:a16="http://schemas.microsoft.com/office/drawing/2014/main" id="{4A624AFD-7DA4-DFD6-8665-68692F8B7252}"/>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39057805-7AC5-22E6-5FB2-B35B1E85C53D}"/>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399816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BBC9-83F5-CA5E-B65F-B21E5F434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3812A9B3-FD6C-519D-D234-FFFF1B1C10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71A10-B853-5A2B-DBD6-BAF53519E025}"/>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5" name="Footer Placeholder 4">
            <a:extLst>
              <a:ext uri="{FF2B5EF4-FFF2-40B4-BE49-F238E27FC236}">
                <a16:creationId xmlns:a16="http://schemas.microsoft.com/office/drawing/2014/main" id="{F3C883A6-DB47-C9FC-719D-E3451037A7FB}"/>
              </a:ext>
            </a:extLst>
          </p:cNvPr>
          <p:cNvSpPr>
            <a:spLocks noGrp="1"/>
          </p:cNvSpPr>
          <p:nvPr>
            <p:ph type="ftr" sz="quarter" idx="11"/>
          </p:nvPr>
        </p:nvSpPr>
        <p:spPr/>
        <p:txBody>
          <a:bodyPr/>
          <a:lstStyle/>
          <a:p>
            <a:endParaRPr lang="en-ZA" dirty="0"/>
          </a:p>
        </p:txBody>
      </p:sp>
      <p:sp>
        <p:nvSpPr>
          <p:cNvPr id="6" name="Slide Number Placeholder 5">
            <a:extLst>
              <a:ext uri="{FF2B5EF4-FFF2-40B4-BE49-F238E27FC236}">
                <a16:creationId xmlns:a16="http://schemas.microsoft.com/office/drawing/2014/main" id="{00E55507-035A-520A-E5CF-182360DFFEBC}"/>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31477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B5720-3B6C-6CCE-106C-B2E780096488}"/>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110D202-77A0-C4D7-F024-E25B2CEDF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BFACE44C-7246-37CA-05F8-A4AAF9EF17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3FC9CC18-C5EF-9E99-E770-99920597A8EA}"/>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6" name="Footer Placeholder 5">
            <a:extLst>
              <a:ext uri="{FF2B5EF4-FFF2-40B4-BE49-F238E27FC236}">
                <a16:creationId xmlns:a16="http://schemas.microsoft.com/office/drawing/2014/main" id="{1C7B94CB-19C6-4060-7B94-4C3BC0907F4E}"/>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5CDD70B4-2533-67F8-2A45-DA7A7439A000}"/>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207839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CABB2-4343-9403-5699-AF30420C5639}"/>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53270397-B9ED-1742-892E-3D7D4111E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4CB50-6DAA-BD0B-0D2B-EBC3DCC974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FF4C5E75-D8C3-A9F9-3AAA-496CF4757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DEC9D-52DC-FA8F-500F-DD1D684A02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FE0CB4B-EB11-573F-275C-9B618D017A15}"/>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8" name="Footer Placeholder 7">
            <a:extLst>
              <a:ext uri="{FF2B5EF4-FFF2-40B4-BE49-F238E27FC236}">
                <a16:creationId xmlns:a16="http://schemas.microsoft.com/office/drawing/2014/main" id="{520CCEA1-6FDD-DD3B-C75D-09F9175EAB1E}"/>
              </a:ext>
            </a:extLst>
          </p:cNvPr>
          <p:cNvSpPr>
            <a:spLocks noGrp="1"/>
          </p:cNvSpPr>
          <p:nvPr>
            <p:ph type="ftr" sz="quarter" idx="11"/>
          </p:nvPr>
        </p:nvSpPr>
        <p:spPr/>
        <p:txBody>
          <a:bodyPr/>
          <a:lstStyle/>
          <a:p>
            <a:endParaRPr lang="en-ZA" dirty="0"/>
          </a:p>
        </p:txBody>
      </p:sp>
      <p:sp>
        <p:nvSpPr>
          <p:cNvPr id="9" name="Slide Number Placeholder 8">
            <a:extLst>
              <a:ext uri="{FF2B5EF4-FFF2-40B4-BE49-F238E27FC236}">
                <a16:creationId xmlns:a16="http://schemas.microsoft.com/office/drawing/2014/main" id="{A632F42F-E61A-3226-C5BB-5D813810BAFF}"/>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358418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978F7-F07B-49DD-F324-09ACC2A08A2C}"/>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C575046-3217-D3B5-E399-693578AF5AA2}"/>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4" name="Footer Placeholder 3">
            <a:extLst>
              <a:ext uri="{FF2B5EF4-FFF2-40B4-BE49-F238E27FC236}">
                <a16:creationId xmlns:a16="http://schemas.microsoft.com/office/drawing/2014/main" id="{D0F1BAC3-A7C4-7C0D-B5C5-D6146B277517}"/>
              </a:ext>
            </a:extLst>
          </p:cNvPr>
          <p:cNvSpPr>
            <a:spLocks noGrp="1"/>
          </p:cNvSpPr>
          <p:nvPr>
            <p:ph type="ftr" sz="quarter" idx="11"/>
          </p:nvPr>
        </p:nvSpPr>
        <p:spPr/>
        <p:txBody>
          <a:bodyPr/>
          <a:lstStyle/>
          <a:p>
            <a:endParaRPr lang="en-ZA" dirty="0"/>
          </a:p>
        </p:txBody>
      </p:sp>
      <p:sp>
        <p:nvSpPr>
          <p:cNvPr id="5" name="Slide Number Placeholder 4">
            <a:extLst>
              <a:ext uri="{FF2B5EF4-FFF2-40B4-BE49-F238E27FC236}">
                <a16:creationId xmlns:a16="http://schemas.microsoft.com/office/drawing/2014/main" id="{AF02C2B1-23F7-8161-BC67-58D9B9598117}"/>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417441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928DFA-DF0D-5B6C-F0B3-DF1383E7C239}"/>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3" name="Footer Placeholder 2">
            <a:extLst>
              <a:ext uri="{FF2B5EF4-FFF2-40B4-BE49-F238E27FC236}">
                <a16:creationId xmlns:a16="http://schemas.microsoft.com/office/drawing/2014/main" id="{CE29C1AB-6A97-4C8B-4DF4-376CEBA8D163}"/>
              </a:ext>
            </a:extLst>
          </p:cNvPr>
          <p:cNvSpPr>
            <a:spLocks noGrp="1"/>
          </p:cNvSpPr>
          <p:nvPr>
            <p:ph type="ftr" sz="quarter" idx="11"/>
          </p:nvPr>
        </p:nvSpPr>
        <p:spPr/>
        <p:txBody>
          <a:bodyPr/>
          <a:lstStyle/>
          <a:p>
            <a:endParaRPr lang="en-ZA" dirty="0"/>
          </a:p>
        </p:txBody>
      </p:sp>
      <p:sp>
        <p:nvSpPr>
          <p:cNvPr id="4" name="Slide Number Placeholder 3">
            <a:extLst>
              <a:ext uri="{FF2B5EF4-FFF2-40B4-BE49-F238E27FC236}">
                <a16:creationId xmlns:a16="http://schemas.microsoft.com/office/drawing/2014/main" id="{3A500360-ED2E-7C24-8EF9-F431D5224D76}"/>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1410373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19D2-08F7-8334-50D1-B56936CEDB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45BDDC64-9B22-9EF2-D716-A21D1D07CA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2BAE5704-C160-3A49-CD29-2AB929D97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63B54-EB41-B63C-ECD7-034E214038C0}"/>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6" name="Footer Placeholder 5">
            <a:extLst>
              <a:ext uri="{FF2B5EF4-FFF2-40B4-BE49-F238E27FC236}">
                <a16:creationId xmlns:a16="http://schemas.microsoft.com/office/drawing/2014/main" id="{AA03F454-8B31-69DB-D441-BD5794F824AD}"/>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2987241E-C243-6140-BE7D-8EB2D95F6460}"/>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277504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AE99-7644-EE22-18CC-92329B6ABB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15B722D-854F-730C-6C25-23B1CED337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dirty="0"/>
          </a:p>
        </p:txBody>
      </p:sp>
      <p:sp>
        <p:nvSpPr>
          <p:cNvPr id="4" name="Text Placeholder 3">
            <a:extLst>
              <a:ext uri="{FF2B5EF4-FFF2-40B4-BE49-F238E27FC236}">
                <a16:creationId xmlns:a16="http://schemas.microsoft.com/office/drawing/2014/main" id="{067FE3CC-E409-2511-71D1-253ACBDE5B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2E272-F25A-76C3-1BCB-8FD234C28FEE}"/>
              </a:ext>
            </a:extLst>
          </p:cNvPr>
          <p:cNvSpPr>
            <a:spLocks noGrp="1"/>
          </p:cNvSpPr>
          <p:nvPr>
            <p:ph type="dt" sz="half" idx="10"/>
          </p:nvPr>
        </p:nvSpPr>
        <p:spPr/>
        <p:txBody>
          <a:bodyPr/>
          <a:lstStyle/>
          <a:p>
            <a:fld id="{2081D7A3-C6B9-4776-B5C6-4438F33076F9}" type="datetimeFigureOut">
              <a:rPr lang="en-ZA" smtClean="0"/>
              <a:t>2025/10/22</a:t>
            </a:fld>
            <a:endParaRPr lang="en-ZA" dirty="0"/>
          </a:p>
        </p:txBody>
      </p:sp>
      <p:sp>
        <p:nvSpPr>
          <p:cNvPr id="6" name="Footer Placeholder 5">
            <a:extLst>
              <a:ext uri="{FF2B5EF4-FFF2-40B4-BE49-F238E27FC236}">
                <a16:creationId xmlns:a16="http://schemas.microsoft.com/office/drawing/2014/main" id="{54617AD5-966A-B33F-C5DE-4E9363FED4B3}"/>
              </a:ext>
            </a:extLst>
          </p:cNvPr>
          <p:cNvSpPr>
            <a:spLocks noGrp="1"/>
          </p:cNvSpPr>
          <p:nvPr>
            <p:ph type="ftr" sz="quarter" idx="11"/>
          </p:nvPr>
        </p:nvSpPr>
        <p:spPr/>
        <p:txBody>
          <a:bodyPr/>
          <a:lstStyle/>
          <a:p>
            <a:endParaRPr lang="en-ZA" dirty="0"/>
          </a:p>
        </p:txBody>
      </p:sp>
      <p:sp>
        <p:nvSpPr>
          <p:cNvPr id="7" name="Slide Number Placeholder 6">
            <a:extLst>
              <a:ext uri="{FF2B5EF4-FFF2-40B4-BE49-F238E27FC236}">
                <a16:creationId xmlns:a16="http://schemas.microsoft.com/office/drawing/2014/main" id="{2848F14C-91F6-B7D1-89C1-75567867ACF1}"/>
              </a:ext>
            </a:extLst>
          </p:cNvPr>
          <p:cNvSpPr>
            <a:spLocks noGrp="1"/>
          </p:cNvSpPr>
          <p:nvPr>
            <p:ph type="sldNum" sz="quarter" idx="12"/>
          </p:nvPr>
        </p:nvSpPr>
        <p:spPr/>
        <p:txBody>
          <a:bodyPr/>
          <a:lstStyle/>
          <a:p>
            <a:fld id="{1B0D4F5C-116F-414F-9FF4-3B7BD482CB78}" type="slidenum">
              <a:rPr lang="en-ZA" smtClean="0"/>
              <a:t>‹#›</a:t>
            </a:fld>
            <a:endParaRPr lang="en-ZA" dirty="0"/>
          </a:p>
        </p:txBody>
      </p:sp>
    </p:spTree>
    <p:extLst>
      <p:ext uri="{BB962C8B-B14F-4D97-AF65-F5344CB8AC3E}">
        <p14:creationId xmlns:p14="http://schemas.microsoft.com/office/powerpoint/2010/main" val="410707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C974FA-8661-53D2-FA29-CEAC46D66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4EB7ABE-C326-C448-4C77-BF4FB54F86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54905E7-4902-BCA7-B2BF-C3D9501C8A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81D7A3-C6B9-4776-B5C6-4438F33076F9}" type="datetimeFigureOut">
              <a:rPr lang="en-ZA" smtClean="0"/>
              <a:t>2025/10/22</a:t>
            </a:fld>
            <a:endParaRPr lang="en-ZA" dirty="0"/>
          </a:p>
        </p:txBody>
      </p:sp>
      <p:sp>
        <p:nvSpPr>
          <p:cNvPr id="5" name="Footer Placeholder 4">
            <a:extLst>
              <a:ext uri="{FF2B5EF4-FFF2-40B4-BE49-F238E27FC236}">
                <a16:creationId xmlns:a16="http://schemas.microsoft.com/office/drawing/2014/main" id="{C575EDC7-0945-D0A5-4D57-0D99CC99E4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dirty="0"/>
          </a:p>
        </p:txBody>
      </p:sp>
      <p:sp>
        <p:nvSpPr>
          <p:cNvPr id="6" name="Slide Number Placeholder 5">
            <a:extLst>
              <a:ext uri="{FF2B5EF4-FFF2-40B4-BE49-F238E27FC236}">
                <a16:creationId xmlns:a16="http://schemas.microsoft.com/office/drawing/2014/main" id="{320E8674-5092-120E-6AFD-C432B298E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0D4F5C-116F-414F-9FF4-3B7BD482CB78}" type="slidenum">
              <a:rPr lang="en-ZA" smtClean="0"/>
              <a:t>‹#›</a:t>
            </a:fld>
            <a:endParaRPr lang="en-ZA" dirty="0"/>
          </a:p>
        </p:txBody>
      </p:sp>
    </p:spTree>
    <p:extLst>
      <p:ext uri="{BB962C8B-B14F-4D97-AF65-F5344CB8AC3E}">
        <p14:creationId xmlns:p14="http://schemas.microsoft.com/office/powerpoint/2010/main" val="4500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DB32A-D9EF-0F80-EA71-4E43B1579E58}"/>
              </a:ext>
            </a:extLst>
          </p:cNvPr>
          <p:cNvSpPr>
            <a:spLocks noGrp="1"/>
          </p:cNvSpPr>
          <p:nvPr>
            <p:ph type="ctrTitle"/>
          </p:nvPr>
        </p:nvSpPr>
        <p:spPr/>
        <p:txBody>
          <a:bodyPr/>
          <a:lstStyle/>
          <a:p>
            <a:r>
              <a:rPr lang="en-US" dirty="0"/>
              <a:t>SLR Parsers</a:t>
            </a:r>
            <a:endParaRPr lang="en-ZA" dirty="0"/>
          </a:p>
        </p:txBody>
      </p:sp>
    </p:spTree>
    <p:extLst>
      <p:ext uri="{BB962C8B-B14F-4D97-AF65-F5344CB8AC3E}">
        <p14:creationId xmlns:p14="http://schemas.microsoft.com/office/powerpoint/2010/main" val="76318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FA259-B49D-28BA-7F95-2BA0A36CF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316E91-2008-34F9-4750-B8B26BBC4955}"/>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387F61AD-4E07-CDE9-400A-1B3B8ACA3456}"/>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3AB8635B-8AA0-331D-F88F-6EE8001F1ACB}"/>
              </a:ext>
            </a:extLst>
          </p:cNvPr>
          <p:cNvGraphicFramePr>
            <a:graphicFrameLocks noGrp="1"/>
          </p:cNvGraphicFramePr>
          <p:nvPr>
            <p:extLst>
              <p:ext uri="{D42A27DB-BD31-4B8C-83A1-F6EECF244321}">
                <p14:modId xmlns:p14="http://schemas.microsoft.com/office/powerpoint/2010/main" val="2533364233"/>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r>
                        <a:rPr lang="en-US" dirty="0">
                          <a:latin typeface="Segoe UI Symbol" panose="020B0502040204020203" pitchFamily="34" charset="0"/>
                          <a:ea typeface="Segoe UI Symbol" panose="020B0502040204020203" pitchFamily="34" charset="0"/>
                        </a:rPr>
                        <a:t> ∪FIRST(bR)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5</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FIRST(a)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4</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Law 1</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FIRST(b)</a:t>
                      </a:r>
                      <a:endParaRPr lang="en-ZA" dirty="0"/>
                    </a:p>
                  </a:txBody>
                  <a:tcPr/>
                </a:tc>
                <a:tc>
                  <a:txBody>
                    <a:bodyPr/>
                    <a:lstStyle/>
                    <a:p>
                      <a:r>
                        <a:rPr lang="en-US" dirty="0"/>
                        <a:t>Law 4</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FIRST(R)</a:t>
                      </a:r>
                      <a:r>
                        <a:rPr lang="en-US" dirty="0">
                          <a:latin typeface="Segoe UI Symbol" panose="020B0502040204020203" pitchFamily="34" charset="0"/>
                          <a:ea typeface="Segoe UI Symbol" panose="020B0502040204020203" pitchFamily="34" charset="0"/>
                        </a:rPr>
                        <a:t> ∪FIRST (aTc)</a:t>
                      </a:r>
                      <a:endParaRPr lang="en-ZA" dirty="0"/>
                    </a:p>
                  </a:txBody>
                  <a:tcPr/>
                </a:tc>
                <a:tc>
                  <a:txBody>
                    <a:bodyPr/>
                    <a:lstStyle/>
                    <a:p>
                      <a:r>
                        <a:rPr lang="en-US" dirty="0"/>
                        <a:t>Law 5</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r>
                        <a:rPr lang="en-US" dirty="0">
                          <a:latin typeface="Segoe UI Symbol" panose="020B0502040204020203" pitchFamily="34" charset="0"/>
                          <a:ea typeface="Segoe UI Symbol" panose="020B0502040204020203" pitchFamily="34" charset="0"/>
                        </a:rPr>
                        <a:t> ∪FIRST(bR)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5</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02F6ACC8-561A-5FE7-F1DC-87C752459D83}"/>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E6777477-8A8F-B401-B5CA-E78E6ADBED71}"/>
              </a:ext>
            </a:extLst>
          </p:cNvPr>
          <p:cNvGraphicFramePr>
            <a:graphicFrameLocks noGrp="1"/>
          </p:cNvGraphicFramePr>
          <p:nvPr>
            <p:extLst>
              <p:ext uri="{D42A27DB-BD31-4B8C-83A1-F6EECF244321}">
                <p14:modId xmlns:p14="http://schemas.microsoft.com/office/powerpoint/2010/main" val="133387711"/>
              </p:ext>
            </p:extLst>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8BD580D6-A958-D0AE-1AC7-0668CDCA1060}"/>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7A965509-BBC7-9C84-910E-A21D8CD543B5}"/>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9" name="TextBox 8">
              <a:extLst>
                <a:ext uri="{FF2B5EF4-FFF2-40B4-BE49-F238E27FC236}">
                  <a16:creationId xmlns:a16="http://schemas.microsoft.com/office/drawing/2014/main" id="{1DDEEDFE-43DC-7F28-1394-7B1750AD7EC4}"/>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243EFD46-D4B3-C644-2188-6A9E97CD641C}"/>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98677353-E010-076B-460E-C61322C20055}"/>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1A64A125-0237-A3FF-3174-E3CCA8147D41}"/>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3" name="TextBox 12">
              <a:extLst>
                <a:ext uri="{FF2B5EF4-FFF2-40B4-BE49-F238E27FC236}">
                  <a16:creationId xmlns:a16="http://schemas.microsoft.com/office/drawing/2014/main" id="{4D6886A9-49F5-CB7E-BA98-461B3E0EDB14}"/>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EBFE500-6B8B-0781-6B81-589B5179938B}"/>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970929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E7DF5-D56A-F971-EA20-EA9CCA15EF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5F0631-1A20-EC71-9AFF-1A7B862662EB}"/>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50A281E7-805D-6C82-5CA4-A92860E11D69}"/>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6E7AE644-6055-4B80-5770-C070709FFB0A}"/>
              </a:ext>
            </a:extLst>
          </p:cNvPr>
          <p:cNvGraphicFramePr>
            <a:graphicFrameLocks noGrp="1"/>
          </p:cNvGraphicFramePr>
          <p:nvPr>
            <p:extLst>
              <p:ext uri="{D42A27DB-BD31-4B8C-83A1-F6EECF244321}">
                <p14:modId xmlns:p14="http://schemas.microsoft.com/office/powerpoint/2010/main" val="237137532"/>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Segoe UI Symbol" panose="020B0502040204020203" pitchFamily="34" charset="0"/>
                          <a:ea typeface="Segoe UI Symbol" panose="020B0502040204020203" pitchFamily="34" charset="0"/>
                        </a:rPr>
                        <a:t>∪FIRST(bR)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 = {}</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2</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Law 2</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FIRST(R)</a:t>
                      </a:r>
                      <a:r>
                        <a:rPr lang="en-US" dirty="0">
                          <a:latin typeface="Segoe UI Symbol" panose="020B0502040204020203" pitchFamily="34" charset="0"/>
                          <a:ea typeface="Segoe UI Symbol" panose="020B0502040204020203" pitchFamily="34" charset="0"/>
                        </a:rPr>
                        <a:t> ∪FIRST (aTc)</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Segoe UI Symbol" panose="020B0502040204020203" pitchFamily="34" charset="0"/>
                          <a:ea typeface="Segoe UI Symbol" panose="020B0502040204020203" pitchFamily="34" charset="0"/>
                        </a:rPr>
                        <a:t>∪FIRST(bR)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 = {}</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1FF2CE34-6CA7-E326-70DB-EA39211167EF}"/>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78485CA8-96AE-FAA1-02CD-4F4F4CD65AD8}"/>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68B4EC09-C0D4-8C70-B0F0-9DFA935A9C4A}"/>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C9CE87EB-5CA3-6EFF-BD67-30835A9B9E6A}"/>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9" name="TextBox 8">
              <a:extLst>
                <a:ext uri="{FF2B5EF4-FFF2-40B4-BE49-F238E27FC236}">
                  <a16:creationId xmlns:a16="http://schemas.microsoft.com/office/drawing/2014/main" id="{814C9E35-14BE-C40E-EE3A-05FD07C6047D}"/>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DE17CA9-0454-33C3-F896-97A685782D2C}"/>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4778B677-6248-E0DC-7DBD-A84D7A7D8D72}"/>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8CEB0F5E-43C5-D92D-D6A7-4317AE60FC06}"/>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3" name="TextBox 12">
              <a:extLst>
                <a:ext uri="{FF2B5EF4-FFF2-40B4-BE49-F238E27FC236}">
                  <a16:creationId xmlns:a16="http://schemas.microsoft.com/office/drawing/2014/main" id="{65F1F452-37F9-3E13-C191-31305404B100}"/>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7A5AE14-D598-6DE8-6EAB-0B16EF50F1CB}"/>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51251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88FFA-8F06-D9BB-2E6D-FEE3E91A0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56CE4-B0B1-086E-ED68-753466485B11}"/>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596478C4-1EAC-A14F-6A08-911A636C1527}"/>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FBBB9695-05CD-B176-E752-BCFBC10FB81E}"/>
              </a:ext>
            </a:extLst>
          </p:cNvPr>
          <p:cNvGraphicFramePr>
            <a:graphicFrameLocks noGrp="1"/>
          </p:cNvGraphicFramePr>
          <p:nvPr>
            <p:extLst>
              <p:ext uri="{D42A27DB-BD31-4B8C-83A1-F6EECF244321}">
                <p14:modId xmlns:p14="http://schemas.microsoft.com/office/powerpoint/2010/main" val="1267896392"/>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sz="1800" dirty="0">
                          <a:latin typeface="Segoe UI Symbol" panose="020B0502040204020203" pitchFamily="34" charset="0"/>
                          <a:ea typeface="Segoe UI Symbol" panose="020B0502040204020203" pitchFamily="34" charset="0"/>
                          <a:cs typeface="Arial" panose="020B0604020202020204" pitchFamily="34" charset="0"/>
                        </a:rPr>
                        <a:t>bR</a:t>
                      </a:r>
                      <a:r>
                        <a:rPr lang="en-ZA" sz="1800" dirty="0">
                          <a:latin typeface="Segoe UI Symbol" panose="020B0502040204020203" pitchFamily="34" charset="0"/>
                          <a:ea typeface="Segoe UI Symbol" panose="020B0502040204020203" pitchFamily="34" charset="0"/>
                          <a:cs typeface="Arial" panose="020B0604020202020204" pitchFamily="34" charset="0"/>
                        </a:rPr>
                        <a:t>) = {b}</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FIRST(R)</a:t>
                      </a:r>
                      <a:r>
                        <a:rPr lang="en-US" dirty="0">
                          <a:latin typeface="Segoe UI Symbol" panose="020B0502040204020203" pitchFamily="34" charset="0"/>
                          <a:ea typeface="Segoe UI Symbol" panose="020B0502040204020203" pitchFamily="34" charset="0"/>
                        </a:rPr>
                        <a:t> ∪{a}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sz="1800" dirty="0">
                          <a:latin typeface="Segoe UI Symbol" panose="020B0502040204020203" pitchFamily="34" charset="0"/>
                          <a:ea typeface="Segoe UI Symbol" panose="020B0502040204020203" pitchFamily="34" charset="0"/>
                          <a:cs typeface="Arial" panose="020B0604020202020204" pitchFamily="34" charset="0"/>
                        </a:rPr>
                        <a:t>aTc</a:t>
                      </a:r>
                      <a:r>
                        <a:rPr lang="en-ZA" sz="1800" dirty="0">
                          <a:latin typeface="Segoe UI Symbol" panose="020B0502040204020203" pitchFamily="34" charset="0"/>
                          <a:ea typeface="Segoe UI Symbol" panose="020B0502040204020203" pitchFamily="34" charset="0"/>
                          <a:cs typeface="Arial" panose="020B0604020202020204" pitchFamily="34" charset="0"/>
                        </a:rPr>
                        <a:t>) = {a}</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n-US" sz="1800" dirty="0">
                          <a:latin typeface="Segoe UI Symbol" panose="020B0502040204020203" pitchFamily="34" charset="0"/>
                          <a:ea typeface="Segoe UI Symbol" panose="020B0502040204020203" pitchFamily="34" charset="0"/>
                          <a:cs typeface="Arial" panose="020B0604020202020204" pitchFamily="34" charset="0"/>
                        </a:rPr>
                        <a:t>bR</a:t>
                      </a:r>
                      <a:r>
                        <a:rPr lang="en-ZA" sz="1800" dirty="0">
                          <a:latin typeface="Segoe UI Symbol" panose="020B0502040204020203" pitchFamily="34" charset="0"/>
                          <a:ea typeface="Segoe UI Symbol" panose="020B0502040204020203" pitchFamily="34" charset="0"/>
                          <a:cs typeface="Arial" panose="020B0604020202020204" pitchFamily="34" charset="0"/>
                        </a:rPr>
                        <a:t>) = {b}</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3B6462D0-EE2E-5D17-93A8-D625DA550A33}"/>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E5E1F983-0D40-2A68-206B-87CECD0B2BC1}"/>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54642701-3392-5269-D026-4F61C0F7A2DA}"/>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2AA8E1A4-6F66-2DFB-5892-0A903CE943BC}"/>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9" name="TextBox 8">
              <a:extLst>
                <a:ext uri="{FF2B5EF4-FFF2-40B4-BE49-F238E27FC236}">
                  <a16:creationId xmlns:a16="http://schemas.microsoft.com/office/drawing/2014/main" id="{00729568-F37A-152B-83CE-C4C80DDE1545}"/>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C04EE3D-8DC0-FB8D-DDB3-E2BA5B0C95B2}"/>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29949643-C8BD-DF98-3ECA-FA6750047B22}"/>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EE7001DD-86B3-7CED-723F-56F8655E7DC7}"/>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3" name="TextBox 12">
              <a:extLst>
                <a:ext uri="{FF2B5EF4-FFF2-40B4-BE49-F238E27FC236}">
                  <a16:creationId xmlns:a16="http://schemas.microsoft.com/office/drawing/2014/main" id="{07D657C2-6278-6613-8D25-4C56BC7D352D}"/>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8603BC90-4A49-2237-B636-C9F7F9A80CE5}"/>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196222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33864-33F2-553B-ED92-E5E3663B2D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2E2A4F-A19E-7446-6FD5-ABC8AAE33FDD}"/>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0939F1A1-F3FA-4D6D-EC4B-41D87AF29ECA}"/>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D9924759-BDDC-4850-AB8A-7F07127F40D2}"/>
              </a:ext>
            </a:extLst>
          </p:cNvPr>
          <p:cNvGraphicFramePr>
            <a:graphicFrameLocks noGrp="1"/>
          </p:cNvGraphicFramePr>
          <p:nvPr>
            <p:extLst>
              <p:ext uri="{D42A27DB-BD31-4B8C-83A1-F6EECF244321}">
                <p14:modId xmlns:p14="http://schemas.microsoft.com/office/powerpoint/2010/main" val="33729051"/>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FIRST(R)</a:t>
                      </a:r>
                      <a:r>
                        <a:rPr lang="en-US" dirty="0">
                          <a:latin typeface="Segoe UI Symbol" panose="020B0502040204020203" pitchFamily="34" charset="0"/>
                          <a:ea typeface="Segoe UI Symbol" panose="020B0502040204020203" pitchFamily="34" charset="0"/>
                        </a:rPr>
                        <a:t> ∪{a}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A7BF1B07-97A4-0AED-BCC2-BBD96F4E33D0}"/>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8C36336F-D191-7BE2-EE31-1A425CF57A76}"/>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9EEB96C2-4220-8A54-3BBD-ED11156E06F0}"/>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EAF816F7-365D-6C5B-D8FD-4A2678297633}"/>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9" name="TextBox 8">
              <a:extLst>
                <a:ext uri="{FF2B5EF4-FFF2-40B4-BE49-F238E27FC236}">
                  <a16:creationId xmlns:a16="http://schemas.microsoft.com/office/drawing/2014/main" id="{A9C70AE1-AF07-5EAF-E1B7-BB14F6309076}"/>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F0FC3540-B5CF-103B-D7AA-3CE0A38D89C1}"/>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C56B459F-05EB-44F2-BD2A-98CBAB7C18D7}"/>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0A5B95BF-28ED-0F5B-E085-03A538373BC9}"/>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3" name="TextBox 12">
              <a:extLst>
                <a:ext uri="{FF2B5EF4-FFF2-40B4-BE49-F238E27FC236}">
                  <a16:creationId xmlns:a16="http://schemas.microsoft.com/office/drawing/2014/main" id="{1281833F-3B8B-3A53-C817-5385D46D6043}"/>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B9194054-392D-53C8-A30E-E255B00039D7}"/>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2553043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02B68-F463-0834-1476-5711238619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A00585-5338-9091-5A81-5F0CCFEA0AAD}"/>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B4980822-2016-286D-465E-516C1CB9B8C6}"/>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E3328FD2-EAF5-1008-79E7-8238F4D05778}"/>
              </a:ext>
            </a:extLst>
          </p:cNvPr>
          <p:cNvGraphicFramePr>
            <a:graphicFrameLocks noGrp="1"/>
          </p:cNvGraphicFramePr>
          <p:nvPr>
            <p:extLst>
              <p:ext uri="{D42A27DB-BD31-4B8C-83A1-F6EECF244321}">
                <p14:modId xmlns:p14="http://schemas.microsoft.com/office/powerpoint/2010/main" val="1278649961"/>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t>{b}</a:t>
                      </a: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FIRST(R) = {b}</a:t>
                      </a:r>
                      <a:endParaRPr lang="en-ZA" sz="1800" dirty="0">
                        <a:latin typeface="+mn-lt"/>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529F06C4-5DC6-9290-DD82-F95C3F27A833}"/>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BE4F17D2-30EF-7BE8-FD3D-DF716F92BD1E}"/>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6BFC68FA-36BC-B6A5-1EFF-6A9FE5DEF389}"/>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08C1AF0F-A271-9E21-430C-CA744B9D45EF}"/>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9" name="TextBox 8">
              <a:extLst>
                <a:ext uri="{FF2B5EF4-FFF2-40B4-BE49-F238E27FC236}">
                  <a16:creationId xmlns:a16="http://schemas.microsoft.com/office/drawing/2014/main" id="{BF9EB18D-B27F-7F52-FF06-2FC97563161A}"/>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E76F744-585D-E7CE-E70B-856A19F5EC75}"/>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BEC68D0A-71FA-7A1A-00CD-ED699873B3FB}"/>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2199B059-001C-9ACA-C581-9097C8C64698}"/>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3" name="TextBox 12">
              <a:extLst>
                <a:ext uri="{FF2B5EF4-FFF2-40B4-BE49-F238E27FC236}">
                  <a16:creationId xmlns:a16="http://schemas.microsoft.com/office/drawing/2014/main" id="{66AAD039-DE8B-5E06-CDD3-A15964CFE1C6}"/>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DA1C6C0A-06C9-22C3-C1F1-CA2905ADEBB9}"/>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grpSp>
        <p:nvGrpSpPr>
          <p:cNvPr id="15" name="Group 14">
            <a:extLst>
              <a:ext uri="{FF2B5EF4-FFF2-40B4-BE49-F238E27FC236}">
                <a16:creationId xmlns:a16="http://schemas.microsoft.com/office/drawing/2014/main" id="{9675600A-F3D1-621F-39CF-FA7B703B5800}"/>
              </a:ext>
            </a:extLst>
          </p:cNvPr>
          <p:cNvGrpSpPr/>
          <p:nvPr/>
        </p:nvGrpSpPr>
        <p:grpSpPr>
          <a:xfrm>
            <a:off x="49126" y="1809795"/>
            <a:ext cx="1707419" cy="2391651"/>
            <a:chOff x="9732818" y="1947067"/>
            <a:chExt cx="2596551" cy="2808514"/>
          </a:xfrm>
        </p:grpSpPr>
        <p:sp>
          <p:nvSpPr>
            <p:cNvPr id="16" name="Rectangle 15">
              <a:extLst>
                <a:ext uri="{FF2B5EF4-FFF2-40B4-BE49-F238E27FC236}">
                  <a16:creationId xmlns:a16="http://schemas.microsoft.com/office/drawing/2014/main" id="{1B5E7021-AB6D-A86B-CB96-88C4261A2051}"/>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7" name="TextBox 16">
              <a:extLst>
                <a:ext uri="{FF2B5EF4-FFF2-40B4-BE49-F238E27FC236}">
                  <a16:creationId xmlns:a16="http://schemas.microsoft.com/office/drawing/2014/main" id="{CF0858B0-276B-E161-3E73-00369AA4FEF8}"/>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67561E0C-0D87-1348-ECD5-78B98243611B}"/>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01386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21888-88CD-0E18-CDEB-874F02A0C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E4B38-3B55-EA1A-E9EF-B3420C9BA754}"/>
              </a:ext>
            </a:extLst>
          </p:cNvPr>
          <p:cNvSpPr>
            <a:spLocks noGrp="1"/>
          </p:cNvSpPr>
          <p:nvPr>
            <p:ph type="title"/>
          </p:nvPr>
        </p:nvSpPr>
        <p:spPr/>
        <p:txBody>
          <a:bodyPr/>
          <a:lstStyle/>
          <a:p>
            <a:r>
              <a:rPr lang="en-US" dirty="0"/>
              <a:t>Deriving FIRST sets</a:t>
            </a:r>
            <a:endParaRPr lang="en-ZA" dirty="0"/>
          </a:p>
        </p:txBody>
      </p:sp>
      <p:sp>
        <p:nvSpPr>
          <p:cNvPr id="4" name="TextBox 3">
            <a:extLst>
              <a:ext uri="{FF2B5EF4-FFF2-40B4-BE49-F238E27FC236}">
                <a16:creationId xmlns:a16="http://schemas.microsoft.com/office/drawing/2014/main" id="{EFA7732D-FF07-ED43-C3F4-955538E97415}"/>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108572C5-A025-BF9A-4044-72773CB1A129}"/>
              </a:ext>
            </a:extLst>
          </p:cNvPr>
          <p:cNvGraphicFramePr>
            <a:graphicFrameLocks noGrp="1"/>
          </p:cNvGraphicFramePr>
          <p:nvPr>
            <p:extLst>
              <p:ext uri="{D42A27DB-BD31-4B8C-83A1-F6EECF244321}">
                <p14:modId xmlns:p14="http://schemas.microsoft.com/office/powerpoint/2010/main" val="3434203928"/>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{a}</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{b}</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FIRST(T)</a:t>
                      </a:r>
                      <a:endParaRPr lang="en-ZA" dirty="0"/>
                    </a:p>
                  </a:txBody>
                  <a:tcPr/>
                </a:tc>
                <a:tc>
                  <a:txBody>
                    <a:bodyPr/>
                    <a:lstStyle/>
                    <a:p>
                      <a:r>
                        <a:rPr lang="en-US" dirty="0">
                          <a:latin typeface="Segoe UI Symbol" panose="020B0502040204020203" pitchFamily="34" charset="0"/>
                          <a:ea typeface="Segoe UI Symbol" panose="020B0502040204020203" pitchFamily="34" charset="0"/>
                        </a:rPr>
                        <a:t>{a,b}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a:t>
                      </a:r>
                      <a:endParaRPr lang="en-ZA" sz="1800" dirty="0">
                        <a:latin typeface="+mn-lt"/>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{b}</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3" name="TextBox 2">
            <a:extLst>
              <a:ext uri="{FF2B5EF4-FFF2-40B4-BE49-F238E27FC236}">
                <a16:creationId xmlns:a16="http://schemas.microsoft.com/office/drawing/2014/main" id="{5ACB5481-265D-5A10-C6A8-95ED6C5D4E9B}"/>
              </a:ext>
            </a:extLst>
          </p:cNvPr>
          <p:cNvSpPr txBox="1"/>
          <p:nvPr/>
        </p:nvSpPr>
        <p:spPr>
          <a:xfrm>
            <a:off x="61353" y="4549676"/>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aphicFrame>
        <p:nvGraphicFramePr>
          <p:cNvPr id="7" name="Table 6">
            <a:extLst>
              <a:ext uri="{FF2B5EF4-FFF2-40B4-BE49-F238E27FC236}">
                <a16:creationId xmlns:a16="http://schemas.microsoft.com/office/drawing/2014/main" id="{E5860728-4F2F-8BB7-2345-245D8FADF5B7}"/>
              </a:ext>
            </a:extLst>
          </p:cNvPr>
          <p:cNvGraphicFramePr>
            <a:graphicFrameLocks noGrp="1"/>
          </p:cNvGraphicFramePr>
          <p:nvPr/>
        </p:nvGraphicFramePr>
        <p:xfrm>
          <a:off x="7708406" y="235664"/>
          <a:ext cx="4131294" cy="1112520"/>
        </p:xfrm>
        <a:graphic>
          <a:graphicData uri="http://schemas.openxmlformats.org/drawingml/2006/table">
            <a:tbl>
              <a:tblPr firstRow="1" bandRow="1">
                <a:tableStyleId>{5C22544A-7EE6-4342-B048-85BDC9FD1C3A}</a:tableStyleId>
              </a:tblPr>
              <a:tblGrid>
                <a:gridCol w="1726539">
                  <a:extLst>
                    <a:ext uri="{9D8B030D-6E8A-4147-A177-3AD203B41FA5}">
                      <a16:colId xmlns:a16="http://schemas.microsoft.com/office/drawing/2014/main" val="3141927861"/>
                    </a:ext>
                  </a:extLst>
                </a:gridCol>
                <a:gridCol w="2404755">
                  <a:extLst>
                    <a:ext uri="{9D8B030D-6E8A-4147-A177-3AD203B41FA5}">
                      <a16:colId xmlns:a16="http://schemas.microsoft.com/office/drawing/2014/main" val="3788133220"/>
                    </a:ext>
                  </a:extLst>
                </a:gridCol>
              </a:tblGrid>
              <a:tr h="370840">
                <a:tc>
                  <a:txBody>
                    <a:bodyPr/>
                    <a:lstStyle/>
                    <a:p>
                      <a:r>
                        <a:rPr lang="en-US" dirty="0"/>
                        <a:t>Non-Terminal</a:t>
                      </a:r>
                      <a:endParaRPr lang="en-ZA" dirty="0"/>
                    </a:p>
                  </a:txBody>
                  <a:tcPr/>
                </a:tc>
                <a:tc>
                  <a:txBody>
                    <a:bodyPr/>
                    <a:lstStyle/>
                    <a:p>
                      <a:r>
                        <a:rPr lang="en-US" dirty="0"/>
                        <a:t>Nullable</a:t>
                      </a:r>
                      <a:endParaRPr lang="en-ZA" dirty="0"/>
                    </a:p>
                  </a:txBody>
                  <a:tcPr/>
                </a:tc>
                <a:extLst>
                  <a:ext uri="{0D108BD9-81ED-4DB2-BD59-A6C34878D82A}">
                    <a16:rowId xmlns:a16="http://schemas.microsoft.com/office/drawing/2014/main" val="2178354157"/>
                  </a:ext>
                </a:extLst>
              </a:tr>
              <a:tr h="370840">
                <a:tc>
                  <a:txBody>
                    <a:bodyPr/>
                    <a:lstStyle/>
                    <a:p>
                      <a:r>
                        <a:rPr lang="en-US" dirty="0"/>
                        <a:t>T</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2243272301"/>
                  </a:ext>
                </a:extLst>
              </a:tr>
              <a:tr h="370840">
                <a:tc>
                  <a:txBody>
                    <a:bodyPr/>
                    <a:lstStyle/>
                    <a:p>
                      <a:r>
                        <a:rPr lang="en-US" dirty="0"/>
                        <a:t>R</a:t>
                      </a:r>
                      <a:endParaRPr lang="en-ZA" dirty="0"/>
                    </a:p>
                  </a:txBody>
                  <a:tcPr/>
                </a:tc>
                <a:tc>
                  <a:txBody>
                    <a:bodyPr/>
                    <a:lstStyle/>
                    <a:p>
                      <a:r>
                        <a:rPr lang="en-US" dirty="0"/>
                        <a:t>True</a:t>
                      </a:r>
                      <a:endParaRPr lang="en-ZA" dirty="0"/>
                    </a:p>
                  </a:txBody>
                  <a:tcPr/>
                </a:tc>
                <a:extLst>
                  <a:ext uri="{0D108BD9-81ED-4DB2-BD59-A6C34878D82A}">
                    <a16:rowId xmlns:a16="http://schemas.microsoft.com/office/drawing/2014/main" val="3606376298"/>
                  </a:ext>
                </a:extLst>
              </a:tr>
            </a:tbl>
          </a:graphicData>
        </a:graphic>
      </p:graphicFrame>
      <p:grpSp>
        <p:nvGrpSpPr>
          <p:cNvPr id="6" name="Group 5">
            <a:extLst>
              <a:ext uri="{FF2B5EF4-FFF2-40B4-BE49-F238E27FC236}">
                <a16:creationId xmlns:a16="http://schemas.microsoft.com/office/drawing/2014/main" id="{AF0A7A34-1CD4-33E7-0BC6-FA3EF0553341}"/>
              </a:ext>
            </a:extLst>
          </p:cNvPr>
          <p:cNvGrpSpPr/>
          <p:nvPr/>
        </p:nvGrpSpPr>
        <p:grpSpPr>
          <a:xfrm>
            <a:off x="42389" y="1820425"/>
            <a:ext cx="1683465" cy="2391651"/>
            <a:chOff x="9732818" y="1947067"/>
            <a:chExt cx="2560123" cy="2808514"/>
          </a:xfrm>
        </p:grpSpPr>
        <p:sp>
          <p:nvSpPr>
            <p:cNvPr id="8" name="Rectangle 7">
              <a:extLst>
                <a:ext uri="{FF2B5EF4-FFF2-40B4-BE49-F238E27FC236}">
                  <a16:creationId xmlns:a16="http://schemas.microsoft.com/office/drawing/2014/main" id="{D98F4D38-AB3A-6A16-6917-B3B453355347}"/>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9" name="TextBox 8">
              <a:extLst>
                <a:ext uri="{FF2B5EF4-FFF2-40B4-BE49-F238E27FC236}">
                  <a16:creationId xmlns:a16="http://schemas.microsoft.com/office/drawing/2014/main" id="{DF0025BB-B3F6-93D3-54B0-8A541286A495}"/>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92C37DF-A46A-186D-6446-76A53356C244}"/>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1" name="Group 10">
            <a:extLst>
              <a:ext uri="{FF2B5EF4-FFF2-40B4-BE49-F238E27FC236}">
                <a16:creationId xmlns:a16="http://schemas.microsoft.com/office/drawing/2014/main" id="{566226E1-2843-3B1A-77A0-A0E99EE7C438}"/>
              </a:ext>
            </a:extLst>
          </p:cNvPr>
          <p:cNvGrpSpPr/>
          <p:nvPr/>
        </p:nvGrpSpPr>
        <p:grpSpPr>
          <a:xfrm>
            <a:off x="42389" y="1820425"/>
            <a:ext cx="1707419" cy="2391651"/>
            <a:chOff x="9732818" y="1947067"/>
            <a:chExt cx="2596551" cy="2808514"/>
          </a:xfrm>
        </p:grpSpPr>
        <p:sp>
          <p:nvSpPr>
            <p:cNvPr id="12" name="Rectangle 11">
              <a:extLst>
                <a:ext uri="{FF2B5EF4-FFF2-40B4-BE49-F238E27FC236}">
                  <a16:creationId xmlns:a16="http://schemas.microsoft.com/office/drawing/2014/main" id="{73534366-F823-5C8F-F111-848BCCC77373}"/>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3" name="TextBox 12">
              <a:extLst>
                <a:ext uri="{FF2B5EF4-FFF2-40B4-BE49-F238E27FC236}">
                  <a16:creationId xmlns:a16="http://schemas.microsoft.com/office/drawing/2014/main" id="{13E0952D-6610-FCF6-332B-0E55FED58FE4}"/>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AB11180-72E9-C1C4-6CB4-B5A76E72DC9E}"/>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205097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A72A2-2826-91DD-58FB-09859676B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B19D8-D5E4-7418-5652-A7547D5A90D1}"/>
              </a:ext>
            </a:extLst>
          </p:cNvPr>
          <p:cNvSpPr>
            <a:spLocks noGrp="1"/>
          </p:cNvSpPr>
          <p:nvPr>
            <p:ph type="title"/>
          </p:nvPr>
        </p:nvSpPr>
        <p:spPr/>
        <p:txBody>
          <a:bodyPr/>
          <a:lstStyle/>
          <a:p>
            <a:r>
              <a:rPr lang="en-US" dirty="0"/>
              <a:t>FOLLOW sets</a:t>
            </a:r>
            <a:endParaRPr lang="en-ZA" dirty="0"/>
          </a:p>
        </p:txBody>
      </p:sp>
      <p:sp>
        <p:nvSpPr>
          <p:cNvPr id="4" name="TextBox 3">
            <a:extLst>
              <a:ext uri="{FF2B5EF4-FFF2-40B4-BE49-F238E27FC236}">
                <a16:creationId xmlns:a16="http://schemas.microsoft.com/office/drawing/2014/main" id="{7CDB6EE0-CDA0-DFBD-9C22-99593875A860}"/>
              </a:ext>
            </a:extLst>
          </p:cNvPr>
          <p:cNvSpPr txBox="1"/>
          <p:nvPr/>
        </p:nvSpPr>
        <p:spPr>
          <a:xfrm>
            <a:off x="164769" y="4641749"/>
            <a:ext cx="11862462" cy="2031325"/>
          </a:xfrm>
          <a:prstGeom prst="rect">
            <a:avLst/>
          </a:prstGeom>
          <a:noFill/>
        </p:spPr>
        <p:txBody>
          <a:bodyPr wrap="square" rtlCol="0">
            <a:spAutoFit/>
          </a:bodyPr>
          <a:lstStyle/>
          <a:p>
            <a:r>
              <a:rPr lang="en-US" dirty="0"/>
              <a:t>FOLLOW LAWS:</a:t>
            </a:r>
          </a:p>
          <a:p>
            <a:pPr marL="342900" indent="-342900">
              <a:buFont typeface="+mj-lt"/>
              <a:buAutoNum type="arabicPeriod"/>
            </a:pPr>
            <a:r>
              <a:rPr lang="en-US" dirty="0">
                <a:ea typeface="Segoe UI Symbol" panose="020B0502040204020203" pitchFamily="34" charset="0"/>
              </a:rPr>
              <a:t>If N</a:t>
            </a:r>
            <a:r>
              <a:rPr lang="en-US" dirty="0">
                <a:latin typeface="Segoe UI Symbol" panose="020B0502040204020203" pitchFamily="34" charset="0"/>
                <a:ea typeface="Segoe UI Symbol" panose="020B0502040204020203" pitchFamily="34" charset="0"/>
              </a:rPr>
              <a:t>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then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(possible empty) strings that consist of terminals and/or nonterminals and N and M are non-terminals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If N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 then FOLLOW(N)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is a (possible empty) string that consists of terminals and/or nonterminals and N and M are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If N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then FOLLOW(N)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nonterminals and/or terminals where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True and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is possibly empty and N and M are non-terminals.</a:t>
            </a:r>
          </a:p>
        </p:txBody>
      </p:sp>
      <p:grpSp>
        <p:nvGrpSpPr>
          <p:cNvPr id="3" name="Group 2">
            <a:extLst>
              <a:ext uri="{FF2B5EF4-FFF2-40B4-BE49-F238E27FC236}">
                <a16:creationId xmlns:a16="http://schemas.microsoft.com/office/drawing/2014/main" id="{D375083C-0CDC-80AE-94A2-E0C7AC09D72F}"/>
              </a:ext>
            </a:extLst>
          </p:cNvPr>
          <p:cNvGrpSpPr/>
          <p:nvPr/>
        </p:nvGrpSpPr>
        <p:grpSpPr>
          <a:xfrm>
            <a:off x="9966547" y="1690688"/>
            <a:ext cx="1754685" cy="2391651"/>
            <a:chOff x="9777967" y="1919810"/>
            <a:chExt cx="2668431" cy="2808514"/>
          </a:xfrm>
        </p:grpSpPr>
        <p:sp>
          <p:nvSpPr>
            <p:cNvPr id="5" name="Rectangle 4">
              <a:extLst>
                <a:ext uri="{FF2B5EF4-FFF2-40B4-BE49-F238E27FC236}">
                  <a16:creationId xmlns:a16="http://schemas.microsoft.com/office/drawing/2014/main" id="{ABF0BC8A-C0A8-E615-438B-D447C349A270}"/>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6" name="TextBox 5">
              <a:extLst>
                <a:ext uri="{FF2B5EF4-FFF2-40B4-BE49-F238E27FC236}">
                  <a16:creationId xmlns:a16="http://schemas.microsoft.com/office/drawing/2014/main" id="{9F858F89-E7FF-7122-68AB-47D69C2267D4}"/>
                </a:ext>
              </a:extLst>
            </p:cNvPr>
            <p:cNvSpPr txBox="1"/>
            <p:nvPr/>
          </p:nvSpPr>
          <p:spPr>
            <a:xfrm>
              <a:off x="10130641" y="2447257"/>
              <a:ext cx="1869376" cy="227695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9430451-8C7D-9BA0-6C55-5D7A79F62CF0}"/>
                </a:ext>
              </a:extLst>
            </p:cNvPr>
            <p:cNvSpPr txBox="1"/>
            <p:nvPr/>
          </p:nvSpPr>
          <p:spPr>
            <a:xfrm>
              <a:off x="9777967" y="2026628"/>
              <a:ext cx="2668431" cy="469849"/>
            </a:xfrm>
            <a:prstGeom prst="rect">
              <a:avLst/>
            </a:prstGeom>
            <a:noFill/>
          </p:spPr>
          <p:txBody>
            <a:bodyPr wrap="square" rtlCol="0">
              <a:spAutoFit/>
            </a:bodyPr>
            <a:lstStyle/>
            <a:p>
              <a:r>
                <a:rPr lang="en-ZA" sz="2000" u="sng" dirty="0"/>
                <a:t>Grammar 2.9</a:t>
              </a:r>
            </a:p>
          </p:txBody>
        </p:sp>
      </p:grpSp>
      <p:sp>
        <p:nvSpPr>
          <p:cNvPr id="8" name="TextBox 7">
            <a:extLst>
              <a:ext uri="{FF2B5EF4-FFF2-40B4-BE49-F238E27FC236}">
                <a16:creationId xmlns:a16="http://schemas.microsoft.com/office/drawing/2014/main" id="{E8085D13-8EA6-E138-830B-EC9B359FC658}"/>
              </a:ext>
            </a:extLst>
          </p:cNvPr>
          <p:cNvSpPr txBox="1"/>
          <p:nvPr/>
        </p:nvSpPr>
        <p:spPr>
          <a:xfrm>
            <a:off x="357092" y="1502428"/>
            <a:ext cx="9417132" cy="3139321"/>
          </a:xfrm>
          <a:prstGeom prst="rect">
            <a:avLst/>
          </a:prstGeom>
          <a:noFill/>
        </p:spPr>
        <p:txBody>
          <a:bodyPr wrap="square" rtlCol="0">
            <a:spAutoFit/>
          </a:bodyPr>
          <a:lstStyle/>
          <a:p>
            <a:r>
              <a:rPr lang="en-ZA" dirty="0"/>
              <a:t>The FOLLOW set of a nonterminal contains terminals that appear directly after strings that are derived from the nonterminal using the production rules provided in the CFG.</a:t>
            </a:r>
          </a:p>
          <a:p>
            <a:endParaRPr lang="en-ZA" dirty="0"/>
          </a:p>
          <a:p>
            <a:r>
              <a:rPr lang="en-ZA" dirty="0"/>
              <a:t>Below are laws that are used to help find all terminals that are elements of a FOLLOW set for a given nonterminal. The FOLLOW set of nonterminal N is represented as FOLLOW(N).</a:t>
            </a:r>
          </a:p>
          <a:p>
            <a:endParaRPr lang="en-ZA" dirty="0"/>
          </a:p>
          <a:p>
            <a:r>
              <a:rPr lang="en-ZA" dirty="0"/>
              <a:t>To derive the FOLLOW sets, the Grammar is altered slightly for the purposes of the architecture of SLR parsers where a new production rule is added to the Grammar. The production rule involves a new nonterminal (T’ in our example) that derives to the starting nonterminal (T in our example) followed by terminal $, which is used by the parser to represent the end of the parsed-in input string. The extended grammar as is, will be used in future.</a:t>
            </a:r>
          </a:p>
        </p:txBody>
      </p:sp>
    </p:spTree>
    <p:extLst>
      <p:ext uri="{BB962C8B-B14F-4D97-AF65-F5344CB8AC3E}">
        <p14:creationId xmlns:p14="http://schemas.microsoft.com/office/powerpoint/2010/main" val="1024588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4C87E-8632-EE77-EDF8-03975B258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BC5F73-0321-C58B-315E-B27FCFF3128D}"/>
              </a:ext>
            </a:extLst>
          </p:cNvPr>
          <p:cNvSpPr>
            <a:spLocks noGrp="1"/>
          </p:cNvSpPr>
          <p:nvPr>
            <p:ph type="title"/>
          </p:nvPr>
        </p:nvSpPr>
        <p:spPr>
          <a:xfrm>
            <a:off x="194457" y="-161230"/>
            <a:ext cx="10515600" cy="1325563"/>
          </a:xfrm>
        </p:spPr>
        <p:txBody>
          <a:bodyPr/>
          <a:lstStyle/>
          <a:p>
            <a:r>
              <a:rPr lang="en-US" dirty="0"/>
              <a:t>Deriving FOLLOW sets</a:t>
            </a:r>
            <a:endParaRPr lang="en-ZA" dirty="0"/>
          </a:p>
        </p:txBody>
      </p:sp>
      <p:graphicFrame>
        <p:nvGraphicFramePr>
          <p:cNvPr id="5" name="Table 4">
            <a:extLst>
              <a:ext uri="{FF2B5EF4-FFF2-40B4-BE49-F238E27FC236}">
                <a16:creationId xmlns:a16="http://schemas.microsoft.com/office/drawing/2014/main" id="{CDE935BC-22C4-B657-E118-3C18A47EAB03}"/>
              </a:ext>
            </a:extLst>
          </p:cNvPr>
          <p:cNvGraphicFramePr>
            <a:graphicFrameLocks noGrp="1"/>
          </p:cNvGraphicFramePr>
          <p:nvPr>
            <p:extLst>
              <p:ext uri="{D42A27DB-BD31-4B8C-83A1-F6EECF244321}">
                <p14:modId xmlns:p14="http://schemas.microsoft.com/office/powerpoint/2010/main" val="1434757315"/>
              </p:ext>
            </p:extLst>
          </p:nvPr>
        </p:nvGraphicFramePr>
        <p:xfrm>
          <a:off x="212270" y="731123"/>
          <a:ext cx="7429501" cy="370840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3706588">
                  <a:extLst>
                    <a:ext uri="{9D8B030D-6E8A-4147-A177-3AD203B41FA5}">
                      <a16:colId xmlns:a16="http://schemas.microsoft.com/office/drawing/2014/main" val="4009715817"/>
                    </a:ext>
                  </a:extLst>
                </a:gridCol>
                <a:gridCol w="2078181">
                  <a:extLst>
                    <a:ext uri="{9D8B030D-6E8A-4147-A177-3AD203B41FA5}">
                      <a16:colId xmlns:a16="http://schemas.microsoft.com/office/drawing/2014/main" val="3084571102"/>
                    </a:ext>
                  </a:extLst>
                </a:gridCol>
              </a:tblGrid>
              <a:tr h="370840">
                <a:tc>
                  <a:txBody>
                    <a:bodyPr/>
                    <a:lstStyle/>
                    <a:p>
                      <a:r>
                        <a:rPr lang="en-US" dirty="0"/>
                        <a:t>CFG Rules</a:t>
                      </a:r>
                      <a:endParaRPr lang="en-ZA" dirty="0"/>
                    </a:p>
                  </a:txBody>
                  <a:tcPr/>
                </a:tc>
                <a:tc>
                  <a:txBody>
                    <a:bodyPr/>
                    <a:lstStyle/>
                    <a:p>
                      <a:r>
                        <a:rPr lang="en-US" dirty="0"/>
                        <a:t>Set Calculation</a:t>
                      </a:r>
                      <a:endParaRPr lang="en-ZA" dirty="0"/>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 </a:t>
                      </a:r>
                      <a:r>
                        <a:rPr lang="en-US" dirty="0">
                          <a:latin typeface="Segoe UI Symbol" panose="020B0502040204020203" pitchFamily="34" charset="0"/>
                          <a:ea typeface="Segoe UI Symbol" panose="020B0502040204020203" pitchFamily="34" charset="0"/>
                        </a:rPr>
                        <a:t>→ T$</a:t>
                      </a:r>
                      <a:endParaRPr lang="en-ZA" dirty="0"/>
                    </a:p>
                  </a:txBody>
                  <a:tcPr/>
                </a:tc>
                <a:tc>
                  <a:txBody>
                    <a:bodyPr/>
                    <a:lstStyle/>
                    <a:p>
                      <a:r>
                        <a:rPr lang="en-US" dirty="0"/>
                        <a:t>FIRST($)\{</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US" sz="1800" dirty="0">
                          <a:latin typeface="+mn-lt"/>
                          <a:ea typeface="Segoe UI Symbol" panose="020B0502040204020203" pitchFamily="34" charset="0"/>
                          <a:cs typeface="Arial" panose="020B0604020202020204" pitchFamily="34" charset="0"/>
                        </a:rPr>
                        <a:t>} = {$} </a:t>
                      </a:r>
                      <a:r>
                        <a:rPr lang="en-US" dirty="0">
                          <a:latin typeface="Segoe UI Symbol" panose="020B0502040204020203" pitchFamily="34" charset="0"/>
                          <a:ea typeface="Segoe UI Symbol" panose="020B0502040204020203" pitchFamily="34" charset="0"/>
                        </a:rPr>
                        <a:t>⊆ </a:t>
                      </a:r>
                      <a:r>
                        <a:rPr lang="en-US" dirty="0">
                          <a:latin typeface="+mn-lt"/>
                          <a:ea typeface="Segoe UI Symbol" panose="020B0502040204020203" pitchFamily="34" charset="0"/>
                        </a:rPr>
                        <a:t>FOLLOW(T)</a:t>
                      </a:r>
                      <a:endParaRPr lang="en-ZA"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1</a:t>
                      </a:r>
                      <a:endParaRPr lang="en-ZA" sz="1800" dirty="0">
                        <a:latin typeface="+mn-lt"/>
                        <a:cs typeface="Arial" panose="020B0604020202020204" pitchFamily="34" charset="0"/>
                      </a:endParaRPr>
                    </a:p>
                  </a:txBody>
                  <a:tcPr/>
                </a:tc>
                <a:extLst>
                  <a:ext uri="{0D108BD9-81ED-4DB2-BD59-A6C34878D82A}">
                    <a16:rowId xmlns:a16="http://schemas.microsoft.com/office/drawing/2014/main" val="1650353335"/>
                  </a:ext>
                </a:extLst>
              </a:tr>
              <a:tr h="370840">
                <a:tc>
                  <a:txBody>
                    <a:bodyPr/>
                    <a:lstStyle/>
                    <a:p>
                      <a:r>
                        <a:rPr lang="en-US" dirty="0"/>
                        <a:t>T </a:t>
                      </a:r>
                      <a:r>
                        <a:rPr lang="en-US" dirty="0">
                          <a:latin typeface="Segoe UI Symbol" panose="020B0502040204020203" pitchFamily="34" charset="0"/>
                          <a:ea typeface="Segoe UI Symbol" panose="020B0502040204020203" pitchFamily="34" charset="0"/>
                        </a:rPr>
                        <a:t>→ 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Segoe UI Symbol" panose="020B0502040204020203" pitchFamily="34" charset="0"/>
                        </a:rPr>
                        <a:t>FOLLOW(T) </a:t>
                      </a:r>
                      <a:r>
                        <a:rPr lang="en-US" dirty="0">
                          <a:latin typeface="Segoe UI Symbol" panose="020B0502040204020203" pitchFamily="34" charset="0"/>
                          <a:ea typeface="Segoe UI Symbol" panose="020B0502040204020203" pitchFamily="34" charset="0"/>
                        </a:rPr>
                        <a:t>⊆ </a:t>
                      </a:r>
                      <a:r>
                        <a:rPr lang="en-US" dirty="0">
                          <a:latin typeface="+mn-lt"/>
                          <a:ea typeface="Segoe UI Symbol" panose="020B0502040204020203" pitchFamily="34" charset="0"/>
                        </a:rPr>
                        <a:t>FOLLOW(R)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2</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T </a:t>
                      </a:r>
                      <a:r>
                        <a:rPr lang="en-US" dirty="0">
                          <a:latin typeface="Segoe UI Symbol" panose="020B0502040204020203" pitchFamily="34" charset="0"/>
                          <a:ea typeface="Segoe UI Symbol" panose="020B0502040204020203" pitchFamily="34" charset="0"/>
                        </a:rPr>
                        <a:t>→ </a:t>
                      </a:r>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FIRST(c)\{</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US" sz="1800" dirty="0">
                          <a:latin typeface="+mn-lt"/>
                          <a:ea typeface="Segoe UI Symbol" panose="020B0502040204020203" pitchFamily="34" charset="0"/>
                          <a:cs typeface="Arial" panose="020B0604020202020204" pitchFamily="34" charset="0"/>
                        </a:rPr>
                        <a:t>} = {c} </a:t>
                      </a:r>
                      <a:r>
                        <a:rPr lang="en-US" dirty="0">
                          <a:latin typeface="Segoe UI Symbol" panose="020B0502040204020203" pitchFamily="34" charset="0"/>
                          <a:ea typeface="Segoe UI Symbol" panose="020B0502040204020203" pitchFamily="34" charset="0"/>
                        </a:rPr>
                        <a:t>⊆</a:t>
                      </a:r>
                      <a:r>
                        <a:rPr lang="en-US" dirty="0">
                          <a:latin typeface="+mn-lt"/>
                          <a:ea typeface="Segoe UI Symbol" panose="020B0502040204020203" pitchFamily="34" charset="0"/>
                        </a:rPr>
                        <a:t> FOLLOW(T)</a:t>
                      </a:r>
                      <a:endParaRPr lang="en-ZA"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1</a:t>
                      </a:r>
                      <a:endParaRPr lang="en-ZA" sz="1800" dirty="0">
                        <a:latin typeface="+mn-lt"/>
                        <a:cs typeface="Arial" panose="020B0604020202020204" pitchFamily="34" charset="0"/>
                      </a:endParaRPr>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a:t>
                      </a:r>
                      <a:r>
                        <a:rPr lang="en-US" dirty="0">
                          <a:latin typeface="Segoe UI Symbol" panose="020B0502040204020203" pitchFamily="34" charset="0"/>
                          <a:ea typeface="Segoe UI Symbol" panose="020B0502040204020203" pitchFamily="34" charset="0"/>
                        </a:rPr>
                        <a:t>→ </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R </a:t>
                      </a:r>
                      <a:r>
                        <a:rPr lang="en-US" dirty="0">
                          <a:latin typeface="Segoe UI Symbol" panose="020B0502040204020203" pitchFamily="34" charset="0"/>
                          <a:ea typeface="Segoe UI Symbol" panose="020B0502040204020203" pitchFamily="34" charset="0"/>
                        </a:rPr>
                        <a:t>→ </a:t>
                      </a:r>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ea typeface="Segoe UI Symbol" panose="020B0502040204020203" pitchFamily="34" charset="0"/>
                        </a:rPr>
                        <a:t>FOLLOW(R) </a:t>
                      </a:r>
                      <a:r>
                        <a:rPr lang="en-US" dirty="0">
                          <a:latin typeface="Segoe UI Symbol" panose="020B0502040204020203" pitchFamily="34" charset="0"/>
                          <a:ea typeface="Segoe UI Symbol" panose="020B0502040204020203" pitchFamily="34" charset="0"/>
                        </a:rPr>
                        <a:t>⊆</a:t>
                      </a:r>
                      <a:r>
                        <a:rPr lang="en-US" dirty="0">
                          <a:latin typeface="+mn-lt"/>
                          <a:ea typeface="Segoe UI Symbol" panose="020B0502040204020203" pitchFamily="34" charset="0"/>
                        </a:rPr>
                        <a:t> FOLLOW(R)</a:t>
                      </a:r>
                    </a:p>
                  </a:txBody>
                  <a:tcPr/>
                </a:tc>
                <a:tc>
                  <a:txBody>
                    <a:bodyPr/>
                    <a:lstStyle/>
                    <a:p>
                      <a:r>
                        <a:rPr lang="en-US" dirty="0">
                          <a:latin typeface="+mn-lt"/>
                        </a:rPr>
                        <a:t>Law 2</a:t>
                      </a:r>
                      <a:endParaRPr lang="en-ZA" dirty="0">
                        <a:latin typeface="+mn-lt"/>
                      </a:endParaRPr>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FOLLOW set</a:t>
                      </a:r>
                      <a:endParaRPr lang="en-ZA" b="1" dirty="0">
                        <a:solidFill>
                          <a:schemeClr val="bg1"/>
                        </a:solidFill>
                      </a:endParaRPr>
                    </a:p>
                  </a:txBody>
                  <a:tcPr>
                    <a:solidFill>
                      <a:schemeClr val="accent1"/>
                    </a:solidFill>
                  </a:tcPr>
                </a:tc>
                <a:tc>
                  <a:txBody>
                    <a:bodyPr/>
                    <a:lstStyle/>
                    <a:p>
                      <a:r>
                        <a:rPr lang="en-US" b="1" dirty="0">
                          <a:solidFill>
                            <a:schemeClr val="bg1"/>
                          </a:solidFill>
                        </a:rPr>
                        <a:t>Elements in set</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71160805"/>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FOLLOW(T)</a:t>
                      </a:r>
                      <a:endParaRPr lang="en-ZA" dirty="0"/>
                    </a:p>
                  </a:txBody>
                  <a:tcPr/>
                </a:tc>
                <a:tc>
                  <a:txBody>
                    <a:bodyPr/>
                    <a:lstStyle/>
                    <a:p>
                      <a:r>
                        <a:rPr lang="en-US" dirty="0"/>
                        <a:t>{$, c}</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FOLLOW(R)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 c}</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graphicFrame>
        <p:nvGraphicFramePr>
          <p:cNvPr id="7" name="Table 6">
            <a:extLst>
              <a:ext uri="{FF2B5EF4-FFF2-40B4-BE49-F238E27FC236}">
                <a16:creationId xmlns:a16="http://schemas.microsoft.com/office/drawing/2014/main" id="{2C66C686-0558-9AAD-556A-DDB2A20310B1}"/>
              </a:ext>
            </a:extLst>
          </p:cNvPr>
          <p:cNvGraphicFramePr>
            <a:graphicFrameLocks noGrp="1"/>
          </p:cNvGraphicFramePr>
          <p:nvPr>
            <p:extLst>
              <p:ext uri="{D42A27DB-BD31-4B8C-83A1-F6EECF244321}">
                <p14:modId xmlns:p14="http://schemas.microsoft.com/office/powerpoint/2010/main" val="1264547055"/>
              </p:ext>
            </p:extLst>
          </p:nvPr>
        </p:nvGraphicFramePr>
        <p:xfrm>
          <a:off x="7805182" y="731123"/>
          <a:ext cx="4131294" cy="1097280"/>
        </p:xfrm>
        <a:graphic>
          <a:graphicData uri="http://schemas.openxmlformats.org/drawingml/2006/table">
            <a:tbl>
              <a:tblPr firstRow="1" bandRow="1">
                <a:tableStyleId>{5C22544A-7EE6-4342-B048-85BDC9FD1C3A}</a:tableStyleId>
              </a:tblPr>
              <a:tblGrid>
                <a:gridCol w="1785916">
                  <a:extLst>
                    <a:ext uri="{9D8B030D-6E8A-4147-A177-3AD203B41FA5}">
                      <a16:colId xmlns:a16="http://schemas.microsoft.com/office/drawing/2014/main" val="3141927861"/>
                    </a:ext>
                  </a:extLst>
                </a:gridCol>
                <a:gridCol w="1240972">
                  <a:extLst>
                    <a:ext uri="{9D8B030D-6E8A-4147-A177-3AD203B41FA5}">
                      <a16:colId xmlns:a16="http://schemas.microsoft.com/office/drawing/2014/main" val="3788133220"/>
                    </a:ext>
                  </a:extLst>
                </a:gridCol>
                <a:gridCol w="1104406">
                  <a:extLst>
                    <a:ext uri="{9D8B030D-6E8A-4147-A177-3AD203B41FA5}">
                      <a16:colId xmlns:a16="http://schemas.microsoft.com/office/drawing/2014/main" val="2954876703"/>
                    </a:ext>
                  </a:extLst>
                </a:gridCol>
              </a:tblGrid>
              <a:tr h="255319">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extLst>
                  <a:ext uri="{0D108BD9-81ED-4DB2-BD59-A6C34878D82A}">
                    <a16:rowId xmlns:a16="http://schemas.microsoft.com/office/drawing/2014/main" val="2178354157"/>
                  </a:ext>
                </a:extLst>
              </a:tr>
              <a:tr h="141316">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{a,b}</a:t>
                      </a:r>
                      <a:endParaRPr lang="en-ZA" dirty="0"/>
                    </a:p>
                  </a:txBody>
                  <a:tcPr/>
                </a:tc>
                <a:extLst>
                  <a:ext uri="{0D108BD9-81ED-4DB2-BD59-A6C34878D82A}">
                    <a16:rowId xmlns:a16="http://schemas.microsoft.com/office/drawing/2014/main" val="2243272301"/>
                  </a:ext>
                </a:extLst>
              </a:tr>
              <a:tr h="255319">
                <a:tc>
                  <a:txBody>
                    <a:bodyPr/>
                    <a:lstStyle/>
                    <a:p>
                      <a:r>
                        <a:rPr lang="en-US" dirty="0"/>
                        <a:t>R</a:t>
                      </a:r>
                      <a:endParaRPr lang="en-ZA" dirty="0"/>
                    </a:p>
                  </a:txBody>
                  <a:tcPr/>
                </a:tc>
                <a:tc>
                  <a:txBody>
                    <a:bodyPr/>
                    <a:lstStyle/>
                    <a:p>
                      <a:r>
                        <a:rPr lang="en-US" dirty="0"/>
                        <a:t>True</a:t>
                      </a:r>
                      <a:endParaRPr lang="en-ZA" dirty="0"/>
                    </a:p>
                  </a:txBody>
                  <a:tcPr/>
                </a:tc>
                <a:tc>
                  <a:txBody>
                    <a:bodyPr/>
                    <a:lstStyle/>
                    <a:p>
                      <a:r>
                        <a:rPr lang="en-US" dirty="0"/>
                        <a:t>{b}</a:t>
                      </a:r>
                      <a:endParaRPr lang="en-ZA" dirty="0"/>
                    </a:p>
                  </a:txBody>
                  <a:tcPr/>
                </a:tc>
                <a:extLst>
                  <a:ext uri="{0D108BD9-81ED-4DB2-BD59-A6C34878D82A}">
                    <a16:rowId xmlns:a16="http://schemas.microsoft.com/office/drawing/2014/main" val="3606376298"/>
                  </a:ext>
                </a:extLst>
              </a:tr>
            </a:tbl>
          </a:graphicData>
        </a:graphic>
      </p:graphicFrame>
      <p:sp>
        <p:nvSpPr>
          <p:cNvPr id="6" name="TextBox 5">
            <a:extLst>
              <a:ext uri="{FF2B5EF4-FFF2-40B4-BE49-F238E27FC236}">
                <a16:creationId xmlns:a16="http://schemas.microsoft.com/office/drawing/2014/main" id="{D02F5652-4A05-C18F-67FE-2B5F0C0A520B}"/>
              </a:ext>
            </a:extLst>
          </p:cNvPr>
          <p:cNvSpPr txBox="1"/>
          <p:nvPr/>
        </p:nvSpPr>
        <p:spPr>
          <a:xfrm>
            <a:off x="0" y="4763806"/>
            <a:ext cx="11862462" cy="2031325"/>
          </a:xfrm>
          <a:prstGeom prst="rect">
            <a:avLst/>
          </a:prstGeom>
          <a:noFill/>
        </p:spPr>
        <p:txBody>
          <a:bodyPr wrap="square" rtlCol="0">
            <a:spAutoFit/>
          </a:bodyPr>
          <a:lstStyle/>
          <a:p>
            <a:r>
              <a:rPr lang="en-US" dirty="0"/>
              <a:t>FOLLOW LAWS:</a:t>
            </a:r>
            <a:endParaRPr lang="en-US" dirty="0">
              <a:latin typeface="Segoe UI Symbol" panose="020B0502040204020203" pitchFamily="34" charset="0"/>
              <a:ea typeface="Segoe UI Symbol" panose="020B0502040204020203" pitchFamily="34" charset="0"/>
            </a:endParaRPr>
          </a:p>
          <a:p>
            <a:pPr marL="342900" indent="-342900">
              <a:buFont typeface="+mj-lt"/>
              <a:buAutoNum type="arabicPeriod"/>
            </a:pPr>
            <a:r>
              <a:rPr lang="en-US" dirty="0">
                <a:ea typeface="Segoe UI Symbol" panose="020B0502040204020203" pitchFamily="34" charset="0"/>
              </a:rPr>
              <a:t>If N</a:t>
            </a:r>
            <a:r>
              <a:rPr lang="en-US" dirty="0">
                <a:latin typeface="Segoe UI Symbol" panose="020B0502040204020203" pitchFamily="34" charset="0"/>
                <a:ea typeface="Segoe UI Symbol" panose="020B0502040204020203" pitchFamily="34" charset="0"/>
              </a:rPr>
              <a:t>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then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(possible empty) strings that consist of terminals and/or nonterminals and N and M are non-terminals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If N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 then FOLLOW(N)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is a (possible empty) string that consists of terminals and/or nonterminals and N and M are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If N →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M</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then FOLLOW(N) ⊆ FOLLOW(M);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nonterminals and/or terminals where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True and </a:t>
            </a:r>
            <a:r>
              <a:rPr lang="el-GR" dirty="0">
                <a:latin typeface="Segoe UI Symbol" panose="020B0502040204020203" pitchFamily="34" charset="0"/>
                <a:ea typeface="Segoe UI Symbol" panose="020B0502040204020203" pitchFamily="34" charset="0"/>
              </a:rPr>
              <a:t>α</a:t>
            </a:r>
            <a:r>
              <a:rPr lang="en-US" dirty="0">
                <a:latin typeface="Segoe UI Symbol" panose="020B0502040204020203" pitchFamily="34" charset="0"/>
                <a:ea typeface="Segoe UI Symbol" panose="020B0502040204020203" pitchFamily="34" charset="0"/>
              </a:rPr>
              <a:t> is possibly empty and N and M are non-terminals.</a:t>
            </a:r>
          </a:p>
        </p:txBody>
      </p:sp>
      <p:grpSp>
        <p:nvGrpSpPr>
          <p:cNvPr id="3" name="Group 2">
            <a:extLst>
              <a:ext uri="{FF2B5EF4-FFF2-40B4-BE49-F238E27FC236}">
                <a16:creationId xmlns:a16="http://schemas.microsoft.com/office/drawing/2014/main" id="{346C9119-D718-C4E3-3A18-C44BB1CED7FF}"/>
              </a:ext>
            </a:extLst>
          </p:cNvPr>
          <p:cNvGrpSpPr/>
          <p:nvPr/>
        </p:nvGrpSpPr>
        <p:grpSpPr>
          <a:xfrm>
            <a:off x="8438242" y="1942819"/>
            <a:ext cx="2461580" cy="2972361"/>
            <a:chOff x="9777967" y="1919810"/>
            <a:chExt cx="2448296" cy="2808514"/>
          </a:xfrm>
        </p:grpSpPr>
        <p:sp>
          <p:nvSpPr>
            <p:cNvPr id="4" name="Rectangle 3">
              <a:extLst>
                <a:ext uri="{FF2B5EF4-FFF2-40B4-BE49-F238E27FC236}">
                  <a16:creationId xmlns:a16="http://schemas.microsoft.com/office/drawing/2014/main" id="{F51FD079-8740-491B-7ACF-5EC77C8D154C}"/>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400" dirty="0"/>
            </a:p>
          </p:txBody>
        </p:sp>
        <p:sp>
          <p:nvSpPr>
            <p:cNvPr id="8" name="TextBox 7">
              <a:extLst>
                <a:ext uri="{FF2B5EF4-FFF2-40B4-BE49-F238E27FC236}">
                  <a16:creationId xmlns:a16="http://schemas.microsoft.com/office/drawing/2014/main" id="{7962136C-C30A-C6F2-4178-D726FAE309F1}"/>
                </a:ext>
              </a:extLst>
            </p:cNvPr>
            <p:cNvSpPr txBox="1"/>
            <p:nvPr/>
          </p:nvSpPr>
          <p:spPr>
            <a:xfrm>
              <a:off x="10130641" y="2447257"/>
              <a:ext cx="1869376" cy="2122919"/>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→T$</a:t>
              </a:r>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0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5B5D300-8220-DDA5-F3DA-177220FCDBAD}"/>
                </a:ext>
              </a:extLst>
            </p:cNvPr>
            <p:cNvSpPr txBox="1"/>
            <p:nvPr/>
          </p:nvSpPr>
          <p:spPr>
            <a:xfrm>
              <a:off x="9804685" y="2027400"/>
              <a:ext cx="2421578" cy="494378"/>
            </a:xfrm>
            <a:prstGeom prst="rect">
              <a:avLst/>
            </a:prstGeom>
            <a:noFill/>
          </p:spPr>
          <p:txBody>
            <a:bodyPr wrap="square" rtlCol="0">
              <a:spAutoFit/>
            </a:bodyPr>
            <a:lstStyle/>
            <a:p>
              <a:r>
                <a:rPr lang="en-ZA" sz="2800" u="sng" dirty="0"/>
                <a:t>Grammar 2.9</a:t>
              </a:r>
            </a:p>
          </p:txBody>
        </p:sp>
      </p:grpSp>
    </p:spTree>
    <p:extLst>
      <p:ext uri="{BB962C8B-B14F-4D97-AF65-F5344CB8AC3E}">
        <p14:creationId xmlns:p14="http://schemas.microsoft.com/office/powerpoint/2010/main" val="4107424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B86DA-144A-1261-F232-C8B29BD89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8A15F-8E53-AD23-B526-6B63C7122D57}"/>
              </a:ext>
            </a:extLst>
          </p:cNvPr>
          <p:cNvSpPr>
            <a:spLocks noGrp="1"/>
          </p:cNvSpPr>
          <p:nvPr>
            <p:ph type="title"/>
          </p:nvPr>
        </p:nvSpPr>
        <p:spPr>
          <a:xfrm>
            <a:off x="717138" y="584819"/>
            <a:ext cx="10515600" cy="1325563"/>
          </a:xfrm>
        </p:spPr>
        <p:txBody>
          <a:bodyPr/>
          <a:lstStyle/>
          <a:p>
            <a:r>
              <a:rPr lang="en-US" dirty="0"/>
              <a:t>Derived sets for each nonterminal</a:t>
            </a:r>
            <a:endParaRPr lang="en-ZA" dirty="0"/>
          </a:p>
        </p:txBody>
      </p:sp>
      <p:graphicFrame>
        <p:nvGraphicFramePr>
          <p:cNvPr id="3" name="Table 2">
            <a:extLst>
              <a:ext uri="{FF2B5EF4-FFF2-40B4-BE49-F238E27FC236}">
                <a16:creationId xmlns:a16="http://schemas.microsoft.com/office/drawing/2014/main" id="{F44C924F-550C-5B69-84A4-B97F3C4B27A4}"/>
              </a:ext>
            </a:extLst>
          </p:cNvPr>
          <p:cNvGraphicFramePr>
            <a:graphicFrameLocks noGrp="1"/>
          </p:cNvGraphicFramePr>
          <p:nvPr>
            <p:extLst>
              <p:ext uri="{D42A27DB-BD31-4B8C-83A1-F6EECF244321}">
                <p14:modId xmlns:p14="http://schemas.microsoft.com/office/powerpoint/2010/main" val="722690285"/>
              </p:ext>
            </p:extLst>
          </p:nvPr>
        </p:nvGraphicFramePr>
        <p:xfrm>
          <a:off x="717138" y="1910381"/>
          <a:ext cx="10757724" cy="3243508"/>
        </p:xfrm>
        <a:graphic>
          <a:graphicData uri="http://schemas.openxmlformats.org/drawingml/2006/table">
            <a:tbl>
              <a:tblPr firstRow="1" bandRow="1">
                <a:tableStyleId>{5C22544A-7EE6-4342-B048-85BDC9FD1C3A}</a:tableStyleId>
              </a:tblPr>
              <a:tblGrid>
                <a:gridCol w="2689431">
                  <a:extLst>
                    <a:ext uri="{9D8B030D-6E8A-4147-A177-3AD203B41FA5}">
                      <a16:colId xmlns:a16="http://schemas.microsoft.com/office/drawing/2014/main" val="1491866525"/>
                    </a:ext>
                  </a:extLst>
                </a:gridCol>
                <a:gridCol w="2689431">
                  <a:extLst>
                    <a:ext uri="{9D8B030D-6E8A-4147-A177-3AD203B41FA5}">
                      <a16:colId xmlns:a16="http://schemas.microsoft.com/office/drawing/2014/main" val="833876327"/>
                    </a:ext>
                  </a:extLst>
                </a:gridCol>
                <a:gridCol w="2689431">
                  <a:extLst>
                    <a:ext uri="{9D8B030D-6E8A-4147-A177-3AD203B41FA5}">
                      <a16:colId xmlns:a16="http://schemas.microsoft.com/office/drawing/2014/main" val="3244804989"/>
                    </a:ext>
                  </a:extLst>
                </a:gridCol>
                <a:gridCol w="2689431">
                  <a:extLst>
                    <a:ext uri="{9D8B030D-6E8A-4147-A177-3AD203B41FA5}">
                      <a16:colId xmlns:a16="http://schemas.microsoft.com/office/drawing/2014/main" val="2050730738"/>
                    </a:ext>
                  </a:extLst>
                </a:gridCol>
              </a:tblGrid>
              <a:tr h="557163">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tc>
                  <a:txBody>
                    <a:bodyPr/>
                    <a:lstStyle/>
                    <a:p>
                      <a:r>
                        <a:rPr lang="en-US" dirty="0"/>
                        <a:t>FOLLOW</a:t>
                      </a:r>
                      <a:endParaRPr lang="en-ZA" dirty="0"/>
                    </a:p>
                  </a:txBody>
                  <a:tcPr/>
                </a:tc>
                <a:extLst>
                  <a:ext uri="{0D108BD9-81ED-4DB2-BD59-A6C34878D82A}">
                    <a16:rowId xmlns:a16="http://schemas.microsoft.com/office/drawing/2014/main" val="645858535"/>
                  </a:ext>
                </a:extLst>
              </a:tr>
              <a:tr h="806769">
                <a:tc>
                  <a:txBody>
                    <a:bodyPr/>
                    <a:lstStyle/>
                    <a:p>
                      <a:r>
                        <a:rPr lang="en-US" dirty="0"/>
                        <a:t>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90710223"/>
                  </a:ext>
                </a:extLst>
              </a:tr>
              <a:tr h="904541">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{a,b}</a:t>
                      </a:r>
                      <a:endParaRPr lang="en-ZA" dirty="0"/>
                    </a:p>
                  </a:txBody>
                  <a:tcPr/>
                </a:tc>
                <a:tc>
                  <a:txBody>
                    <a:bodyPr/>
                    <a:lstStyle/>
                    <a:p>
                      <a:r>
                        <a:rPr lang="en-US" dirty="0"/>
                        <a:t>{$,c}</a:t>
                      </a:r>
                      <a:endParaRPr lang="en-ZA" dirty="0"/>
                    </a:p>
                  </a:txBody>
                  <a:tcPr/>
                </a:tc>
                <a:extLst>
                  <a:ext uri="{0D108BD9-81ED-4DB2-BD59-A6C34878D82A}">
                    <a16:rowId xmlns:a16="http://schemas.microsoft.com/office/drawing/2014/main" val="3458525672"/>
                  </a:ext>
                </a:extLst>
              </a:tr>
              <a:tr h="975035">
                <a:tc>
                  <a:txBody>
                    <a:bodyPr/>
                    <a:lstStyle/>
                    <a:p>
                      <a:r>
                        <a:rPr lang="en-US" dirty="0"/>
                        <a:t>R</a:t>
                      </a:r>
                      <a:endParaRPr lang="en-ZA" dirty="0"/>
                    </a:p>
                  </a:txBody>
                  <a:tcPr/>
                </a:tc>
                <a:tc>
                  <a:txBody>
                    <a:bodyPr/>
                    <a:lstStyle/>
                    <a:p>
                      <a:r>
                        <a:rPr lang="en-US" dirty="0"/>
                        <a:t>True</a:t>
                      </a:r>
                      <a:endParaRPr lang="en-ZA" dirty="0"/>
                    </a:p>
                  </a:txBody>
                  <a:tcPr/>
                </a:tc>
                <a:tc>
                  <a:txBody>
                    <a:bodyPr/>
                    <a:lstStyle/>
                    <a:p>
                      <a:r>
                        <a:rPr lang="en-US" dirty="0"/>
                        <a:t>{b}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p>
                      <a:endParaRPr lang="en-ZA" dirty="0"/>
                    </a:p>
                  </a:txBody>
                  <a:tcPr/>
                </a:tc>
                <a:extLst>
                  <a:ext uri="{0D108BD9-81ED-4DB2-BD59-A6C34878D82A}">
                    <a16:rowId xmlns:a16="http://schemas.microsoft.com/office/drawing/2014/main" val="3496105097"/>
                  </a:ext>
                </a:extLst>
              </a:tr>
            </a:tbl>
          </a:graphicData>
        </a:graphic>
      </p:graphicFrame>
    </p:spTree>
    <p:extLst>
      <p:ext uri="{BB962C8B-B14F-4D97-AF65-F5344CB8AC3E}">
        <p14:creationId xmlns:p14="http://schemas.microsoft.com/office/powerpoint/2010/main" val="3908441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CE3F1BD-0214-8223-F3AD-BF309588A822}"/>
              </a:ext>
            </a:extLst>
          </p:cNvPr>
          <p:cNvSpPr/>
          <p:nvPr/>
        </p:nvSpPr>
        <p:spPr>
          <a:xfrm>
            <a:off x="1481305" y="5712938"/>
            <a:ext cx="6730482" cy="8253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dirty="0"/>
          </a:p>
        </p:txBody>
      </p:sp>
      <p:sp>
        <p:nvSpPr>
          <p:cNvPr id="2" name="Title 1">
            <a:extLst>
              <a:ext uri="{FF2B5EF4-FFF2-40B4-BE49-F238E27FC236}">
                <a16:creationId xmlns:a16="http://schemas.microsoft.com/office/drawing/2014/main" id="{31BF7F23-958E-8F90-AD33-52B500A1F1AB}"/>
              </a:ext>
            </a:extLst>
          </p:cNvPr>
          <p:cNvSpPr>
            <a:spLocks noGrp="1"/>
          </p:cNvSpPr>
          <p:nvPr>
            <p:ph type="title"/>
          </p:nvPr>
        </p:nvSpPr>
        <p:spPr>
          <a:xfrm>
            <a:off x="240995" y="106704"/>
            <a:ext cx="10515600" cy="1325563"/>
          </a:xfrm>
        </p:spPr>
        <p:txBody>
          <a:bodyPr/>
          <a:lstStyle/>
          <a:p>
            <a:r>
              <a:rPr lang="en-ZA" dirty="0"/>
              <a:t>Creating NFA from CFG</a:t>
            </a:r>
          </a:p>
        </p:txBody>
      </p:sp>
      <p:sp>
        <p:nvSpPr>
          <p:cNvPr id="3" name="Content Placeholder 2">
            <a:extLst>
              <a:ext uri="{FF2B5EF4-FFF2-40B4-BE49-F238E27FC236}">
                <a16:creationId xmlns:a16="http://schemas.microsoft.com/office/drawing/2014/main" id="{18BA2F06-4DB9-28DF-1043-23F86A9F27BD}"/>
              </a:ext>
            </a:extLst>
          </p:cNvPr>
          <p:cNvSpPr>
            <a:spLocks noGrp="1"/>
          </p:cNvSpPr>
          <p:nvPr>
            <p:ph idx="1"/>
          </p:nvPr>
        </p:nvSpPr>
        <p:spPr>
          <a:xfrm>
            <a:off x="157861" y="1149049"/>
            <a:ext cx="10250873" cy="4576969"/>
          </a:xfrm>
        </p:spPr>
        <p:txBody>
          <a:bodyPr>
            <a:normAutofit lnSpcReduction="10000"/>
          </a:bodyPr>
          <a:lstStyle/>
          <a:p>
            <a:pPr marL="0" indent="0">
              <a:buNone/>
            </a:pPr>
            <a:r>
              <a:rPr lang="en-ZA" dirty="0"/>
              <a:t>The next step involves creating an NFA from the given grammar. To do this, each production rule in the grammar has a mini NFA created for it. This is done by first assigning a starting state to each mini NFA. Then the first symbol is taken from the RHS of the corresponding production rule and is used to transition to a next state in the mini NFA. This is repeated for each symbol in the RHS. If the RHS consists only of the empty string, then the mini NFA only consists of a starting state with no transitions. Below is an example with the production rule on the left and the corresponding mini NFA on the right. [Note: NFA states are labelled as N</a:t>
            </a:r>
            <a:r>
              <a:rPr lang="en-ZA" baseline="-25000" dirty="0"/>
              <a:t>n</a:t>
            </a:r>
            <a:r>
              <a:rPr lang="en-ZA" dirty="0"/>
              <a:t> with n being a unique number that uniquely identifies each NFA state. Additionally NFA Final state nodes have double borders as is seen below with NFA state N</a:t>
            </a:r>
            <a:r>
              <a:rPr lang="en-ZA" baseline="-25000" dirty="0"/>
              <a:t>8</a:t>
            </a:r>
            <a:r>
              <a:rPr lang="en-ZA" dirty="0"/>
              <a:t>]</a:t>
            </a:r>
          </a:p>
          <a:p>
            <a:pPr marL="0" indent="0">
              <a:buNone/>
            </a:pPr>
            <a:endParaRPr lang="en-ZA" dirty="0"/>
          </a:p>
        </p:txBody>
      </p:sp>
      <p:grpSp>
        <p:nvGrpSpPr>
          <p:cNvPr id="4" name="Group 3">
            <a:extLst>
              <a:ext uri="{FF2B5EF4-FFF2-40B4-BE49-F238E27FC236}">
                <a16:creationId xmlns:a16="http://schemas.microsoft.com/office/drawing/2014/main" id="{2C1472B0-85FD-EC28-2309-A9D9A0CECB96}"/>
              </a:ext>
            </a:extLst>
          </p:cNvPr>
          <p:cNvGrpSpPr/>
          <p:nvPr/>
        </p:nvGrpSpPr>
        <p:grpSpPr>
          <a:xfrm>
            <a:off x="10524687" y="1432267"/>
            <a:ext cx="1754685" cy="2391651"/>
            <a:chOff x="9777967" y="1919810"/>
            <a:chExt cx="2668431" cy="2808514"/>
          </a:xfrm>
        </p:grpSpPr>
        <p:sp>
          <p:nvSpPr>
            <p:cNvPr id="5" name="Rectangle 4">
              <a:extLst>
                <a:ext uri="{FF2B5EF4-FFF2-40B4-BE49-F238E27FC236}">
                  <a16:creationId xmlns:a16="http://schemas.microsoft.com/office/drawing/2014/main" id="{AD9EA347-217F-08A8-1BDC-FC2055D3FA67}"/>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6" name="TextBox 5">
              <a:extLst>
                <a:ext uri="{FF2B5EF4-FFF2-40B4-BE49-F238E27FC236}">
                  <a16:creationId xmlns:a16="http://schemas.microsoft.com/office/drawing/2014/main" id="{8E9F8C2C-49DC-C54B-218C-E49E097ADE94}"/>
                </a:ext>
              </a:extLst>
            </p:cNvPr>
            <p:cNvSpPr txBox="1"/>
            <p:nvPr/>
          </p:nvSpPr>
          <p:spPr>
            <a:xfrm>
              <a:off x="10130641" y="2447257"/>
              <a:ext cx="1869376" cy="227695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6CF8EAC-6E66-8B60-4FD8-16C2813500AA}"/>
                </a:ext>
              </a:extLst>
            </p:cNvPr>
            <p:cNvSpPr txBox="1"/>
            <p:nvPr/>
          </p:nvSpPr>
          <p:spPr>
            <a:xfrm>
              <a:off x="9777967" y="2026628"/>
              <a:ext cx="2668431" cy="469849"/>
            </a:xfrm>
            <a:prstGeom prst="rect">
              <a:avLst/>
            </a:prstGeom>
            <a:noFill/>
          </p:spPr>
          <p:txBody>
            <a:bodyPr wrap="square" rtlCol="0">
              <a:spAutoFit/>
            </a:bodyPr>
            <a:lstStyle/>
            <a:p>
              <a:r>
                <a:rPr lang="en-ZA" sz="2000" u="sng" dirty="0"/>
                <a:t>Grammar 2.9</a:t>
              </a:r>
            </a:p>
          </p:txBody>
        </p:sp>
      </p:grpSp>
      <p:sp>
        <p:nvSpPr>
          <p:cNvPr id="13" name="Flowchart: Connector 12">
            <a:extLst>
              <a:ext uri="{FF2B5EF4-FFF2-40B4-BE49-F238E27FC236}">
                <a16:creationId xmlns:a16="http://schemas.microsoft.com/office/drawing/2014/main" id="{EE9AEEB5-0D9E-7260-7206-D77EAB588F9D}"/>
              </a:ext>
            </a:extLst>
          </p:cNvPr>
          <p:cNvSpPr/>
          <p:nvPr/>
        </p:nvSpPr>
        <p:spPr>
          <a:xfrm>
            <a:off x="3971476" y="5936512"/>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cxnSp>
        <p:nvCxnSpPr>
          <p:cNvPr id="14" name="Straight Arrow Connector 13">
            <a:extLst>
              <a:ext uri="{FF2B5EF4-FFF2-40B4-BE49-F238E27FC236}">
                <a16:creationId xmlns:a16="http://schemas.microsoft.com/office/drawing/2014/main" id="{CC576DE5-7F1B-3EA4-39EF-EC94DB924C59}"/>
              </a:ext>
            </a:extLst>
          </p:cNvPr>
          <p:cNvCxnSpPr>
            <a:cxnSpLocks/>
          </p:cNvCxnSpPr>
          <p:nvPr/>
        </p:nvCxnSpPr>
        <p:spPr>
          <a:xfrm>
            <a:off x="3547270" y="6182696"/>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Flowchart: Connector 14">
            <a:extLst>
              <a:ext uri="{FF2B5EF4-FFF2-40B4-BE49-F238E27FC236}">
                <a16:creationId xmlns:a16="http://schemas.microsoft.com/office/drawing/2014/main" id="{BC976468-6417-BCB6-091A-DFB0E9A25E77}"/>
              </a:ext>
            </a:extLst>
          </p:cNvPr>
          <p:cNvSpPr/>
          <p:nvPr/>
        </p:nvSpPr>
        <p:spPr>
          <a:xfrm>
            <a:off x="5143781" y="5936511"/>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16" name="Flowchart: Connector 15">
            <a:extLst>
              <a:ext uri="{FF2B5EF4-FFF2-40B4-BE49-F238E27FC236}">
                <a16:creationId xmlns:a16="http://schemas.microsoft.com/office/drawing/2014/main" id="{F6505911-E602-A954-F1BE-1225E5A26C76}"/>
              </a:ext>
            </a:extLst>
          </p:cNvPr>
          <p:cNvSpPr/>
          <p:nvPr/>
        </p:nvSpPr>
        <p:spPr>
          <a:xfrm>
            <a:off x="6316086" y="5936511"/>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17" name="Flowchart: Connector 16">
            <a:extLst>
              <a:ext uri="{FF2B5EF4-FFF2-40B4-BE49-F238E27FC236}">
                <a16:creationId xmlns:a16="http://schemas.microsoft.com/office/drawing/2014/main" id="{968FD1C3-26C1-E7F5-D656-6A52C37FC14B}"/>
              </a:ext>
            </a:extLst>
          </p:cNvPr>
          <p:cNvSpPr/>
          <p:nvPr/>
        </p:nvSpPr>
        <p:spPr>
          <a:xfrm>
            <a:off x="7488391" y="593651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cxnSp>
        <p:nvCxnSpPr>
          <p:cNvPr id="18" name="Straight Arrow Connector 17">
            <a:extLst>
              <a:ext uri="{FF2B5EF4-FFF2-40B4-BE49-F238E27FC236}">
                <a16:creationId xmlns:a16="http://schemas.microsoft.com/office/drawing/2014/main" id="{009BEB3C-715F-4FF4-69F9-30D2E383A277}"/>
              </a:ext>
            </a:extLst>
          </p:cNvPr>
          <p:cNvCxnSpPr>
            <a:stCxn id="13" idx="6"/>
            <a:endCxn id="15" idx="2"/>
          </p:cNvCxnSpPr>
          <p:nvPr/>
        </p:nvCxnSpPr>
        <p:spPr>
          <a:xfrm flipV="1">
            <a:off x="4522461" y="6182696"/>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2B330D1B-C9E4-A5C8-ED36-55CE21929ABA}"/>
              </a:ext>
            </a:extLst>
          </p:cNvPr>
          <p:cNvCxnSpPr>
            <a:endCxn id="16" idx="2"/>
          </p:cNvCxnSpPr>
          <p:nvPr/>
        </p:nvCxnSpPr>
        <p:spPr>
          <a:xfrm>
            <a:off x="5694767" y="6182694"/>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B353FA5A-1F93-3EE5-20E6-612EE1039A3B}"/>
              </a:ext>
            </a:extLst>
          </p:cNvPr>
          <p:cNvCxnSpPr>
            <a:stCxn id="16" idx="6"/>
            <a:endCxn id="17" idx="2"/>
          </p:cNvCxnSpPr>
          <p:nvPr/>
        </p:nvCxnSpPr>
        <p:spPr>
          <a:xfrm flipV="1">
            <a:off x="6867071" y="6182695"/>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BEE5027D-92C8-AA30-D412-DBC62D8D98BD}"/>
              </a:ext>
            </a:extLst>
          </p:cNvPr>
          <p:cNvSpPr txBox="1"/>
          <p:nvPr/>
        </p:nvSpPr>
        <p:spPr>
          <a:xfrm>
            <a:off x="4744798" y="5863550"/>
            <a:ext cx="328648" cy="369332"/>
          </a:xfrm>
          <a:prstGeom prst="rect">
            <a:avLst/>
          </a:prstGeom>
          <a:noFill/>
        </p:spPr>
        <p:txBody>
          <a:bodyPr wrap="square" rtlCol="0">
            <a:spAutoFit/>
          </a:bodyPr>
          <a:lstStyle/>
          <a:p>
            <a:r>
              <a:rPr lang="en-US" dirty="0">
                <a:solidFill>
                  <a:srgbClr val="C00000"/>
                </a:solidFill>
              </a:rPr>
              <a:t>a</a:t>
            </a:r>
            <a:endParaRPr lang="en-ZA" dirty="0">
              <a:solidFill>
                <a:srgbClr val="C00000"/>
              </a:solidFill>
            </a:endParaRPr>
          </a:p>
        </p:txBody>
      </p:sp>
      <p:sp>
        <p:nvSpPr>
          <p:cNvPr id="22" name="TextBox 21">
            <a:extLst>
              <a:ext uri="{FF2B5EF4-FFF2-40B4-BE49-F238E27FC236}">
                <a16:creationId xmlns:a16="http://schemas.microsoft.com/office/drawing/2014/main" id="{1823F79A-E6D7-B00E-A5E3-5B91C0FE12CD}"/>
              </a:ext>
            </a:extLst>
          </p:cNvPr>
          <p:cNvSpPr txBox="1"/>
          <p:nvPr/>
        </p:nvSpPr>
        <p:spPr>
          <a:xfrm>
            <a:off x="5841102" y="5872980"/>
            <a:ext cx="328648" cy="369332"/>
          </a:xfrm>
          <a:prstGeom prst="rect">
            <a:avLst/>
          </a:prstGeom>
          <a:noFill/>
        </p:spPr>
        <p:txBody>
          <a:bodyPr wrap="square" rtlCol="0">
            <a:spAutoFit/>
          </a:bodyPr>
          <a:lstStyle/>
          <a:p>
            <a:r>
              <a:rPr lang="en-US" dirty="0">
                <a:solidFill>
                  <a:schemeClr val="accent3">
                    <a:lumMod val="60000"/>
                    <a:lumOff val="40000"/>
                  </a:schemeClr>
                </a:solidFill>
              </a:rPr>
              <a:t>T</a:t>
            </a:r>
            <a:endParaRPr lang="en-ZA" dirty="0">
              <a:solidFill>
                <a:schemeClr val="accent3">
                  <a:lumMod val="60000"/>
                  <a:lumOff val="40000"/>
                </a:schemeClr>
              </a:solidFill>
            </a:endParaRPr>
          </a:p>
        </p:txBody>
      </p:sp>
      <p:sp>
        <p:nvSpPr>
          <p:cNvPr id="23" name="TextBox 22">
            <a:extLst>
              <a:ext uri="{FF2B5EF4-FFF2-40B4-BE49-F238E27FC236}">
                <a16:creationId xmlns:a16="http://schemas.microsoft.com/office/drawing/2014/main" id="{8745B62B-0DDD-C13C-3A7F-F8A89A5C5C3D}"/>
              </a:ext>
            </a:extLst>
          </p:cNvPr>
          <p:cNvSpPr txBox="1"/>
          <p:nvPr/>
        </p:nvSpPr>
        <p:spPr>
          <a:xfrm>
            <a:off x="7070725" y="5866961"/>
            <a:ext cx="347331" cy="369332"/>
          </a:xfrm>
          <a:prstGeom prst="rect">
            <a:avLst/>
          </a:prstGeom>
          <a:noFill/>
        </p:spPr>
        <p:txBody>
          <a:bodyPr wrap="square" rtlCol="0">
            <a:spAutoFit/>
          </a:bodyPr>
          <a:lstStyle/>
          <a:p>
            <a:r>
              <a:rPr lang="en-US" dirty="0">
                <a:solidFill>
                  <a:srgbClr val="7030A0"/>
                </a:solidFill>
              </a:rPr>
              <a:t>c</a:t>
            </a:r>
            <a:endParaRPr lang="en-ZA" dirty="0">
              <a:solidFill>
                <a:srgbClr val="7030A0"/>
              </a:solidFill>
            </a:endParaRPr>
          </a:p>
        </p:txBody>
      </p:sp>
      <p:sp>
        <p:nvSpPr>
          <p:cNvPr id="24" name="TextBox 23">
            <a:extLst>
              <a:ext uri="{FF2B5EF4-FFF2-40B4-BE49-F238E27FC236}">
                <a16:creationId xmlns:a16="http://schemas.microsoft.com/office/drawing/2014/main" id="{41344E55-C386-AAF3-8BFC-D7581AEC8DAF}"/>
              </a:ext>
            </a:extLst>
          </p:cNvPr>
          <p:cNvSpPr txBox="1"/>
          <p:nvPr/>
        </p:nvSpPr>
        <p:spPr>
          <a:xfrm>
            <a:off x="1665837" y="6006861"/>
            <a:ext cx="975652"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 </a:t>
            </a:r>
            <a:r>
              <a:rPr lang="en-US" dirty="0">
                <a:latin typeface="Arial" panose="020B0604020202020204" pitchFamily="34" charset="0"/>
                <a:ea typeface="Segoe UI Symbol" panose="020B0502040204020203" pitchFamily="34" charset="0"/>
                <a:cs typeface="Arial" panose="020B0604020202020204" pitchFamily="34" charset="0"/>
              </a:rPr>
              <a:t>→</a:t>
            </a:r>
            <a:r>
              <a:rPr lang="en-US" dirty="0">
                <a:solidFill>
                  <a:srgbClr val="C00000"/>
                </a:solidFill>
                <a:latin typeface="Arial" panose="020B0604020202020204" pitchFamily="34" charset="0"/>
                <a:ea typeface="Segoe UI Symbol" panose="020B0502040204020203" pitchFamily="34" charset="0"/>
                <a:cs typeface="Arial" panose="020B0604020202020204" pitchFamily="34" charset="0"/>
              </a:rPr>
              <a:t>a</a:t>
            </a:r>
            <a:r>
              <a:rPr lang="en-US" dirty="0">
                <a:solidFill>
                  <a:schemeClr val="accent3">
                    <a:lumMod val="60000"/>
                    <a:lumOff val="40000"/>
                  </a:schemeClr>
                </a:solidFill>
                <a:latin typeface="Arial" panose="020B0604020202020204" pitchFamily="34" charset="0"/>
                <a:ea typeface="Segoe UI Symbol" panose="020B0502040204020203" pitchFamily="34" charset="0"/>
                <a:cs typeface="Arial" panose="020B0604020202020204" pitchFamily="34" charset="0"/>
              </a:rPr>
              <a:t>T</a:t>
            </a:r>
            <a:r>
              <a:rPr lang="en-US" dirty="0">
                <a:solidFill>
                  <a:srgbClr val="7030A0"/>
                </a:solidFill>
                <a:latin typeface="Arial" panose="020B0604020202020204" pitchFamily="34" charset="0"/>
                <a:ea typeface="Segoe UI Symbol" panose="020B0502040204020203" pitchFamily="34" charset="0"/>
                <a:cs typeface="Arial" panose="020B0604020202020204" pitchFamily="34" charset="0"/>
              </a:rPr>
              <a:t>c</a:t>
            </a:r>
          </a:p>
          <a:p>
            <a:endParaRPr lang="en-ZA" dirty="0"/>
          </a:p>
        </p:txBody>
      </p:sp>
      <p:sp>
        <p:nvSpPr>
          <p:cNvPr id="27" name="TextBox 26">
            <a:extLst>
              <a:ext uri="{FF2B5EF4-FFF2-40B4-BE49-F238E27FC236}">
                <a16:creationId xmlns:a16="http://schemas.microsoft.com/office/drawing/2014/main" id="{F3F2E5D9-FC12-D8C3-F41D-9D603EBEF9FD}"/>
              </a:ext>
            </a:extLst>
          </p:cNvPr>
          <p:cNvSpPr txBox="1"/>
          <p:nvPr/>
        </p:nvSpPr>
        <p:spPr>
          <a:xfrm>
            <a:off x="10524687" y="4164501"/>
            <a:ext cx="1509452"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Note: For this step only, the $ token is not used in creating the NFAs.</a:t>
            </a:r>
          </a:p>
        </p:txBody>
      </p:sp>
      <p:sp>
        <p:nvSpPr>
          <p:cNvPr id="8" name="TextBox 7">
            <a:extLst>
              <a:ext uri="{FF2B5EF4-FFF2-40B4-BE49-F238E27FC236}">
                <a16:creationId xmlns:a16="http://schemas.microsoft.com/office/drawing/2014/main" id="{36AEB0AB-372A-4951-C464-031D455CAA6C}"/>
              </a:ext>
            </a:extLst>
          </p:cNvPr>
          <p:cNvSpPr txBox="1"/>
          <p:nvPr/>
        </p:nvSpPr>
        <p:spPr>
          <a:xfrm>
            <a:off x="9535099" y="411755"/>
            <a:ext cx="2450745" cy="646331"/>
          </a:xfrm>
          <a:prstGeom prst="rect">
            <a:avLst/>
          </a:prstGeom>
          <a:noFill/>
        </p:spPr>
        <p:txBody>
          <a:bodyPr wrap="square" rtlCol="0">
            <a:spAutoFit/>
          </a:bodyPr>
          <a:lstStyle/>
          <a:p>
            <a:r>
              <a:rPr lang="en-US" dirty="0"/>
              <a:t>LHS: Left hand side</a:t>
            </a:r>
          </a:p>
          <a:p>
            <a:r>
              <a:rPr lang="en-US" dirty="0"/>
              <a:t>RHS: Right hand side</a:t>
            </a:r>
            <a:endParaRPr lang="en-ZA" dirty="0"/>
          </a:p>
        </p:txBody>
      </p:sp>
    </p:spTree>
    <p:extLst>
      <p:ext uri="{BB962C8B-B14F-4D97-AF65-F5344CB8AC3E}">
        <p14:creationId xmlns:p14="http://schemas.microsoft.com/office/powerpoint/2010/main" val="193028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ECB0B-32C4-B327-C7A0-58D6AA27BF13}"/>
              </a:ext>
            </a:extLst>
          </p:cNvPr>
          <p:cNvSpPr>
            <a:spLocks noGrp="1"/>
          </p:cNvSpPr>
          <p:nvPr>
            <p:ph type="title"/>
          </p:nvPr>
        </p:nvSpPr>
        <p:spPr/>
        <p:txBody>
          <a:bodyPr/>
          <a:lstStyle/>
          <a:p>
            <a:r>
              <a:rPr lang="en-ZA" dirty="0"/>
              <a:t>Steps to create SLR Parser</a:t>
            </a:r>
          </a:p>
        </p:txBody>
      </p:sp>
      <p:sp>
        <p:nvSpPr>
          <p:cNvPr id="3" name="Content Placeholder 2">
            <a:extLst>
              <a:ext uri="{FF2B5EF4-FFF2-40B4-BE49-F238E27FC236}">
                <a16:creationId xmlns:a16="http://schemas.microsoft.com/office/drawing/2014/main" id="{32F3840B-8A41-1856-349A-B00F1056A0EB}"/>
              </a:ext>
            </a:extLst>
          </p:cNvPr>
          <p:cNvSpPr>
            <a:spLocks noGrp="1"/>
          </p:cNvSpPr>
          <p:nvPr>
            <p:ph idx="1"/>
          </p:nvPr>
        </p:nvSpPr>
        <p:spPr>
          <a:xfrm>
            <a:off x="268185" y="1739736"/>
            <a:ext cx="9819903" cy="4302290"/>
          </a:xfrm>
        </p:spPr>
        <p:txBody>
          <a:bodyPr>
            <a:normAutofit fontScale="92500"/>
          </a:bodyPr>
          <a:lstStyle/>
          <a:p>
            <a:pPr marL="0" indent="0">
              <a:buNone/>
            </a:pPr>
            <a:r>
              <a:rPr lang="en-ZA" dirty="0"/>
              <a:t>The following slides aim to provide a step by step guide on how to create an SLR Parser for a given Context Free Grammar (CFG) and on how to use it to parse given strings. The slides will show an example of such by creating an SLR parser for Grammar 2.9</a:t>
            </a:r>
          </a:p>
          <a:p>
            <a:pPr marL="0" indent="0">
              <a:buNone/>
            </a:pPr>
            <a:r>
              <a:rPr lang="en-ZA" dirty="0"/>
              <a:t>The steps involves are listed below:</a:t>
            </a:r>
          </a:p>
          <a:p>
            <a:r>
              <a:rPr lang="en-ZA" dirty="0"/>
              <a:t>Derive the FOLLOW sets for each nonterminal by finding if said nonterminal is nullable and the nonterminals’ FIRST sets</a:t>
            </a:r>
          </a:p>
          <a:p>
            <a:r>
              <a:rPr lang="en-ZA" dirty="0"/>
              <a:t>Create an NFA from the given CFG</a:t>
            </a:r>
          </a:p>
          <a:p>
            <a:r>
              <a:rPr lang="en-ZA" dirty="0"/>
              <a:t>Convert created NFA to DFA</a:t>
            </a:r>
          </a:p>
          <a:p>
            <a:r>
              <a:rPr lang="en-ZA" dirty="0"/>
              <a:t>Using the NFA, DFA and CFG to derive the SLR parse table</a:t>
            </a:r>
          </a:p>
        </p:txBody>
      </p:sp>
      <p:grpSp>
        <p:nvGrpSpPr>
          <p:cNvPr id="8" name="Group 7">
            <a:extLst>
              <a:ext uri="{FF2B5EF4-FFF2-40B4-BE49-F238E27FC236}">
                <a16:creationId xmlns:a16="http://schemas.microsoft.com/office/drawing/2014/main" id="{84FDF658-1381-6149-2DAC-2A7172235C65}"/>
              </a:ext>
            </a:extLst>
          </p:cNvPr>
          <p:cNvGrpSpPr/>
          <p:nvPr/>
        </p:nvGrpSpPr>
        <p:grpSpPr>
          <a:xfrm>
            <a:off x="9697192" y="2143010"/>
            <a:ext cx="2494808" cy="2808514"/>
            <a:chOff x="9732818" y="1947067"/>
            <a:chExt cx="2494808" cy="2808514"/>
          </a:xfrm>
        </p:grpSpPr>
        <p:sp>
          <p:nvSpPr>
            <p:cNvPr id="7" name="Rectangle 6">
              <a:extLst>
                <a:ext uri="{FF2B5EF4-FFF2-40B4-BE49-F238E27FC236}">
                  <a16:creationId xmlns:a16="http://schemas.microsoft.com/office/drawing/2014/main" id="{11D9BECD-4182-38FA-CF48-76A3F286CD3A}"/>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dirty="0"/>
            </a:p>
          </p:txBody>
        </p:sp>
        <p:sp>
          <p:nvSpPr>
            <p:cNvPr id="4" name="TextBox 3">
              <a:extLst>
                <a:ext uri="{FF2B5EF4-FFF2-40B4-BE49-F238E27FC236}">
                  <a16:creationId xmlns:a16="http://schemas.microsoft.com/office/drawing/2014/main" id="{E71D8F09-2ADC-5600-A14D-D47B2FD208A7}"/>
                </a:ext>
              </a:extLst>
            </p:cNvPr>
            <p:cNvSpPr txBox="1"/>
            <p:nvPr/>
          </p:nvSpPr>
          <p:spPr>
            <a:xfrm>
              <a:off x="10130641" y="2447257"/>
              <a:ext cx="1869375" cy="2308324"/>
            </a:xfrm>
            <a:prstGeom prst="rect">
              <a:avLst/>
            </a:prstGeom>
            <a:noFill/>
          </p:spPr>
          <p:txBody>
            <a:bodyPr wrap="square" rtlCol="0">
              <a:spAutoFit/>
            </a:bodyPr>
            <a:lstStyle/>
            <a:p>
              <a:r>
                <a:rPr lang="en-US" sz="3600" dirty="0">
                  <a:latin typeface="Arial" panose="020B0604020202020204" pitchFamily="34" charset="0"/>
                  <a:cs typeface="Arial" panose="020B0604020202020204" pitchFamily="34" charset="0"/>
                </a:rPr>
                <a:t>T </a:t>
              </a:r>
              <a:r>
                <a:rPr lang="en-US" sz="3600" dirty="0">
                  <a:latin typeface="Arial" panose="020B0604020202020204" pitchFamily="34" charset="0"/>
                  <a:ea typeface="Segoe UI Symbol" panose="020B0502040204020203" pitchFamily="34" charset="0"/>
                  <a:cs typeface="Arial" panose="020B0604020202020204" pitchFamily="34" charset="0"/>
                </a:rPr>
                <a:t>→R</a:t>
              </a:r>
            </a:p>
            <a:p>
              <a:r>
                <a:rPr lang="en-US" sz="3600" dirty="0">
                  <a:latin typeface="Arial" panose="020B0604020202020204" pitchFamily="34" charset="0"/>
                  <a:cs typeface="Arial" panose="020B0604020202020204" pitchFamily="34" charset="0"/>
                </a:rPr>
                <a:t>T </a:t>
              </a:r>
              <a:r>
                <a:rPr lang="en-US" sz="3600" dirty="0">
                  <a:latin typeface="Arial" panose="020B0604020202020204" pitchFamily="34" charset="0"/>
                  <a:ea typeface="Segoe UI Symbol" panose="020B0502040204020203" pitchFamily="34" charset="0"/>
                  <a:cs typeface="Arial" panose="020B0604020202020204" pitchFamily="34" charset="0"/>
                </a:rPr>
                <a:t>→aTc</a:t>
              </a:r>
            </a:p>
            <a:p>
              <a:r>
                <a:rPr lang="en-US" sz="3600" dirty="0">
                  <a:latin typeface="Arial" panose="020B0604020202020204" pitchFamily="34" charset="0"/>
                  <a:cs typeface="Arial" panose="020B0604020202020204" pitchFamily="34" charset="0"/>
                </a:rPr>
                <a:t>R </a:t>
              </a:r>
              <a:r>
                <a:rPr lang="en-US" sz="3600" dirty="0">
                  <a:latin typeface="Arial" panose="020B0604020202020204" pitchFamily="34" charset="0"/>
                  <a:ea typeface="Segoe UI Symbol" panose="020B0502040204020203" pitchFamily="34" charset="0"/>
                  <a:cs typeface="Arial" panose="020B0604020202020204" pitchFamily="34" charset="0"/>
                </a:rPr>
                <a:t>→</a:t>
              </a:r>
              <a:r>
                <a:rPr lang="el-GR" sz="3600" dirty="0">
                  <a:latin typeface="Segoe UI Symbol" panose="020B0502040204020203" pitchFamily="34" charset="0"/>
                  <a:ea typeface="Segoe UI Symbol" panose="020B0502040204020203" pitchFamily="34" charset="0"/>
                  <a:cs typeface="Arial" panose="020B0604020202020204" pitchFamily="34" charset="0"/>
                </a:rPr>
                <a:t>ε</a:t>
              </a:r>
              <a:endParaRPr lang="en-ZA"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R </a:t>
              </a:r>
              <a:r>
                <a:rPr lang="en-US" sz="36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FF34E20-3256-5B63-5B2A-AB8612E599FF}"/>
                </a:ext>
              </a:extLst>
            </p:cNvPr>
            <p:cNvSpPr txBox="1"/>
            <p:nvPr/>
          </p:nvSpPr>
          <p:spPr>
            <a:xfrm>
              <a:off x="9806049" y="2037339"/>
              <a:ext cx="2421577" cy="553998"/>
            </a:xfrm>
            <a:prstGeom prst="rect">
              <a:avLst/>
            </a:prstGeom>
            <a:noFill/>
          </p:spPr>
          <p:txBody>
            <a:bodyPr wrap="square" rtlCol="0">
              <a:spAutoFit/>
            </a:bodyPr>
            <a:lstStyle/>
            <a:p>
              <a:r>
                <a:rPr lang="en-ZA" sz="3000" u="sng" dirty="0"/>
                <a:t>Grammar 2.9</a:t>
              </a:r>
            </a:p>
          </p:txBody>
        </p:sp>
      </p:grpSp>
    </p:spTree>
    <p:extLst>
      <p:ext uri="{BB962C8B-B14F-4D97-AF65-F5344CB8AC3E}">
        <p14:creationId xmlns:p14="http://schemas.microsoft.com/office/powerpoint/2010/main" val="4023087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340C-8621-3174-D7E3-1B0B633E6489}"/>
              </a:ext>
            </a:extLst>
          </p:cNvPr>
          <p:cNvSpPr>
            <a:spLocks noGrp="1"/>
          </p:cNvSpPr>
          <p:nvPr>
            <p:ph type="title"/>
          </p:nvPr>
        </p:nvSpPr>
        <p:spPr/>
        <p:txBody>
          <a:bodyPr/>
          <a:lstStyle/>
          <a:p>
            <a:r>
              <a:rPr lang="en-US" dirty="0"/>
              <a:t>Creating NFA from CFG</a:t>
            </a:r>
            <a:endParaRPr lang="en-ZA" dirty="0"/>
          </a:p>
        </p:txBody>
      </p:sp>
      <p:graphicFrame>
        <p:nvGraphicFramePr>
          <p:cNvPr id="4" name="Content Placeholder 3">
            <a:extLst>
              <a:ext uri="{FF2B5EF4-FFF2-40B4-BE49-F238E27FC236}">
                <a16:creationId xmlns:a16="http://schemas.microsoft.com/office/drawing/2014/main" id="{E7073013-4B96-465E-B484-37152C7A5574}"/>
              </a:ext>
            </a:extLst>
          </p:cNvPr>
          <p:cNvGraphicFramePr>
            <a:graphicFrameLocks noGrp="1"/>
          </p:cNvGraphicFramePr>
          <p:nvPr>
            <p:ph idx="1"/>
            <p:extLst>
              <p:ext uri="{D42A27DB-BD31-4B8C-83A1-F6EECF244321}">
                <p14:modId xmlns:p14="http://schemas.microsoft.com/office/powerpoint/2010/main" val="947936738"/>
              </p:ext>
            </p:extLst>
          </p:nvPr>
        </p:nvGraphicFramePr>
        <p:xfrm>
          <a:off x="838200" y="1825624"/>
          <a:ext cx="10515597" cy="3916482"/>
        </p:xfrm>
        <a:graphic>
          <a:graphicData uri="http://schemas.openxmlformats.org/drawingml/2006/table">
            <a:tbl>
              <a:tblPr firstRow="1" bandRow="1">
                <a:tableStyleId>{5C22544A-7EE6-4342-B048-85BDC9FD1C3A}</a:tableStyleId>
              </a:tblPr>
              <a:tblGrid>
                <a:gridCol w="2655277">
                  <a:extLst>
                    <a:ext uri="{9D8B030D-6E8A-4147-A177-3AD203B41FA5}">
                      <a16:colId xmlns:a16="http://schemas.microsoft.com/office/drawing/2014/main" val="1138582932"/>
                    </a:ext>
                  </a:extLst>
                </a:gridCol>
                <a:gridCol w="2104292">
                  <a:extLst>
                    <a:ext uri="{9D8B030D-6E8A-4147-A177-3AD203B41FA5}">
                      <a16:colId xmlns:a16="http://schemas.microsoft.com/office/drawing/2014/main" val="1072429760"/>
                    </a:ext>
                  </a:extLst>
                </a:gridCol>
                <a:gridCol w="5756028">
                  <a:extLst>
                    <a:ext uri="{9D8B030D-6E8A-4147-A177-3AD203B41FA5}">
                      <a16:colId xmlns:a16="http://schemas.microsoft.com/office/drawing/2014/main" val="625257704"/>
                    </a:ext>
                  </a:extLst>
                </a:gridCol>
              </a:tblGrid>
              <a:tr h="652747">
                <a:tc>
                  <a:txBody>
                    <a:bodyPr/>
                    <a:lstStyle/>
                    <a:p>
                      <a:pPr algn="ctr"/>
                      <a:r>
                        <a:rPr lang="en-US" sz="2400" dirty="0">
                          <a:latin typeface="Arial" panose="020B0604020202020204" pitchFamily="34" charset="0"/>
                          <a:cs typeface="Arial" panose="020B0604020202020204" pitchFamily="34" charset="0"/>
                        </a:rPr>
                        <a:t>Rule Number</a:t>
                      </a:r>
                      <a:endParaRPr lang="en-ZA" sz="24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CFG</a:t>
                      </a:r>
                      <a:endParaRPr lang="en-ZA" sz="28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NFA </a:t>
                      </a:r>
                      <a:endParaRPr lang="en-ZA" sz="2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86239075"/>
                  </a:ext>
                </a:extLst>
              </a:tr>
              <a:tr h="652747">
                <a:tc>
                  <a:txBody>
                    <a:bodyPr/>
                    <a:lstStyle/>
                    <a:p>
                      <a:pPr algn="ctr"/>
                      <a:r>
                        <a:rPr lang="en-US" sz="3200" dirty="0">
                          <a:latin typeface="Arial" panose="020B0604020202020204" pitchFamily="34" charset="0"/>
                          <a:cs typeface="Arial" panose="020B0604020202020204" pitchFamily="34" charset="0"/>
                        </a:rPr>
                        <a:t>1</a:t>
                      </a:r>
                      <a:endParaRPr lang="en-ZA" sz="3200" dirty="0">
                        <a:latin typeface="Arial" panose="020B0604020202020204" pitchFamily="34" charset="0"/>
                        <a:cs typeface="Arial" panose="020B0604020202020204" pitchFamily="34" charset="0"/>
                      </a:endParaRPr>
                    </a:p>
                  </a:txBody>
                  <a:tcPr anchor="ctr"/>
                </a:tc>
                <a:tc>
                  <a:txBody>
                    <a:bodyPr/>
                    <a:lstStyle/>
                    <a:p>
                      <a:pPr algn="ct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→T</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57997694"/>
                  </a:ext>
                </a:extLst>
              </a:tr>
              <a:tr h="652747">
                <a:tc>
                  <a:txBody>
                    <a:bodyPr/>
                    <a:lstStyle/>
                    <a:p>
                      <a:pPr algn="ctr"/>
                      <a:r>
                        <a:rPr lang="en-US" sz="3200" dirty="0">
                          <a:latin typeface="Arial" panose="020B0604020202020204" pitchFamily="34" charset="0"/>
                          <a:cs typeface="Arial" panose="020B0604020202020204" pitchFamily="34" charset="0"/>
                        </a:rPr>
                        <a:t>2</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→R</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05774144"/>
                  </a:ext>
                </a:extLst>
              </a:tr>
              <a:tr h="652747">
                <a:tc>
                  <a:txBody>
                    <a:bodyPr/>
                    <a:lstStyle/>
                    <a:p>
                      <a:pPr algn="ctr"/>
                      <a:r>
                        <a:rPr lang="en-US" sz="3200" dirty="0">
                          <a:latin typeface="Arial" panose="020B0604020202020204" pitchFamily="34" charset="0"/>
                          <a:cs typeface="Arial" panose="020B0604020202020204" pitchFamily="34" charset="0"/>
                        </a:rPr>
                        <a:t>3</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→aTc</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1936990"/>
                  </a:ext>
                </a:extLst>
              </a:tr>
              <a:tr h="652747">
                <a:tc>
                  <a:txBody>
                    <a:bodyPr/>
                    <a:lstStyle/>
                    <a:p>
                      <a:pPr algn="ctr"/>
                      <a:r>
                        <a:rPr lang="en-US" sz="3200" dirty="0">
                          <a:latin typeface="Arial" panose="020B0604020202020204" pitchFamily="34" charset="0"/>
                          <a:cs typeface="Arial" panose="020B0604020202020204" pitchFamily="34" charset="0"/>
                        </a:rPr>
                        <a:t>4</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R </a:t>
                      </a:r>
                      <a:r>
                        <a:rPr lang="en-US" sz="3200" dirty="0">
                          <a:latin typeface="Arial" panose="020B0604020202020204" pitchFamily="34" charset="0"/>
                          <a:ea typeface="Segoe UI Symbol" panose="020B0502040204020203" pitchFamily="34" charset="0"/>
                          <a:cs typeface="Arial" panose="020B0604020202020204" pitchFamily="34" charset="0"/>
                        </a:rPr>
                        <a:t>→</a:t>
                      </a:r>
                      <a:r>
                        <a:rPr lang="el-GR" sz="3200" dirty="0">
                          <a:latin typeface="Segoe UI Symbol" panose="020B0502040204020203" pitchFamily="34" charset="0"/>
                          <a:ea typeface="Segoe UI Symbol" panose="020B0502040204020203" pitchFamily="34" charset="0"/>
                          <a:cs typeface="Arial" panose="020B0604020202020204" pitchFamily="34" charset="0"/>
                        </a:rPr>
                        <a:t>ε</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33839218"/>
                  </a:ext>
                </a:extLst>
              </a:tr>
              <a:tr h="652747">
                <a:tc>
                  <a:txBody>
                    <a:bodyPr/>
                    <a:lstStyle/>
                    <a:p>
                      <a:pPr algn="ctr"/>
                      <a:r>
                        <a:rPr lang="en-US" sz="3200" dirty="0">
                          <a:latin typeface="Arial" panose="020B0604020202020204" pitchFamily="34" charset="0"/>
                          <a:cs typeface="Arial" panose="020B0604020202020204" pitchFamily="34" charset="0"/>
                        </a:rPr>
                        <a:t>5</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R </a:t>
                      </a:r>
                      <a:r>
                        <a:rPr lang="en-US" sz="3200" dirty="0">
                          <a:latin typeface="Arial" panose="020B0604020202020204" pitchFamily="34" charset="0"/>
                          <a:ea typeface="Segoe UI Symbol" panose="020B0502040204020203" pitchFamily="34" charset="0"/>
                          <a:cs typeface="Arial" panose="020B0604020202020204" pitchFamily="34" charset="0"/>
                        </a:rPr>
                        <a:t>→bR</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26805252"/>
                  </a:ext>
                </a:extLst>
              </a:tr>
            </a:tbl>
          </a:graphicData>
        </a:graphic>
      </p:graphicFrame>
      <p:sp>
        <p:nvSpPr>
          <p:cNvPr id="5" name="Flowchart: Connector 4">
            <a:extLst>
              <a:ext uri="{FF2B5EF4-FFF2-40B4-BE49-F238E27FC236}">
                <a16:creationId xmlns:a16="http://schemas.microsoft.com/office/drawing/2014/main" id="{67301F9D-41BC-7919-27B8-DD96088C73AB}"/>
              </a:ext>
            </a:extLst>
          </p:cNvPr>
          <p:cNvSpPr/>
          <p:nvPr/>
        </p:nvSpPr>
        <p:spPr>
          <a:xfrm>
            <a:off x="6805245" y="2549768"/>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7" name="Flowchart: Connector 6">
            <a:extLst>
              <a:ext uri="{FF2B5EF4-FFF2-40B4-BE49-F238E27FC236}">
                <a16:creationId xmlns:a16="http://schemas.microsoft.com/office/drawing/2014/main" id="{514F62D7-FF18-EC45-D7B3-8787993009F2}"/>
              </a:ext>
            </a:extLst>
          </p:cNvPr>
          <p:cNvSpPr/>
          <p:nvPr/>
        </p:nvSpPr>
        <p:spPr>
          <a:xfrm>
            <a:off x="7976047" y="255283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9" name="Straight Arrow Connector 8">
            <a:extLst>
              <a:ext uri="{FF2B5EF4-FFF2-40B4-BE49-F238E27FC236}">
                <a16:creationId xmlns:a16="http://schemas.microsoft.com/office/drawing/2014/main" id="{FB7C19AB-C39B-AFFE-B8C6-8DE24854D3D7}"/>
              </a:ext>
            </a:extLst>
          </p:cNvPr>
          <p:cNvCxnSpPr>
            <a:stCxn id="5" idx="6"/>
            <a:endCxn id="7" idx="2"/>
          </p:cNvCxnSpPr>
          <p:nvPr/>
        </p:nvCxnSpPr>
        <p:spPr>
          <a:xfrm>
            <a:off x="7356230" y="2795953"/>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1B2CBE9-ED95-4333-0B11-096CC8CC7967}"/>
              </a:ext>
            </a:extLst>
          </p:cNvPr>
          <p:cNvSpPr txBox="1"/>
          <p:nvPr/>
        </p:nvSpPr>
        <p:spPr>
          <a:xfrm>
            <a:off x="7565876" y="2490462"/>
            <a:ext cx="269358" cy="369332"/>
          </a:xfrm>
          <a:prstGeom prst="rect">
            <a:avLst/>
          </a:prstGeom>
          <a:noFill/>
        </p:spPr>
        <p:txBody>
          <a:bodyPr wrap="square" rtlCol="0">
            <a:spAutoFit/>
          </a:bodyPr>
          <a:lstStyle/>
          <a:p>
            <a:r>
              <a:rPr lang="en-US" dirty="0"/>
              <a:t>T</a:t>
            </a:r>
          </a:p>
        </p:txBody>
      </p:sp>
      <p:sp>
        <p:nvSpPr>
          <p:cNvPr id="11" name="Flowchart: Connector 10">
            <a:extLst>
              <a:ext uri="{FF2B5EF4-FFF2-40B4-BE49-F238E27FC236}">
                <a16:creationId xmlns:a16="http://schemas.microsoft.com/office/drawing/2014/main" id="{EA5012BF-1185-B1B3-19C1-4DC9FD703605}"/>
              </a:ext>
            </a:extLst>
          </p:cNvPr>
          <p:cNvSpPr/>
          <p:nvPr/>
        </p:nvSpPr>
        <p:spPr>
          <a:xfrm>
            <a:off x="6803745" y="3177073"/>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sp>
        <p:nvSpPr>
          <p:cNvPr id="12" name="Flowchart: Connector 11">
            <a:extLst>
              <a:ext uri="{FF2B5EF4-FFF2-40B4-BE49-F238E27FC236}">
                <a16:creationId xmlns:a16="http://schemas.microsoft.com/office/drawing/2014/main" id="{EE029F37-253E-FB5C-3B6B-8CFF77F7B812}"/>
              </a:ext>
            </a:extLst>
          </p:cNvPr>
          <p:cNvSpPr/>
          <p:nvPr/>
        </p:nvSpPr>
        <p:spPr>
          <a:xfrm>
            <a:off x="6803741"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sp>
        <p:nvSpPr>
          <p:cNvPr id="14" name="Flowchart: Connector 13">
            <a:extLst>
              <a:ext uri="{FF2B5EF4-FFF2-40B4-BE49-F238E27FC236}">
                <a16:creationId xmlns:a16="http://schemas.microsoft.com/office/drawing/2014/main" id="{C6A3BF31-3939-AEBC-0FA4-9554D468DB29}"/>
              </a:ext>
            </a:extLst>
          </p:cNvPr>
          <p:cNvSpPr/>
          <p:nvPr/>
        </p:nvSpPr>
        <p:spPr>
          <a:xfrm>
            <a:off x="6803742" y="5147223"/>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10</a:t>
            </a:r>
            <a:endParaRPr lang="en-ZA" sz="1100" baseline="-25000" dirty="0"/>
          </a:p>
        </p:txBody>
      </p:sp>
      <p:sp>
        <p:nvSpPr>
          <p:cNvPr id="15" name="Flowchart: Connector 14">
            <a:extLst>
              <a:ext uri="{FF2B5EF4-FFF2-40B4-BE49-F238E27FC236}">
                <a16:creationId xmlns:a16="http://schemas.microsoft.com/office/drawing/2014/main" id="{1825A015-C7F2-2B47-BD8C-6137E79C0720}"/>
              </a:ext>
            </a:extLst>
          </p:cNvPr>
          <p:cNvSpPr/>
          <p:nvPr/>
        </p:nvSpPr>
        <p:spPr>
          <a:xfrm>
            <a:off x="6803741" y="4474702"/>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9</a:t>
            </a:r>
            <a:endParaRPr lang="en-ZA" sz="1400" baseline="-25000" dirty="0"/>
          </a:p>
        </p:txBody>
      </p:sp>
      <p:cxnSp>
        <p:nvCxnSpPr>
          <p:cNvPr id="16" name="Straight Arrow Connector 15">
            <a:extLst>
              <a:ext uri="{FF2B5EF4-FFF2-40B4-BE49-F238E27FC236}">
                <a16:creationId xmlns:a16="http://schemas.microsoft.com/office/drawing/2014/main" id="{7BDCD3A1-AD5C-F45B-6B81-2193E5D1BE8E}"/>
              </a:ext>
            </a:extLst>
          </p:cNvPr>
          <p:cNvCxnSpPr>
            <a:cxnSpLocks/>
          </p:cNvCxnSpPr>
          <p:nvPr/>
        </p:nvCxnSpPr>
        <p:spPr>
          <a:xfrm>
            <a:off x="6379535" y="2795542"/>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EB4394A3-8EF1-2961-59A8-3039BE362425}"/>
              </a:ext>
            </a:extLst>
          </p:cNvPr>
          <p:cNvCxnSpPr>
            <a:cxnSpLocks/>
          </p:cNvCxnSpPr>
          <p:nvPr/>
        </p:nvCxnSpPr>
        <p:spPr>
          <a:xfrm>
            <a:off x="6379535" y="3429525"/>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0B0BFDF-BFE1-5312-FDD3-1C9C4464A2A3}"/>
              </a:ext>
            </a:extLst>
          </p:cNvPr>
          <p:cNvCxnSpPr>
            <a:cxnSpLocks/>
          </p:cNvCxnSpPr>
          <p:nvPr/>
        </p:nvCxnSpPr>
        <p:spPr>
          <a:xfrm>
            <a:off x="6379535" y="4093581"/>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745D1A75-DAB4-AD71-0CB1-D7E67FAD803E}"/>
              </a:ext>
            </a:extLst>
          </p:cNvPr>
          <p:cNvCxnSpPr>
            <a:cxnSpLocks/>
          </p:cNvCxnSpPr>
          <p:nvPr/>
        </p:nvCxnSpPr>
        <p:spPr>
          <a:xfrm>
            <a:off x="6379535" y="4720886"/>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7022449-1F61-4E90-F86E-079D84C12453}"/>
              </a:ext>
            </a:extLst>
          </p:cNvPr>
          <p:cNvCxnSpPr>
            <a:cxnSpLocks/>
          </p:cNvCxnSpPr>
          <p:nvPr/>
        </p:nvCxnSpPr>
        <p:spPr>
          <a:xfrm>
            <a:off x="6379535" y="5393407"/>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Connector 21">
            <a:extLst>
              <a:ext uri="{FF2B5EF4-FFF2-40B4-BE49-F238E27FC236}">
                <a16:creationId xmlns:a16="http://schemas.microsoft.com/office/drawing/2014/main" id="{FCC752BA-F44C-0D2B-E306-EA967516F8DE}"/>
              </a:ext>
            </a:extLst>
          </p:cNvPr>
          <p:cNvSpPr/>
          <p:nvPr/>
        </p:nvSpPr>
        <p:spPr>
          <a:xfrm>
            <a:off x="7976046" y="384739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23" name="Flowchart: Connector 22">
            <a:extLst>
              <a:ext uri="{FF2B5EF4-FFF2-40B4-BE49-F238E27FC236}">
                <a16:creationId xmlns:a16="http://schemas.microsoft.com/office/drawing/2014/main" id="{AFB36F3D-18FE-B15C-225E-82FB9E3B477C}"/>
              </a:ext>
            </a:extLst>
          </p:cNvPr>
          <p:cNvSpPr/>
          <p:nvPr/>
        </p:nvSpPr>
        <p:spPr>
          <a:xfrm>
            <a:off x="9148351" y="384739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26" name="Flowchart: Connector 25">
            <a:extLst>
              <a:ext uri="{FF2B5EF4-FFF2-40B4-BE49-F238E27FC236}">
                <a16:creationId xmlns:a16="http://schemas.microsoft.com/office/drawing/2014/main" id="{C6F990F4-A308-EDB8-6353-CD96A1F33D7C}"/>
              </a:ext>
            </a:extLst>
          </p:cNvPr>
          <p:cNvSpPr/>
          <p:nvPr/>
        </p:nvSpPr>
        <p:spPr>
          <a:xfrm>
            <a:off x="10320656" y="384739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sp>
        <p:nvSpPr>
          <p:cNvPr id="27" name="Flowchart: Connector 26">
            <a:extLst>
              <a:ext uri="{FF2B5EF4-FFF2-40B4-BE49-F238E27FC236}">
                <a16:creationId xmlns:a16="http://schemas.microsoft.com/office/drawing/2014/main" id="{53ABCF91-2F18-D5EF-C74F-1F51A7FB0138}"/>
              </a:ext>
            </a:extLst>
          </p:cNvPr>
          <p:cNvSpPr/>
          <p:nvPr/>
        </p:nvSpPr>
        <p:spPr>
          <a:xfrm>
            <a:off x="7961589" y="3177073"/>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sp>
        <p:nvSpPr>
          <p:cNvPr id="28" name="Flowchart: Connector 27">
            <a:extLst>
              <a:ext uri="{FF2B5EF4-FFF2-40B4-BE49-F238E27FC236}">
                <a16:creationId xmlns:a16="http://schemas.microsoft.com/office/drawing/2014/main" id="{42C7BC7E-B85C-2560-07FC-B092A8494A04}"/>
              </a:ext>
            </a:extLst>
          </p:cNvPr>
          <p:cNvSpPr/>
          <p:nvPr/>
        </p:nvSpPr>
        <p:spPr>
          <a:xfrm>
            <a:off x="7961308" y="514195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11</a:t>
            </a:r>
            <a:endParaRPr lang="en-ZA" sz="1100" baseline="-25000" dirty="0"/>
          </a:p>
        </p:txBody>
      </p:sp>
      <p:sp>
        <p:nvSpPr>
          <p:cNvPr id="29" name="Flowchart: Connector 28">
            <a:extLst>
              <a:ext uri="{FF2B5EF4-FFF2-40B4-BE49-F238E27FC236}">
                <a16:creationId xmlns:a16="http://schemas.microsoft.com/office/drawing/2014/main" id="{91160A24-04D7-73AA-9F98-157F6AE7FB57}"/>
              </a:ext>
            </a:extLst>
          </p:cNvPr>
          <p:cNvSpPr/>
          <p:nvPr/>
        </p:nvSpPr>
        <p:spPr>
          <a:xfrm>
            <a:off x="9148350" y="5141954"/>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12</a:t>
            </a:r>
            <a:endParaRPr lang="en-ZA" sz="1100" baseline="-25000" dirty="0"/>
          </a:p>
        </p:txBody>
      </p:sp>
      <p:cxnSp>
        <p:nvCxnSpPr>
          <p:cNvPr id="31" name="Straight Arrow Connector 30">
            <a:extLst>
              <a:ext uri="{FF2B5EF4-FFF2-40B4-BE49-F238E27FC236}">
                <a16:creationId xmlns:a16="http://schemas.microsoft.com/office/drawing/2014/main" id="{B038D493-0851-5565-0C1C-DE37C49CE0F1}"/>
              </a:ext>
            </a:extLst>
          </p:cNvPr>
          <p:cNvCxnSpPr>
            <a:stCxn id="11" idx="6"/>
            <a:endCxn id="27" idx="2"/>
          </p:cNvCxnSpPr>
          <p:nvPr/>
        </p:nvCxnSpPr>
        <p:spPr>
          <a:xfrm>
            <a:off x="7354730" y="3423258"/>
            <a:ext cx="60685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25EE671D-FE5C-F230-206D-0B973E27E4F4}"/>
              </a:ext>
            </a:extLst>
          </p:cNvPr>
          <p:cNvCxnSpPr>
            <a:stCxn id="12" idx="6"/>
            <a:endCxn id="22" idx="2"/>
          </p:cNvCxnSpPr>
          <p:nvPr/>
        </p:nvCxnSpPr>
        <p:spPr>
          <a:xfrm flipV="1">
            <a:off x="7354726" y="4093581"/>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1AA8DEF1-044F-0A47-A169-E06EA6E8C31F}"/>
              </a:ext>
            </a:extLst>
          </p:cNvPr>
          <p:cNvCxnSpPr>
            <a:endCxn id="23" idx="2"/>
          </p:cNvCxnSpPr>
          <p:nvPr/>
        </p:nvCxnSpPr>
        <p:spPr>
          <a:xfrm>
            <a:off x="8527032" y="4093579"/>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9C85C66-6FB7-789A-7876-200DC4C5059F}"/>
              </a:ext>
            </a:extLst>
          </p:cNvPr>
          <p:cNvCxnSpPr>
            <a:stCxn id="23" idx="6"/>
            <a:endCxn id="26" idx="2"/>
          </p:cNvCxnSpPr>
          <p:nvPr/>
        </p:nvCxnSpPr>
        <p:spPr>
          <a:xfrm flipV="1">
            <a:off x="9699336" y="4093580"/>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1858C791-93DF-1D3E-288F-13C64040CF4A}"/>
              </a:ext>
            </a:extLst>
          </p:cNvPr>
          <p:cNvCxnSpPr>
            <a:cxnSpLocks/>
            <a:stCxn id="14" idx="6"/>
            <a:endCxn id="28" idx="2"/>
          </p:cNvCxnSpPr>
          <p:nvPr/>
        </p:nvCxnSpPr>
        <p:spPr>
          <a:xfrm flipV="1">
            <a:off x="7354727" y="5388139"/>
            <a:ext cx="606581" cy="5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07A03B50-BCEE-4AB5-F5B2-A7F5F6178BEA}"/>
              </a:ext>
            </a:extLst>
          </p:cNvPr>
          <p:cNvCxnSpPr>
            <a:endCxn id="29" idx="2"/>
          </p:cNvCxnSpPr>
          <p:nvPr/>
        </p:nvCxnSpPr>
        <p:spPr>
          <a:xfrm>
            <a:off x="8527031" y="5388138"/>
            <a:ext cx="6213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10EB81DE-A78D-9F48-92F8-4859DD14B47E}"/>
              </a:ext>
            </a:extLst>
          </p:cNvPr>
          <p:cNvSpPr txBox="1"/>
          <p:nvPr/>
        </p:nvSpPr>
        <p:spPr>
          <a:xfrm>
            <a:off x="7565876" y="3117784"/>
            <a:ext cx="269358" cy="369332"/>
          </a:xfrm>
          <a:prstGeom prst="rect">
            <a:avLst/>
          </a:prstGeom>
          <a:noFill/>
        </p:spPr>
        <p:txBody>
          <a:bodyPr wrap="square" rtlCol="0">
            <a:spAutoFit/>
          </a:bodyPr>
          <a:lstStyle/>
          <a:p>
            <a:r>
              <a:rPr lang="en-US" dirty="0"/>
              <a:t>R</a:t>
            </a:r>
            <a:endParaRPr lang="en-ZA" dirty="0"/>
          </a:p>
        </p:txBody>
      </p:sp>
      <p:sp>
        <p:nvSpPr>
          <p:cNvPr id="44" name="TextBox 43">
            <a:extLst>
              <a:ext uri="{FF2B5EF4-FFF2-40B4-BE49-F238E27FC236}">
                <a16:creationId xmlns:a16="http://schemas.microsoft.com/office/drawing/2014/main" id="{FDB5A8EC-7D65-9DB0-0157-0C079B628565}"/>
              </a:ext>
            </a:extLst>
          </p:cNvPr>
          <p:cNvSpPr txBox="1"/>
          <p:nvPr/>
        </p:nvSpPr>
        <p:spPr>
          <a:xfrm>
            <a:off x="7577063" y="3774435"/>
            <a:ext cx="328648" cy="369332"/>
          </a:xfrm>
          <a:prstGeom prst="rect">
            <a:avLst/>
          </a:prstGeom>
          <a:noFill/>
        </p:spPr>
        <p:txBody>
          <a:bodyPr wrap="square" rtlCol="0">
            <a:spAutoFit/>
          </a:bodyPr>
          <a:lstStyle/>
          <a:p>
            <a:r>
              <a:rPr lang="en-US" dirty="0"/>
              <a:t>a</a:t>
            </a:r>
            <a:endParaRPr lang="en-ZA" dirty="0"/>
          </a:p>
        </p:txBody>
      </p:sp>
      <p:sp>
        <p:nvSpPr>
          <p:cNvPr id="45" name="TextBox 44">
            <a:extLst>
              <a:ext uri="{FF2B5EF4-FFF2-40B4-BE49-F238E27FC236}">
                <a16:creationId xmlns:a16="http://schemas.microsoft.com/office/drawing/2014/main" id="{E7281F1D-F67B-05E8-BD44-A4D133691AC9}"/>
              </a:ext>
            </a:extLst>
          </p:cNvPr>
          <p:cNvSpPr txBox="1"/>
          <p:nvPr/>
        </p:nvSpPr>
        <p:spPr>
          <a:xfrm>
            <a:off x="8673367" y="3783865"/>
            <a:ext cx="328648" cy="369332"/>
          </a:xfrm>
          <a:prstGeom prst="rect">
            <a:avLst/>
          </a:prstGeom>
          <a:noFill/>
        </p:spPr>
        <p:txBody>
          <a:bodyPr wrap="square" rtlCol="0">
            <a:spAutoFit/>
          </a:bodyPr>
          <a:lstStyle/>
          <a:p>
            <a:r>
              <a:rPr lang="en-US" dirty="0"/>
              <a:t>T</a:t>
            </a:r>
            <a:endParaRPr lang="en-ZA" dirty="0"/>
          </a:p>
        </p:txBody>
      </p:sp>
      <p:sp>
        <p:nvSpPr>
          <p:cNvPr id="46" name="TextBox 45">
            <a:extLst>
              <a:ext uri="{FF2B5EF4-FFF2-40B4-BE49-F238E27FC236}">
                <a16:creationId xmlns:a16="http://schemas.microsoft.com/office/drawing/2014/main" id="{4430521F-08DC-7076-0CCE-185A1AF79D42}"/>
              </a:ext>
            </a:extLst>
          </p:cNvPr>
          <p:cNvSpPr txBox="1"/>
          <p:nvPr/>
        </p:nvSpPr>
        <p:spPr>
          <a:xfrm>
            <a:off x="9902990" y="3777846"/>
            <a:ext cx="347331" cy="369332"/>
          </a:xfrm>
          <a:prstGeom prst="rect">
            <a:avLst/>
          </a:prstGeom>
          <a:noFill/>
        </p:spPr>
        <p:txBody>
          <a:bodyPr wrap="square" rtlCol="0">
            <a:spAutoFit/>
          </a:bodyPr>
          <a:lstStyle/>
          <a:p>
            <a:r>
              <a:rPr lang="en-US" dirty="0"/>
              <a:t>c</a:t>
            </a:r>
            <a:endParaRPr lang="en-ZA" dirty="0"/>
          </a:p>
        </p:txBody>
      </p:sp>
      <p:sp>
        <p:nvSpPr>
          <p:cNvPr id="47" name="TextBox 46">
            <a:extLst>
              <a:ext uri="{FF2B5EF4-FFF2-40B4-BE49-F238E27FC236}">
                <a16:creationId xmlns:a16="http://schemas.microsoft.com/office/drawing/2014/main" id="{681C1DA6-385A-9CD9-0578-D1B31339D2BA}"/>
              </a:ext>
            </a:extLst>
          </p:cNvPr>
          <p:cNvSpPr txBox="1"/>
          <p:nvPr/>
        </p:nvSpPr>
        <p:spPr>
          <a:xfrm>
            <a:off x="7606708" y="5072698"/>
            <a:ext cx="269358" cy="369332"/>
          </a:xfrm>
          <a:prstGeom prst="rect">
            <a:avLst/>
          </a:prstGeom>
          <a:noFill/>
        </p:spPr>
        <p:txBody>
          <a:bodyPr wrap="square" rtlCol="0">
            <a:spAutoFit/>
          </a:bodyPr>
          <a:lstStyle/>
          <a:p>
            <a:r>
              <a:rPr lang="en-US" dirty="0"/>
              <a:t>b</a:t>
            </a:r>
            <a:endParaRPr lang="en-ZA" dirty="0"/>
          </a:p>
        </p:txBody>
      </p:sp>
      <p:sp>
        <p:nvSpPr>
          <p:cNvPr id="48" name="TextBox 47">
            <a:extLst>
              <a:ext uri="{FF2B5EF4-FFF2-40B4-BE49-F238E27FC236}">
                <a16:creationId xmlns:a16="http://schemas.microsoft.com/office/drawing/2014/main" id="{DD7DE0DB-7F07-6DE6-3A7C-ECCC21CA6C58}"/>
              </a:ext>
            </a:extLst>
          </p:cNvPr>
          <p:cNvSpPr txBox="1"/>
          <p:nvPr/>
        </p:nvSpPr>
        <p:spPr>
          <a:xfrm>
            <a:off x="8673367" y="5072698"/>
            <a:ext cx="328648" cy="369332"/>
          </a:xfrm>
          <a:prstGeom prst="rect">
            <a:avLst/>
          </a:prstGeom>
          <a:noFill/>
        </p:spPr>
        <p:txBody>
          <a:bodyPr wrap="square" rtlCol="0">
            <a:spAutoFit/>
          </a:bodyPr>
          <a:lstStyle/>
          <a:p>
            <a:r>
              <a:rPr lang="en-US" dirty="0"/>
              <a:t>R</a:t>
            </a:r>
            <a:endParaRPr lang="en-ZA" dirty="0"/>
          </a:p>
        </p:txBody>
      </p:sp>
    </p:spTree>
    <p:extLst>
      <p:ext uri="{BB962C8B-B14F-4D97-AF65-F5344CB8AC3E}">
        <p14:creationId xmlns:p14="http://schemas.microsoft.com/office/powerpoint/2010/main" val="1681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BF9D3-40E6-9776-1A6F-763AB4296274}"/>
            </a:ext>
          </a:extLst>
        </p:cNvPr>
        <p:cNvGrpSpPr/>
        <p:nvPr/>
      </p:nvGrpSpPr>
      <p:grpSpPr>
        <a:xfrm>
          <a:off x="0" y="0"/>
          <a:ext cx="0" cy="0"/>
          <a:chOff x="0" y="0"/>
          <a:chExt cx="0" cy="0"/>
        </a:xfrm>
      </p:grpSpPr>
      <p:sp>
        <p:nvSpPr>
          <p:cNvPr id="44" name="Rectangle 43">
            <a:extLst>
              <a:ext uri="{FF2B5EF4-FFF2-40B4-BE49-F238E27FC236}">
                <a16:creationId xmlns:a16="http://schemas.microsoft.com/office/drawing/2014/main" id="{2180B156-144B-7053-56B1-6C51130E4E17}"/>
              </a:ext>
            </a:extLst>
          </p:cNvPr>
          <p:cNvSpPr/>
          <p:nvPr/>
        </p:nvSpPr>
        <p:spPr>
          <a:xfrm>
            <a:off x="849086" y="4597862"/>
            <a:ext cx="6970815" cy="203132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dirty="0"/>
          </a:p>
        </p:txBody>
      </p:sp>
      <p:sp>
        <p:nvSpPr>
          <p:cNvPr id="2" name="Title 1">
            <a:extLst>
              <a:ext uri="{FF2B5EF4-FFF2-40B4-BE49-F238E27FC236}">
                <a16:creationId xmlns:a16="http://schemas.microsoft.com/office/drawing/2014/main" id="{ECD05B8F-AD5B-BF93-5292-3A16D3574B33}"/>
              </a:ext>
            </a:extLst>
          </p:cNvPr>
          <p:cNvSpPr>
            <a:spLocks noGrp="1"/>
          </p:cNvSpPr>
          <p:nvPr>
            <p:ph type="title"/>
          </p:nvPr>
        </p:nvSpPr>
        <p:spPr>
          <a:xfrm>
            <a:off x="240995" y="106704"/>
            <a:ext cx="10515600" cy="1325563"/>
          </a:xfrm>
        </p:spPr>
        <p:txBody>
          <a:bodyPr/>
          <a:lstStyle/>
          <a:p>
            <a:r>
              <a:rPr lang="en-ZA" dirty="0"/>
              <a:t>Creating NFA from CFG</a:t>
            </a:r>
          </a:p>
        </p:txBody>
      </p:sp>
      <p:sp>
        <p:nvSpPr>
          <p:cNvPr id="3" name="Content Placeholder 2">
            <a:extLst>
              <a:ext uri="{FF2B5EF4-FFF2-40B4-BE49-F238E27FC236}">
                <a16:creationId xmlns:a16="http://schemas.microsoft.com/office/drawing/2014/main" id="{3A312D2E-DAF3-E511-BF9D-2088F0CDE205}"/>
              </a:ext>
            </a:extLst>
          </p:cNvPr>
          <p:cNvSpPr>
            <a:spLocks noGrp="1"/>
          </p:cNvSpPr>
          <p:nvPr>
            <p:ph idx="1"/>
          </p:nvPr>
        </p:nvSpPr>
        <p:spPr>
          <a:xfrm>
            <a:off x="157861" y="1149049"/>
            <a:ext cx="10250873" cy="3259013"/>
          </a:xfrm>
        </p:spPr>
        <p:txBody>
          <a:bodyPr>
            <a:normAutofit fontScale="92500" lnSpcReduction="10000"/>
          </a:bodyPr>
          <a:lstStyle/>
          <a:p>
            <a:pPr marL="0" indent="0">
              <a:buNone/>
            </a:pPr>
            <a:r>
              <a:rPr lang="en-ZA" dirty="0"/>
              <a:t>After creating the mini NFAs, we connect them to make one overarching NFA. To do so, empty string transitions are made between all NFA states in the mini NFAs that have transitions on nonterminals (used in the CFG), to all starting states of all mini NFAs whose corresponding production rule has the same nonterminal on the LHS. The start state for the overarching NFA will be the starting state of the mini NFA that corresponds to the top-most production rule in the CFG (</a:t>
            </a:r>
            <a:r>
              <a:rPr lang="en-US" dirty="0"/>
              <a:t>N</a:t>
            </a:r>
            <a:r>
              <a:rPr lang="en-US" baseline="-25000" dirty="0"/>
              <a:t>1</a:t>
            </a:r>
            <a:r>
              <a:rPr lang="en-ZA" dirty="0"/>
              <a:t> in this example). Below shows a mini example with two mini-NFAs on the right and their corresponding production rules on the left:</a:t>
            </a:r>
          </a:p>
        </p:txBody>
      </p:sp>
      <p:grpSp>
        <p:nvGrpSpPr>
          <p:cNvPr id="4" name="Group 3">
            <a:extLst>
              <a:ext uri="{FF2B5EF4-FFF2-40B4-BE49-F238E27FC236}">
                <a16:creationId xmlns:a16="http://schemas.microsoft.com/office/drawing/2014/main" id="{56F4EE3B-767B-5F5D-A864-F2AE47E1A141}"/>
              </a:ext>
            </a:extLst>
          </p:cNvPr>
          <p:cNvGrpSpPr/>
          <p:nvPr/>
        </p:nvGrpSpPr>
        <p:grpSpPr>
          <a:xfrm>
            <a:off x="10408734" y="1432267"/>
            <a:ext cx="1754685" cy="2391651"/>
            <a:chOff x="9777967" y="1919810"/>
            <a:chExt cx="2668431" cy="2808514"/>
          </a:xfrm>
        </p:grpSpPr>
        <p:sp>
          <p:nvSpPr>
            <p:cNvPr id="5" name="Rectangle 4">
              <a:extLst>
                <a:ext uri="{FF2B5EF4-FFF2-40B4-BE49-F238E27FC236}">
                  <a16:creationId xmlns:a16="http://schemas.microsoft.com/office/drawing/2014/main" id="{8C143E39-095C-4587-03D4-E17ED7E912B5}"/>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6" name="TextBox 5">
              <a:extLst>
                <a:ext uri="{FF2B5EF4-FFF2-40B4-BE49-F238E27FC236}">
                  <a16:creationId xmlns:a16="http://schemas.microsoft.com/office/drawing/2014/main" id="{E59E472E-75C7-DA0D-2AED-BD33BBDC200D}"/>
                </a:ext>
              </a:extLst>
            </p:cNvPr>
            <p:cNvSpPr txBox="1"/>
            <p:nvPr/>
          </p:nvSpPr>
          <p:spPr>
            <a:xfrm>
              <a:off x="10130641" y="2447257"/>
              <a:ext cx="1869376" cy="227695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B2A8961-D3F9-23EC-2BE7-2CC328E5C44B}"/>
                </a:ext>
              </a:extLst>
            </p:cNvPr>
            <p:cNvSpPr txBox="1"/>
            <p:nvPr/>
          </p:nvSpPr>
          <p:spPr>
            <a:xfrm>
              <a:off x="9777967" y="2026628"/>
              <a:ext cx="2668431" cy="469849"/>
            </a:xfrm>
            <a:prstGeom prst="rect">
              <a:avLst/>
            </a:prstGeom>
            <a:noFill/>
          </p:spPr>
          <p:txBody>
            <a:bodyPr wrap="square" rtlCol="0">
              <a:spAutoFit/>
            </a:bodyPr>
            <a:lstStyle/>
            <a:p>
              <a:r>
                <a:rPr lang="en-ZA" sz="2000" u="sng" dirty="0"/>
                <a:t>Grammar 2.9</a:t>
              </a:r>
            </a:p>
          </p:txBody>
        </p:sp>
      </p:grpSp>
      <p:sp>
        <p:nvSpPr>
          <p:cNvPr id="8" name="Flowchart: Connector 7">
            <a:extLst>
              <a:ext uri="{FF2B5EF4-FFF2-40B4-BE49-F238E27FC236}">
                <a16:creationId xmlns:a16="http://schemas.microsoft.com/office/drawing/2014/main" id="{06470BCA-850D-B9B1-6595-1BF340612AFF}"/>
              </a:ext>
            </a:extLst>
          </p:cNvPr>
          <p:cNvSpPr/>
          <p:nvPr/>
        </p:nvSpPr>
        <p:spPr>
          <a:xfrm>
            <a:off x="5498959" y="50138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9" name="Flowchart: Connector 8">
            <a:extLst>
              <a:ext uri="{FF2B5EF4-FFF2-40B4-BE49-F238E27FC236}">
                <a16:creationId xmlns:a16="http://schemas.microsoft.com/office/drawing/2014/main" id="{F631EC5A-32F1-2931-771E-AC238C361F73}"/>
              </a:ext>
            </a:extLst>
          </p:cNvPr>
          <p:cNvSpPr/>
          <p:nvPr/>
        </p:nvSpPr>
        <p:spPr>
          <a:xfrm>
            <a:off x="6669761" y="5016967"/>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10" name="Straight Arrow Connector 9">
            <a:extLst>
              <a:ext uri="{FF2B5EF4-FFF2-40B4-BE49-F238E27FC236}">
                <a16:creationId xmlns:a16="http://schemas.microsoft.com/office/drawing/2014/main" id="{B8C1D909-2828-908D-BA2D-84E4BB7053C8}"/>
              </a:ext>
            </a:extLst>
          </p:cNvPr>
          <p:cNvCxnSpPr>
            <a:stCxn id="8" idx="6"/>
            <a:endCxn id="9" idx="2"/>
          </p:cNvCxnSpPr>
          <p:nvPr/>
        </p:nvCxnSpPr>
        <p:spPr>
          <a:xfrm>
            <a:off x="6049944" y="5260082"/>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FEC8513B-66CC-0A82-6899-A569E218F368}"/>
              </a:ext>
            </a:extLst>
          </p:cNvPr>
          <p:cNvSpPr txBox="1"/>
          <p:nvPr/>
        </p:nvSpPr>
        <p:spPr>
          <a:xfrm>
            <a:off x="6259590" y="4954591"/>
            <a:ext cx="269358" cy="369332"/>
          </a:xfrm>
          <a:prstGeom prst="rect">
            <a:avLst/>
          </a:prstGeom>
          <a:noFill/>
        </p:spPr>
        <p:txBody>
          <a:bodyPr wrap="square" rtlCol="0">
            <a:spAutoFit/>
          </a:bodyPr>
          <a:lstStyle/>
          <a:p>
            <a:r>
              <a:rPr lang="en-US" dirty="0">
                <a:solidFill>
                  <a:schemeClr val="accent2"/>
                </a:solidFill>
              </a:rPr>
              <a:t>T</a:t>
            </a:r>
          </a:p>
        </p:txBody>
      </p:sp>
      <p:sp>
        <p:nvSpPr>
          <p:cNvPr id="12" name="Flowchart: Connector 11">
            <a:extLst>
              <a:ext uri="{FF2B5EF4-FFF2-40B4-BE49-F238E27FC236}">
                <a16:creationId xmlns:a16="http://schemas.microsoft.com/office/drawing/2014/main" id="{36952FE9-3B5B-EDE7-3B7B-688F1C9D0638}"/>
              </a:ext>
            </a:extLst>
          </p:cNvPr>
          <p:cNvSpPr/>
          <p:nvPr/>
        </p:nvSpPr>
        <p:spPr>
          <a:xfrm>
            <a:off x="5497459" y="569606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cxnSp>
        <p:nvCxnSpPr>
          <p:cNvPr id="25" name="Straight Arrow Connector 24">
            <a:extLst>
              <a:ext uri="{FF2B5EF4-FFF2-40B4-BE49-F238E27FC236}">
                <a16:creationId xmlns:a16="http://schemas.microsoft.com/office/drawing/2014/main" id="{974267F8-8AB3-243B-A77E-43C309B64069}"/>
              </a:ext>
            </a:extLst>
          </p:cNvPr>
          <p:cNvCxnSpPr>
            <a:cxnSpLocks/>
          </p:cNvCxnSpPr>
          <p:nvPr/>
        </p:nvCxnSpPr>
        <p:spPr>
          <a:xfrm>
            <a:off x="5073249" y="5259671"/>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6CEF060-EC38-2843-24F0-EDDDFB2C2310}"/>
              </a:ext>
            </a:extLst>
          </p:cNvPr>
          <p:cNvCxnSpPr>
            <a:cxnSpLocks/>
          </p:cNvCxnSpPr>
          <p:nvPr/>
        </p:nvCxnSpPr>
        <p:spPr>
          <a:xfrm>
            <a:off x="5073249" y="5934836"/>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Flowchart: Connector 28">
            <a:extLst>
              <a:ext uri="{FF2B5EF4-FFF2-40B4-BE49-F238E27FC236}">
                <a16:creationId xmlns:a16="http://schemas.microsoft.com/office/drawing/2014/main" id="{771CBDA3-CE5B-5312-18DC-762849056716}"/>
              </a:ext>
            </a:extLst>
          </p:cNvPr>
          <p:cNvSpPr/>
          <p:nvPr/>
        </p:nvSpPr>
        <p:spPr>
          <a:xfrm>
            <a:off x="6655303" y="5696834"/>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cxnSp>
        <p:nvCxnSpPr>
          <p:cNvPr id="30" name="Straight Arrow Connector 29">
            <a:extLst>
              <a:ext uri="{FF2B5EF4-FFF2-40B4-BE49-F238E27FC236}">
                <a16:creationId xmlns:a16="http://schemas.microsoft.com/office/drawing/2014/main" id="{9B34C90F-087E-3BF8-56A6-7620C1D3F6ED}"/>
              </a:ext>
            </a:extLst>
          </p:cNvPr>
          <p:cNvCxnSpPr>
            <a:stCxn id="12" idx="6"/>
            <a:endCxn id="29" idx="2"/>
          </p:cNvCxnSpPr>
          <p:nvPr/>
        </p:nvCxnSpPr>
        <p:spPr>
          <a:xfrm>
            <a:off x="6048444" y="5942249"/>
            <a:ext cx="606859" cy="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602C3427-EA54-FC20-CA4A-D02CCBECCCEE}"/>
              </a:ext>
            </a:extLst>
          </p:cNvPr>
          <p:cNvSpPr txBox="1"/>
          <p:nvPr/>
        </p:nvSpPr>
        <p:spPr>
          <a:xfrm>
            <a:off x="6259590" y="5581913"/>
            <a:ext cx="269358" cy="369332"/>
          </a:xfrm>
          <a:prstGeom prst="rect">
            <a:avLst/>
          </a:prstGeom>
          <a:noFill/>
        </p:spPr>
        <p:txBody>
          <a:bodyPr wrap="square" rtlCol="0">
            <a:spAutoFit/>
          </a:bodyPr>
          <a:lstStyle/>
          <a:p>
            <a:r>
              <a:rPr lang="en-US" dirty="0">
                <a:solidFill>
                  <a:schemeClr val="accent3"/>
                </a:solidFill>
              </a:rPr>
              <a:t>R</a:t>
            </a:r>
            <a:endParaRPr lang="en-ZA" dirty="0">
              <a:solidFill>
                <a:schemeClr val="accent3"/>
              </a:solidFill>
            </a:endParaRPr>
          </a:p>
        </p:txBody>
      </p:sp>
      <p:sp>
        <p:nvSpPr>
          <p:cNvPr id="32" name="TextBox 31">
            <a:extLst>
              <a:ext uri="{FF2B5EF4-FFF2-40B4-BE49-F238E27FC236}">
                <a16:creationId xmlns:a16="http://schemas.microsoft.com/office/drawing/2014/main" id="{1CB0884E-55BB-F5AC-6C1A-9BD42BDFA560}"/>
              </a:ext>
            </a:extLst>
          </p:cNvPr>
          <p:cNvSpPr txBox="1"/>
          <p:nvPr/>
        </p:nvSpPr>
        <p:spPr>
          <a:xfrm>
            <a:off x="5737883" y="5388251"/>
            <a:ext cx="347331" cy="369332"/>
          </a:xfrm>
          <a:prstGeom prst="rect">
            <a:avLst/>
          </a:prstGeom>
          <a:noFill/>
        </p:spPr>
        <p:txBody>
          <a:bodyPr wrap="square" rtlCol="0">
            <a:spAutoFit/>
          </a:bodyPr>
          <a:lstStyle/>
          <a:p>
            <a:r>
              <a:rPr lang="el-GR" dirty="0">
                <a:solidFill>
                  <a:schemeClr val="accent2"/>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2"/>
              </a:solidFill>
            </a:endParaRPr>
          </a:p>
        </p:txBody>
      </p:sp>
      <p:cxnSp>
        <p:nvCxnSpPr>
          <p:cNvPr id="34" name="Straight Arrow Connector 33">
            <a:extLst>
              <a:ext uri="{FF2B5EF4-FFF2-40B4-BE49-F238E27FC236}">
                <a16:creationId xmlns:a16="http://schemas.microsoft.com/office/drawing/2014/main" id="{7499C419-E7F6-BDD2-1E65-19DAC64EBD30}"/>
              </a:ext>
            </a:extLst>
          </p:cNvPr>
          <p:cNvCxnSpPr>
            <a:cxnSpLocks/>
            <a:endCxn id="12" idx="0"/>
          </p:cNvCxnSpPr>
          <p:nvPr/>
        </p:nvCxnSpPr>
        <p:spPr>
          <a:xfrm>
            <a:off x="5772952" y="5482927"/>
            <a:ext cx="0" cy="2131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1" name="TextBox 40">
            <a:extLst>
              <a:ext uri="{FF2B5EF4-FFF2-40B4-BE49-F238E27FC236}">
                <a16:creationId xmlns:a16="http://schemas.microsoft.com/office/drawing/2014/main" id="{D1324DE1-7CD9-5A20-FF05-C66DA9095A37}"/>
              </a:ext>
            </a:extLst>
          </p:cNvPr>
          <p:cNvSpPr txBox="1"/>
          <p:nvPr/>
        </p:nvSpPr>
        <p:spPr>
          <a:xfrm>
            <a:off x="1556029" y="5059526"/>
            <a:ext cx="2297876" cy="1569660"/>
          </a:xfrm>
          <a:prstGeom prst="rect">
            <a:avLst/>
          </a:prstGeom>
          <a:noFill/>
        </p:spPr>
        <p:txBody>
          <a:bodyPr wrap="square" rtlCol="0">
            <a:spAutoFit/>
          </a:bodyPr>
          <a:lstStyle/>
          <a:p>
            <a:pPr>
              <a:lnSpc>
                <a:spcPct val="150000"/>
              </a:lnSpc>
            </a:pPr>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pPr>
              <a:lnSpc>
                <a:spcPct val="150000"/>
              </a:lnSpc>
            </a:pPr>
            <a:r>
              <a:rPr lang="en-US" sz="2400" dirty="0">
                <a:solidFill>
                  <a:schemeClr val="accent2"/>
                </a:solidFill>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t>
            </a:r>
            <a:r>
              <a:rPr lang="en-US" sz="2400" dirty="0">
                <a:latin typeface="Arial" panose="020B0604020202020204" pitchFamily="34" charset="0"/>
                <a:ea typeface="Segoe UI Symbol" panose="020B0502040204020203" pitchFamily="34" charset="0"/>
                <a:cs typeface="Arial" panose="020B0604020202020204" pitchFamily="34" charset="0"/>
              </a:rPr>
              <a:t>→R</a:t>
            </a:r>
          </a:p>
          <a:p>
            <a:endParaRPr lang="en-ZA" sz="2400" dirty="0"/>
          </a:p>
        </p:txBody>
      </p:sp>
      <p:cxnSp>
        <p:nvCxnSpPr>
          <p:cNvPr id="43" name="Straight Arrow Connector 42">
            <a:extLst>
              <a:ext uri="{FF2B5EF4-FFF2-40B4-BE49-F238E27FC236}">
                <a16:creationId xmlns:a16="http://schemas.microsoft.com/office/drawing/2014/main" id="{271C349F-C0C9-35F5-D92A-2F177485269E}"/>
              </a:ext>
            </a:extLst>
          </p:cNvPr>
          <p:cNvCxnSpPr/>
          <p:nvPr/>
        </p:nvCxnSpPr>
        <p:spPr>
          <a:xfrm flipH="1">
            <a:off x="1846613" y="5572468"/>
            <a:ext cx="463138" cy="21313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Box 44">
            <a:extLst>
              <a:ext uri="{FF2B5EF4-FFF2-40B4-BE49-F238E27FC236}">
                <a16:creationId xmlns:a16="http://schemas.microsoft.com/office/drawing/2014/main" id="{FA5947A8-74B6-7170-641C-B3A8C6AC502D}"/>
              </a:ext>
            </a:extLst>
          </p:cNvPr>
          <p:cNvSpPr txBox="1"/>
          <p:nvPr/>
        </p:nvSpPr>
        <p:spPr>
          <a:xfrm>
            <a:off x="8574351" y="4597861"/>
            <a:ext cx="3116906"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N</a:t>
            </a:r>
            <a:r>
              <a:rPr lang="en-ZA" baseline="-25000" dirty="0"/>
              <a:t>1</a:t>
            </a:r>
            <a:r>
              <a:rPr lang="en-ZA" dirty="0"/>
              <a:t> makes a transition on nonterminal T to N</a:t>
            </a:r>
            <a:r>
              <a:rPr lang="en-ZA" baseline="-25000" dirty="0"/>
              <a:t>2</a:t>
            </a:r>
            <a:r>
              <a:rPr lang="en-ZA" dirty="0"/>
              <a:t>. Hence a transition on the empty string is made to start state N</a:t>
            </a:r>
            <a:r>
              <a:rPr lang="en-ZA" baseline="-25000" dirty="0"/>
              <a:t>3</a:t>
            </a:r>
            <a:r>
              <a:rPr lang="en-ZA" dirty="0"/>
              <a:t> due to the LHS of its corresponding production rule being nonterminal T.</a:t>
            </a:r>
          </a:p>
        </p:txBody>
      </p:sp>
    </p:spTree>
    <p:extLst>
      <p:ext uri="{BB962C8B-B14F-4D97-AF65-F5344CB8AC3E}">
        <p14:creationId xmlns:p14="http://schemas.microsoft.com/office/powerpoint/2010/main" val="287490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53606-E374-0D72-2212-DEABF810B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918DEB-45D0-DA35-2E1F-46A2B3145202}"/>
              </a:ext>
            </a:extLst>
          </p:cNvPr>
          <p:cNvSpPr>
            <a:spLocks noGrp="1"/>
          </p:cNvSpPr>
          <p:nvPr>
            <p:ph type="title"/>
          </p:nvPr>
        </p:nvSpPr>
        <p:spPr/>
        <p:txBody>
          <a:bodyPr/>
          <a:lstStyle/>
          <a:p>
            <a:r>
              <a:rPr lang="en-US" dirty="0"/>
              <a:t>Creating NFA from CFG</a:t>
            </a:r>
            <a:endParaRPr lang="en-ZA" dirty="0"/>
          </a:p>
        </p:txBody>
      </p:sp>
      <p:graphicFrame>
        <p:nvGraphicFramePr>
          <p:cNvPr id="4" name="Content Placeholder 3">
            <a:extLst>
              <a:ext uri="{FF2B5EF4-FFF2-40B4-BE49-F238E27FC236}">
                <a16:creationId xmlns:a16="http://schemas.microsoft.com/office/drawing/2014/main" id="{382DCDA4-5685-5DE6-CC2A-41D78918EF48}"/>
              </a:ext>
            </a:extLst>
          </p:cNvPr>
          <p:cNvGraphicFramePr>
            <a:graphicFrameLocks noGrp="1"/>
          </p:cNvGraphicFramePr>
          <p:nvPr>
            <p:ph idx="1"/>
            <p:extLst>
              <p:ext uri="{D42A27DB-BD31-4B8C-83A1-F6EECF244321}">
                <p14:modId xmlns:p14="http://schemas.microsoft.com/office/powerpoint/2010/main" val="2204338596"/>
              </p:ext>
            </p:extLst>
          </p:nvPr>
        </p:nvGraphicFramePr>
        <p:xfrm>
          <a:off x="838200" y="1825624"/>
          <a:ext cx="10515597" cy="3916482"/>
        </p:xfrm>
        <a:graphic>
          <a:graphicData uri="http://schemas.openxmlformats.org/drawingml/2006/table">
            <a:tbl>
              <a:tblPr firstRow="1" bandRow="1">
                <a:tableStyleId>{5C22544A-7EE6-4342-B048-85BDC9FD1C3A}</a:tableStyleId>
              </a:tblPr>
              <a:tblGrid>
                <a:gridCol w="2655277">
                  <a:extLst>
                    <a:ext uri="{9D8B030D-6E8A-4147-A177-3AD203B41FA5}">
                      <a16:colId xmlns:a16="http://schemas.microsoft.com/office/drawing/2014/main" val="1138582932"/>
                    </a:ext>
                  </a:extLst>
                </a:gridCol>
                <a:gridCol w="2104292">
                  <a:extLst>
                    <a:ext uri="{9D8B030D-6E8A-4147-A177-3AD203B41FA5}">
                      <a16:colId xmlns:a16="http://schemas.microsoft.com/office/drawing/2014/main" val="1072429760"/>
                    </a:ext>
                  </a:extLst>
                </a:gridCol>
                <a:gridCol w="5756028">
                  <a:extLst>
                    <a:ext uri="{9D8B030D-6E8A-4147-A177-3AD203B41FA5}">
                      <a16:colId xmlns:a16="http://schemas.microsoft.com/office/drawing/2014/main" val="625257704"/>
                    </a:ext>
                  </a:extLst>
                </a:gridCol>
              </a:tblGrid>
              <a:tr h="652747">
                <a:tc>
                  <a:txBody>
                    <a:bodyPr/>
                    <a:lstStyle/>
                    <a:p>
                      <a:pPr algn="ctr"/>
                      <a:r>
                        <a:rPr lang="en-US" sz="2400" dirty="0">
                          <a:latin typeface="Arial" panose="020B0604020202020204" pitchFamily="34" charset="0"/>
                          <a:cs typeface="Arial" panose="020B0604020202020204" pitchFamily="34" charset="0"/>
                        </a:rPr>
                        <a:t>Rule Number</a:t>
                      </a:r>
                      <a:endParaRPr lang="en-ZA" sz="24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CFG</a:t>
                      </a:r>
                      <a:endParaRPr lang="en-ZA" sz="2800" dirty="0">
                        <a:latin typeface="Arial" panose="020B0604020202020204" pitchFamily="34" charset="0"/>
                        <a:cs typeface="Arial" panose="020B0604020202020204" pitchFamily="34" charset="0"/>
                      </a:endParaRPr>
                    </a:p>
                  </a:txBody>
                  <a:tcPr anchor="ctr"/>
                </a:tc>
                <a:tc>
                  <a:txBody>
                    <a:bodyPr/>
                    <a:lstStyle/>
                    <a:p>
                      <a:pPr algn="ctr"/>
                      <a:r>
                        <a:rPr lang="en-US" sz="2800" dirty="0">
                          <a:latin typeface="Arial" panose="020B0604020202020204" pitchFamily="34" charset="0"/>
                          <a:cs typeface="Arial" panose="020B0604020202020204" pitchFamily="34" charset="0"/>
                        </a:rPr>
                        <a:t>NFA </a:t>
                      </a:r>
                      <a:endParaRPr lang="en-ZA" sz="28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86239075"/>
                  </a:ext>
                </a:extLst>
              </a:tr>
              <a:tr h="652747">
                <a:tc>
                  <a:txBody>
                    <a:bodyPr/>
                    <a:lstStyle/>
                    <a:p>
                      <a:pPr algn="ctr"/>
                      <a:r>
                        <a:rPr lang="en-US" sz="3200" dirty="0">
                          <a:latin typeface="Arial" panose="020B0604020202020204" pitchFamily="34" charset="0"/>
                          <a:cs typeface="Arial" panose="020B0604020202020204" pitchFamily="34" charset="0"/>
                        </a:rPr>
                        <a:t>1</a:t>
                      </a:r>
                      <a:endParaRPr lang="en-ZA" sz="3200" dirty="0">
                        <a:latin typeface="Arial" panose="020B0604020202020204" pitchFamily="34" charset="0"/>
                        <a:cs typeface="Arial" panose="020B0604020202020204" pitchFamily="34" charset="0"/>
                      </a:endParaRPr>
                    </a:p>
                  </a:txBody>
                  <a:tcPr anchor="ctr"/>
                </a:tc>
                <a:tc>
                  <a:txBody>
                    <a:bodyPr/>
                    <a:lstStyle/>
                    <a:p>
                      <a:pPr algn="ct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→T</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57997694"/>
                  </a:ext>
                </a:extLst>
              </a:tr>
              <a:tr h="652747">
                <a:tc>
                  <a:txBody>
                    <a:bodyPr/>
                    <a:lstStyle/>
                    <a:p>
                      <a:pPr algn="ctr"/>
                      <a:r>
                        <a:rPr lang="en-US" sz="3200" dirty="0">
                          <a:latin typeface="Arial" panose="020B0604020202020204" pitchFamily="34" charset="0"/>
                          <a:cs typeface="Arial" panose="020B0604020202020204" pitchFamily="34" charset="0"/>
                        </a:rPr>
                        <a:t>2</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→R</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605774144"/>
                  </a:ext>
                </a:extLst>
              </a:tr>
              <a:tr h="652747">
                <a:tc>
                  <a:txBody>
                    <a:bodyPr/>
                    <a:lstStyle/>
                    <a:p>
                      <a:pPr algn="ctr"/>
                      <a:r>
                        <a:rPr lang="en-US" sz="3200" dirty="0">
                          <a:latin typeface="Arial" panose="020B0604020202020204" pitchFamily="34" charset="0"/>
                          <a:cs typeface="Arial" panose="020B0604020202020204" pitchFamily="34" charset="0"/>
                        </a:rPr>
                        <a:t>3</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T </a:t>
                      </a:r>
                      <a:r>
                        <a:rPr lang="en-US" sz="3200" dirty="0">
                          <a:latin typeface="Arial" panose="020B0604020202020204" pitchFamily="34" charset="0"/>
                          <a:ea typeface="Segoe UI Symbol" panose="020B0502040204020203" pitchFamily="34" charset="0"/>
                          <a:cs typeface="Arial" panose="020B0604020202020204" pitchFamily="34" charset="0"/>
                        </a:rPr>
                        <a:t>→aTc</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1936990"/>
                  </a:ext>
                </a:extLst>
              </a:tr>
              <a:tr h="652747">
                <a:tc>
                  <a:txBody>
                    <a:bodyPr/>
                    <a:lstStyle/>
                    <a:p>
                      <a:pPr algn="ctr"/>
                      <a:r>
                        <a:rPr lang="en-US" sz="3200" dirty="0">
                          <a:latin typeface="Arial" panose="020B0604020202020204" pitchFamily="34" charset="0"/>
                          <a:cs typeface="Arial" panose="020B0604020202020204" pitchFamily="34" charset="0"/>
                        </a:rPr>
                        <a:t>4</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R </a:t>
                      </a:r>
                      <a:r>
                        <a:rPr lang="en-US" sz="3200" dirty="0">
                          <a:latin typeface="Arial" panose="020B0604020202020204" pitchFamily="34" charset="0"/>
                          <a:ea typeface="Segoe UI Symbol" panose="020B0502040204020203" pitchFamily="34" charset="0"/>
                          <a:cs typeface="Arial" panose="020B0604020202020204" pitchFamily="34" charset="0"/>
                        </a:rPr>
                        <a:t>→</a:t>
                      </a:r>
                      <a:r>
                        <a:rPr lang="el-GR" sz="3200" dirty="0">
                          <a:latin typeface="Segoe UI Symbol" panose="020B0502040204020203" pitchFamily="34" charset="0"/>
                          <a:ea typeface="Segoe UI Symbol" panose="020B0502040204020203" pitchFamily="34" charset="0"/>
                          <a:cs typeface="Arial" panose="020B0604020202020204" pitchFamily="34" charset="0"/>
                        </a:rPr>
                        <a:t>ε</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33839218"/>
                  </a:ext>
                </a:extLst>
              </a:tr>
              <a:tr h="652747">
                <a:tc>
                  <a:txBody>
                    <a:bodyPr/>
                    <a:lstStyle/>
                    <a:p>
                      <a:pPr algn="ctr"/>
                      <a:r>
                        <a:rPr lang="en-US" sz="3200" dirty="0">
                          <a:latin typeface="Arial" panose="020B0604020202020204" pitchFamily="34" charset="0"/>
                          <a:cs typeface="Arial" panose="020B0604020202020204" pitchFamily="34" charset="0"/>
                        </a:rPr>
                        <a:t>5</a:t>
                      </a:r>
                      <a:endParaRPr lang="en-ZA" sz="3200" dirty="0">
                        <a:latin typeface="Arial" panose="020B0604020202020204" pitchFamily="34" charset="0"/>
                        <a:cs typeface="Arial" panose="020B0604020202020204" pitchFamily="34"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a:latin typeface="Arial" panose="020B0604020202020204" pitchFamily="34" charset="0"/>
                          <a:cs typeface="Arial" panose="020B0604020202020204" pitchFamily="34" charset="0"/>
                        </a:rPr>
                        <a:t>R </a:t>
                      </a:r>
                      <a:r>
                        <a:rPr lang="en-US" sz="3200" dirty="0">
                          <a:latin typeface="Arial" panose="020B0604020202020204" pitchFamily="34" charset="0"/>
                          <a:ea typeface="Segoe UI Symbol" panose="020B0502040204020203" pitchFamily="34" charset="0"/>
                          <a:cs typeface="Arial" panose="020B0604020202020204" pitchFamily="34" charset="0"/>
                        </a:rPr>
                        <a:t>→bR</a:t>
                      </a:r>
                      <a:endParaRPr lang="en-ZA" sz="3200" dirty="0">
                        <a:latin typeface="Arial" panose="020B0604020202020204" pitchFamily="34" charset="0"/>
                        <a:cs typeface="Arial" panose="020B0604020202020204" pitchFamily="34" charset="0"/>
                      </a:endParaRPr>
                    </a:p>
                  </a:txBody>
                  <a:tcPr anchor="ctr"/>
                </a:tc>
                <a:tc>
                  <a:txBody>
                    <a:bodyPr/>
                    <a:lstStyle/>
                    <a:p>
                      <a:pPr algn="ctr"/>
                      <a:endParaRPr lang="en-ZA"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026805252"/>
                  </a:ext>
                </a:extLst>
              </a:tr>
            </a:tbl>
          </a:graphicData>
        </a:graphic>
      </p:graphicFrame>
      <p:sp>
        <p:nvSpPr>
          <p:cNvPr id="5" name="Flowchart: Connector 4">
            <a:extLst>
              <a:ext uri="{FF2B5EF4-FFF2-40B4-BE49-F238E27FC236}">
                <a16:creationId xmlns:a16="http://schemas.microsoft.com/office/drawing/2014/main" id="{D395B075-80FE-407D-66D5-A0038CF680F0}"/>
              </a:ext>
            </a:extLst>
          </p:cNvPr>
          <p:cNvSpPr/>
          <p:nvPr/>
        </p:nvSpPr>
        <p:spPr>
          <a:xfrm>
            <a:off x="6805245" y="2549768"/>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7" name="Flowchart: Connector 6">
            <a:extLst>
              <a:ext uri="{FF2B5EF4-FFF2-40B4-BE49-F238E27FC236}">
                <a16:creationId xmlns:a16="http://schemas.microsoft.com/office/drawing/2014/main" id="{BCB155F2-3FCD-E5F7-27BA-E666D4C634BC}"/>
              </a:ext>
            </a:extLst>
          </p:cNvPr>
          <p:cNvSpPr/>
          <p:nvPr/>
        </p:nvSpPr>
        <p:spPr>
          <a:xfrm>
            <a:off x="7976047" y="255283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9" name="Straight Arrow Connector 8">
            <a:extLst>
              <a:ext uri="{FF2B5EF4-FFF2-40B4-BE49-F238E27FC236}">
                <a16:creationId xmlns:a16="http://schemas.microsoft.com/office/drawing/2014/main" id="{3EA8A03A-C4C8-E195-166F-70BF6ABB9BFD}"/>
              </a:ext>
            </a:extLst>
          </p:cNvPr>
          <p:cNvCxnSpPr>
            <a:stCxn id="5" idx="6"/>
            <a:endCxn id="7" idx="2"/>
          </p:cNvCxnSpPr>
          <p:nvPr/>
        </p:nvCxnSpPr>
        <p:spPr>
          <a:xfrm>
            <a:off x="7356230" y="2795953"/>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ADB73218-A7EA-7593-EC4A-535FB52F054D}"/>
              </a:ext>
            </a:extLst>
          </p:cNvPr>
          <p:cNvSpPr txBox="1"/>
          <p:nvPr/>
        </p:nvSpPr>
        <p:spPr>
          <a:xfrm>
            <a:off x="7565876" y="2490462"/>
            <a:ext cx="269358" cy="369332"/>
          </a:xfrm>
          <a:prstGeom prst="rect">
            <a:avLst/>
          </a:prstGeom>
          <a:noFill/>
        </p:spPr>
        <p:txBody>
          <a:bodyPr wrap="square" rtlCol="0">
            <a:spAutoFit/>
          </a:bodyPr>
          <a:lstStyle/>
          <a:p>
            <a:r>
              <a:rPr lang="en-US" dirty="0">
                <a:solidFill>
                  <a:schemeClr val="accent2"/>
                </a:solidFill>
              </a:rPr>
              <a:t>T</a:t>
            </a:r>
          </a:p>
        </p:txBody>
      </p:sp>
      <p:sp>
        <p:nvSpPr>
          <p:cNvPr id="11" name="Flowchart: Connector 10">
            <a:extLst>
              <a:ext uri="{FF2B5EF4-FFF2-40B4-BE49-F238E27FC236}">
                <a16:creationId xmlns:a16="http://schemas.microsoft.com/office/drawing/2014/main" id="{422EC7B7-588E-15B0-9970-E4CEF39FE0CD}"/>
              </a:ext>
            </a:extLst>
          </p:cNvPr>
          <p:cNvSpPr/>
          <p:nvPr/>
        </p:nvSpPr>
        <p:spPr>
          <a:xfrm>
            <a:off x="6803745" y="3231935"/>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sp>
        <p:nvSpPr>
          <p:cNvPr id="12" name="Flowchart: Connector 11">
            <a:extLst>
              <a:ext uri="{FF2B5EF4-FFF2-40B4-BE49-F238E27FC236}">
                <a16:creationId xmlns:a16="http://schemas.microsoft.com/office/drawing/2014/main" id="{A33C554D-68B4-9C73-3C04-3F363AC5E90A}"/>
              </a:ext>
            </a:extLst>
          </p:cNvPr>
          <p:cNvSpPr/>
          <p:nvPr/>
        </p:nvSpPr>
        <p:spPr>
          <a:xfrm>
            <a:off x="6803741"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sp>
        <p:nvSpPr>
          <p:cNvPr id="14" name="Flowchart: Connector 13">
            <a:extLst>
              <a:ext uri="{FF2B5EF4-FFF2-40B4-BE49-F238E27FC236}">
                <a16:creationId xmlns:a16="http://schemas.microsoft.com/office/drawing/2014/main" id="{96FEC105-CA92-8E19-2174-9798225C07A5}"/>
              </a:ext>
            </a:extLst>
          </p:cNvPr>
          <p:cNvSpPr/>
          <p:nvPr/>
        </p:nvSpPr>
        <p:spPr>
          <a:xfrm>
            <a:off x="6803742" y="5147223"/>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10</a:t>
            </a:r>
            <a:endParaRPr lang="en-ZA" sz="1100" baseline="-25000" dirty="0"/>
          </a:p>
        </p:txBody>
      </p:sp>
      <p:sp>
        <p:nvSpPr>
          <p:cNvPr id="15" name="Flowchart: Connector 14">
            <a:extLst>
              <a:ext uri="{FF2B5EF4-FFF2-40B4-BE49-F238E27FC236}">
                <a16:creationId xmlns:a16="http://schemas.microsoft.com/office/drawing/2014/main" id="{BCB119E3-3026-3A83-C33C-49CA7AA52D13}"/>
              </a:ext>
            </a:extLst>
          </p:cNvPr>
          <p:cNvSpPr/>
          <p:nvPr/>
        </p:nvSpPr>
        <p:spPr>
          <a:xfrm>
            <a:off x="6803741" y="4474702"/>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9</a:t>
            </a:r>
            <a:endParaRPr lang="en-ZA" sz="1400" baseline="-25000" dirty="0"/>
          </a:p>
        </p:txBody>
      </p:sp>
      <p:cxnSp>
        <p:nvCxnSpPr>
          <p:cNvPr id="16" name="Straight Arrow Connector 15">
            <a:extLst>
              <a:ext uri="{FF2B5EF4-FFF2-40B4-BE49-F238E27FC236}">
                <a16:creationId xmlns:a16="http://schemas.microsoft.com/office/drawing/2014/main" id="{70F19872-013B-0D03-402C-D5517D86F3E3}"/>
              </a:ext>
            </a:extLst>
          </p:cNvPr>
          <p:cNvCxnSpPr>
            <a:cxnSpLocks/>
          </p:cNvCxnSpPr>
          <p:nvPr/>
        </p:nvCxnSpPr>
        <p:spPr>
          <a:xfrm>
            <a:off x="6379535" y="2795542"/>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Connector 21">
            <a:extLst>
              <a:ext uri="{FF2B5EF4-FFF2-40B4-BE49-F238E27FC236}">
                <a16:creationId xmlns:a16="http://schemas.microsoft.com/office/drawing/2014/main" id="{7C63AD24-4F74-B950-83F4-65CF74E62AD7}"/>
              </a:ext>
            </a:extLst>
          </p:cNvPr>
          <p:cNvSpPr/>
          <p:nvPr/>
        </p:nvSpPr>
        <p:spPr>
          <a:xfrm>
            <a:off x="7976046" y="384739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23" name="Flowchart: Connector 22">
            <a:extLst>
              <a:ext uri="{FF2B5EF4-FFF2-40B4-BE49-F238E27FC236}">
                <a16:creationId xmlns:a16="http://schemas.microsoft.com/office/drawing/2014/main" id="{C86F4A1A-CDD7-E8DB-C2FE-74CA3757087A}"/>
              </a:ext>
            </a:extLst>
          </p:cNvPr>
          <p:cNvSpPr/>
          <p:nvPr/>
        </p:nvSpPr>
        <p:spPr>
          <a:xfrm>
            <a:off x="9148351" y="384739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26" name="Flowchart: Connector 25">
            <a:extLst>
              <a:ext uri="{FF2B5EF4-FFF2-40B4-BE49-F238E27FC236}">
                <a16:creationId xmlns:a16="http://schemas.microsoft.com/office/drawing/2014/main" id="{0FE7C345-193D-8364-D486-2165F5CD24D4}"/>
              </a:ext>
            </a:extLst>
          </p:cNvPr>
          <p:cNvSpPr/>
          <p:nvPr/>
        </p:nvSpPr>
        <p:spPr>
          <a:xfrm>
            <a:off x="10320656" y="384739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sp>
        <p:nvSpPr>
          <p:cNvPr id="27" name="Flowchart: Connector 26">
            <a:extLst>
              <a:ext uri="{FF2B5EF4-FFF2-40B4-BE49-F238E27FC236}">
                <a16:creationId xmlns:a16="http://schemas.microsoft.com/office/drawing/2014/main" id="{8A989723-C662-914F-E82D-B049291576BE}"/>
              </a:ext>
            </a:extLst>
          </p:cNvPr>
          <p:cNvSpPr/>
          <p:nvPr/>
        </p:nvSpPr>
        <p:spPr>
          <a:xfrm>
            <a:off x="7961589" y="323270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sp>
        <p:nvSpPr>
          <p:cNvPr id="28" name="Flowchart: Connector 27">
            <a:extLst>
              <a:ext uri="{FF2B5EF4-FFF2-40B4-BE49-F238E27FC236}">
                <a16:creationId xmlns:a16="http://schemas.microsoft.com/office/drawing/2014/main" id="{2AA6AB42-CE30-2C59-7479-2F013C3381DC}"/>
              </a:ext>
            </a:extLst>
          </p:cNvPr>
          <p:cNvSpPr/>
          <p:nvPr/>
        </p:nvSpPr>
        <p:spPr>
          <a:xfrm>
            <a:off x="7961308" y="514195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11</a:t>
            </a:r>
            <a:endParaRPr lang="en-ZA" sz="1100" baseline="-25000" dirty="0"/>
          </a:p>
        </p:txBody>
      </p:sp>
      <p:sp>
        <p:nvSpPr>
          <p:cNvPr id="29" name="Flowchart: Connector 28">
            <a:extLst>
              <a:ext uri="{FF2B5EF4-FFF2-40B4-BE49-F238E27FC236}">
                <a16:creationId xmlns:a16="http://schemas.microsoft.com/office/drawing/2014/main" id="{C9CF5398-BB3E-62F6-19B2-A02A3563F194}"/>
              </a:ext>
            </a:extLst>
          </p:cNvPr>
          <p:cNvSpPr/>
          <p:nvPr/>
        </p:nvSpPr>
        <p:spPr>
          <a:xfrm>
            <a:off x="9148350" y="5141954"/>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12</a:t>
            </a:r>
            <a:endParaRPr lang="en-ZA" sz="1100" baseline="-25000" dirty="0"/>
          </a:p>
        </p:txBody>
      </p:sp>
      <p:cxnSp>
        <p:nvCxnSpPr>
          <p:cNvPr id="31" name="Straight Arrow Connector 30">
            <a:extLst>
              <a:ext uri="{FF2B5EF4-FFF2-40B4-BE49-F238E27FC236}">
                <a16:creationId xmlns:a16="http://schemas.microsoft.com/office/drawing/2014/main" id="{E522771E-B4D9-8B19-D5DE-DE12A1077BA4}"/>
              </a:ext>
            </a:extLst>
          </p:cNvPr>
          <p:cNvCxnSpPr>
            <a:stCxn id="11" idx="6"/>
            <a:endCxn id="27" idx="2"/>
          </p:cNvCxnSpPr>
          <p:nvPr/>
        </p:nvCxnSpPr>
        <p:spPr>
          <a:xfrm>
            <a:off x="7354730" y="3478120"/>
            <a:ext cx="606859" cy="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72C5B0C9-CDD7-02AF-888A-EBA16A15C83A}"/>
              </a:ext>
            </a:extLst>
          </p:cNvPr>
          <p:cNvCxnSpPr>
            <a:stCxn id="12" idx="6"/>
            <a:endCxn id="22" idx="2"/>
          </p:cNvCxnSpPr>
          <p:nvPr/>
        </p:nvCxnSpPr>
        <p:spPr>
          <a:xfrm flipV="1">
            <a:off x="7354726" y="4093581"/>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4568FB59-6963-BE81-AA40-591E1A23135E}"/>
              </a:ext>
            </a:extLst>
          </p:cNvPr>
          <p:cNvCxnSpPr>
            <a:endCxn id="23" idx="2"/>
          </p:cNvCxnSpPr>
          <p:nvPr/>
        </p:nvCxnSpPr>
        <p:spPr>
          <a:xfrm>
            <a:off x="8527032" y="4093579"/>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108CF87D-4845-D984-AA40-DEBDF9D0E971}"/>
              </a:ext>
            </a:extLst>
          </p:cNvPr>
          <p:cNvCxnSpPr>
            <a:stCxn id="23" idx="6"/>
            <a:endCxn id="26" idx="2"/>
          </p:cNvCxnSpPr>
          <p:nvPr/>
        </p:nvCxnSpPr>
        <p:spPr>
          <a:xfrm flipV="1">
            <a:off x="9699336" y="4093580"/>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DEC0CB4-9C3D-BED3-EA62-2652D0111B0D}"/>
              </a:ext>
            </a:extLst>
          </p:cNvPr>
          <p:cNvCxnSpPr>
            <a:cxnSpLocks/>
            <a:stCxn id="14" idx="6"/>
            <a:endCxn id="28" idx="2"/>
          </p:cNvCxnSpPr>
          <p:nvPr/>
        </p:nvCxnSpPr>
        <p:spPr>
          <a:xfrm flipV="1">
            <a:off x="7354727" y="5388139"/>
            <a:ext cx="606581" cy="5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BC7F9B64-D53B-6A97-66F9-39797A1A1E20}"/>
              </a:ext>
            </a:extLst>
          </p:cNvPr>
          <p:cNvCxnSpPr>
            <a:endCxn id="29" idx="2"/>
          </p:cNvCxnSpPr>
          <p:nvPr/>
        </p:nvCxnSpPr>
        <p:spPr>
          <a:xfrm>
            <a:off x="8527031" y="5388138"/>
            <a:ext cx="6213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8DED80AF-B968-BAF8-01FA-DB76226868C8}"/>
              </a:ext>
            </a:extLst>
          </p:cNvPr>
          <p:cNvSpPr txBox="1"/>
          <p:nvPr/>
        </p:nvSpPr>
        <p:spPr>
          <a:xfrm>
            <a:off x="7565876" y="3117784"/>
            <a:ext cx="269358" cy="369332"/>
          </a:xfrm>
          <a:prstGeom prst="rect">
            <a:avLst/>
          </a:prstGeom>
          <a:noFill/>
        </p:spPr>
        <p:txBody>
          <a:bodyPr wrap="square" rtlCol="0">
            <a:spAutoFit/>
          </a:bodyPr>
          <a:lstStyle/>
          <a:p>
            <a:r>
              <a:rPr lang="en-US" dirty="0">
                <a:solidFill>
                  <a:schemeClr val="accent3"/>
                </a:solidFill>
              </a:rPr>
              <a:t>R</a:t>
            </a:r>
            <a:endParaRPr lang="en-ZA" dirty="0">
              <a:solidFill>
                <a:schemeClr val="accent3"/>
              </a:solidFill>
            </a:endParaRPr>
          </a:p>
        </p:txBody>
      </p:sp>
      <p:sp>
        <p:nvSpPr>
          <p:cNvPr id="44" name="TextBox 43">
            <a:extLst>
              <a:ext uri="{FF2B5EF4-FFF2-40B4-BE49-F238E27FC236}">
                <a16:creationId xmlns:a16="http://schemas.microsoft.com/office/drawing/2014/main" id="{8CCE1FF6-1206-2A0D-B671-2DA212881B0D}"/>
              </a:ext>
            </a:extLst>
          </p:cNvPr>
          <p:cNvSpPr txBox="1"/>
          <p:nvPr/>
        </p:nvSpPr>
        <p:spPr>
          <a:xfrm>
            <a:off x="7577063" y="3774435"/>
            <a:ext cx="328648" cy="369332"/>
          </a:xfrm>
          <a:prstGeom prst="rect">
            <a:avLst/>
          </a:prstGeom>
          <a:noFill/>
        </p:spPr>
        <p:txBody>
          <a:bodyPr wrap="square" rtlCol="0">
            <a:spAutoFit/>
          </a:bodyPr>
          <a:lstStyle/>
          <a:p>
            <a:r>
              <a:rPr lang="en-US" dirty="0"/>
              <a:t>a</a:t>
            </a:r>
            <a:endParaRPr lang="en-ZA" dirty="0"/>
          </a:p>
        </p:txBody>
      </p:sp>
      <p:sp>
        <p:nvSpPr>
          <p:cNvPr id="45" name="TextBox 44">
            <a:extLst>
              <a:ext uri="{FF2B5EF4-FFF2-40B4-BE49-F238E27FC236}">
                <a16:creationId xmlns:a16="http://schemas.microsoft.com/office/drawing/2014/main" id="{CD54C47B-478A-B8A7-B449-510DB131908C}"/>
              </a:ext>
            </a:extLst>
          </p:cNvPr>
          <p:cNvSpPr txBox="1"/>
          <p:nvPr/>
        </p:nvSpPr>
        <p:spPr>
          <a:xfrm>
            <a:off x="8673367" y="3783865"/>
            <a:ext cx="328648" cy="369332"/>
          </a:xfrm>
          <a:prstGeom prst="rect">
            <a:avLst/>
          </a:prstGeom>
          <a:noFill/>
        </p:spPr>
        <p:txBody>
          <a:bodyPr wrap="square" rtlCol="0">
            <a:spAutoFit/>
          </a:bodyPr>
          <a:lstStyle/>
          <a:p>
            <a:r>
              <a:rPr lang="en-US" dirty="0">
                <a:solidFill>
                  <a:schemeClr val="accent4"/>
                </a:solidFill>
              </a:rPr>
              <a:t>T</a:t>
            </a:r>
            <a:endParaRPr lang="en-ZA" dirty="0">
              <a:solidFill>
                <a:schemeClr val="accent4"/>
              </a:solidFill>
            </a:endParaRPr>
          </a:p>
        </p:txBody>
      </p:sp>
      <p:sp>
        <p:nvSpPr>
          <p:cNvPr id="46" name="TextBox 45">
            <a:extLst>
              <a:ext uri="{FF2B5EF4-FFF2-40B4-BE49-F238E27FC236}">
                <a16:creationId xmlns:a16="http://schemas.microsoft.com/office/drawing/2014/main" id="{039F6C40-575A-9C1D-B571-8FAEC511B22A}"/>
              </a:ext>
            </a:extLst>
          </p:cNvPr>
          <p:cNvSpPr txBox="1"/>
          <p:nvPr/>
        </p:nvSpPr>
        <p:spPr>
          <a:xfrm>
            <a:off x="9902990" y="3777846"/>
            <a:ext cx="347331" cy="369332"/>
          </a:xfrm>
          <a:prstGeom prst="rect">
            <a:avLst/>
          </a:prstGeom>
          <a:noFill/>
        </p:spPr>
        <p:txBody>
          <a:bodyPr wrap="square" rtlCol="0">
            <a:spAutoFit/>
          </a:bodyPr>
          <a:lstStyle/>
          <a:p>
            <a:r>
              <a:rPr lang="en-US" dirty="0"/>
              <a:t>c</a:t>
            </a:r>
            <a:endParaRPr lang="en-ZA" dirty="0"/>
          </a:p>
        </p:txBody>
      </p:sp>
      <p:sp>
        <p:nvSpPr>
          <p:cNvPr id="47" name="TextBox 46">
            <a:extLst>
              <a:ext uri="{FF2B5EF4-FFF2-40B4-BE49-F238E27FC236}">
                <a16:creationId xmlns:a16="http://schemas.microsoft.com/office/drawing/2014/main" id="{573DD2A2-0D83-20E8-468F-FD0B44A1AE15}"/>
              </a:ext>
            </a:extLst>
          </p:cNvPr>
          <p:cNvSpPr txBox="1"/>
          <p:nvPr/>
        </p:nvSpPr>
        <p:spPr>
          <a:xfrm>
            <a:off x="7606708" y="5072698"/>
            <a:ext cx="269358" cy="369332"/>
          </a:xfrm>
          <a:prstGeom prst="rect">
            <a:avLst/>
          </a:prstGeom>
          <a:noFill/>
        </p:spPr>
        <p:txBody>
          <a:bodyPr wrap="square" rtlCol="0">
            <a:spAutoFit/>
          </a:bodyPr>
          <a:lstStyle/>
          <a:p>
            <a:r>
              <a:rPr lang="en-US" dirty="0"/>
              <a:t>b</a:t>
            </a:r>
            <a:endParaRPr lang="en-ZA" dirty="0"/>
          </a:p>
        </p:txBody>
      </p:sp>
      <p:sp>
        <p:nvSpPr>
          <p:cNvPr id="48" name="TextBox 47">
            <a:extLst>
              <a:ext uri="{FF2B5EF4-FFF2-40B4-BE49-F238E27FC236}">
                <a16:creationId xmlns:a16="http://schemas.microsoft.com/office/drawing/2014/main" id="{83FCAAC6-C575-DE3E-84D6-245DE2E0CFCE}"/>
              </a:ext>
            </a:extLst>
          </p:cNvPr>
          <p:cNvSpPr txBox="1"/>
          <p:nvPr/>
        </p:nvSpPr>
        <p:spPr>
          <a:xfrm>
            <a:off x="8673367" y="5072698"/>
            <a:ext cx="328648" cy="369332"/>
          </a:xfrm>
          <a:prstGeom prst="rect">
            <a:avLst/>
          </a:prstGeom>
          <a:noFill/>
        </p:spPr>
        <p:txBody>
          <a:bodyPr wrap="square" rtlCol="0">
            <a:spAutoFit/>
          </a:bodyPr>
          <a:lstStyle/>
          <a:p>
            <a:r>
              <a:rPr lang="en-US" dirty="0">
                <a:solidFill>
                  <a:schemeClr val="accent5"/>
                </a:solidFill>
              </a:rPr>
              <a:t>R</a:t>
            </a:r>
            <a:endParaRPr lang="en-ZA" dirty="0">
              <a:solidFill>
                <a:schemeClr val="accent5"/>
              </a:solidFill>
            </a:endParaRPr>
          </a:p>
        </p:txBody>
      </p:sp>
      <p:cxnSp>
        <p:nvCxnSpPr>
          <p:cNvPr id="6" name="Straight Arrow Connector 5">
            <a:extLst>
              <a:ext uri="{FF2B5EF4-FFF2-40B4-BE49-F238E27FC236}">
                <a16:creationId xmlns:a16="http://schemas.microsoft.com/office/drawing/2014/main" id="{48699EB8-8B3B-1EB5-47A6-43CD80D937BE}"/>
              </a:ext>
            </a:extLst>
          </p:cNvPr>
          <p:cNvCxnSpPr>
            <a:stCxn id="28" idx="4"/>
            <a:endCxn id="14" idx="4"/>
          </p:cNvCxnSpPr>
          <p:nvPr/>
        </p:nvCxnSpPr>
        <p:spPr>
          <a:xfrm rot="5400000">
            <a:off x="7655384" y="5058174"/>
            <a:ext cx="5269" cy="1157566"/>
          </a:xfrm>
          <a:prstGeom prst="curvedConnector3">
            <a:avLst>
              <a:gd name="adj1" fmla="val 1075308"/>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AAD2BBA4-E158-5CE1-3962-8CD4223AC933}"/>
              </a:ext>
            </a:extLst>
          </p:cNvPr>
          <p:cNvCxnSpPr>
            <a:stCxn id="28" idx="0"/>
            <a:endCxn id="15" idx="6"/>
          </p:cNvCxnSpPr>
          <p:nvPr/>
        </p:nvCxnSpPr>
        <p:spPr>
          <a:xfrm rot="16200000" flipV="1">
            <a:off x="7585231" y="4490383"/>
            <a:ext cx="421067" cy="882075"/>
          </a:xfrm>
          <a:prstGeom prst="curvedConnector2">
            <a:avLst/>
          </a:prstGeom>
          <a:ln>
            <a:tailEnd type="triangle"/>
          </a:ln>
        </p:spPr>
        <p:style>
          <a:lnRef idx="2">
            <a:schemeClr val="accent5"/>
          </a:lnRef>
          <a:fillRef idx="0">
            <a:schemeClr val="accent5"/>
          </a:fillRef>
          <a:effectRef idx="1">
            <a:schemeClr val="accent5"/>
          </a:effectRef>
          <a:fontRef idx="minor">
            <a:schemeClr val="tx1"/>
          </a:fontRef>
        </p:style>
      </p:cxnSp>
      <p:cxnSp>
        <p:nvCxnSpPr>
          <p:cNvPr id="24" name="Straight Arrow Connector 23">
            <a:extLst>
              <a:ext uri="{FF2B5EF4-FFF2-40B4-BE49-F238E27FC236}">
                <a16:creationId xmlns:a16="http://schemas.microsoft.com/office/drawing/2014/main" id="{9BFF1C69-31A1-0BF3-60ED-03FCEA705E07}"/>
              </a:ext>
            </a:extLst>
          </p:cNvPr>
          <p:cNvCxnSpPr>
            <a:stCxn id="5" idx="4"/>
            <a:endCxn id="11" idx="0"/>
          </p:cNvCxnSpPr>
          <p:nvPr/>
        </p:nvCxnSpPr>
        <p:spPr>
          <a:xfrm flipH="1">
            <a:off x="7079238" y="3042137"/>
            <a:ext cx="1500" cy="18979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2037B4D2-BA99-422A-30F8-957E12482EBE}"/>
              </a:ext>
            </a:extLst>
          </p:cNvPr>
          <p:cNvCxnSpPr>
            <a:stCxn id="22" idx="0"/>
            <a:endCxn id="11" idx="5"/>
          </p:cNvCxnSpPr>
          <p:nvPr/>
        </p:nvCxnSpPr>
        <p:spPr>
          <a:xfrm flipH="1" flipV="1">
            <a:off x="7274040" y="3652198"/>
            <a:ext cx="977499" cy="19519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8" name="Straight Arrow Connector 67">
            <a:extLst>
              <a:ext uri="{FF2B5EF4-FFF2-40B4-BE49-F238E27FC236}">
                <a16:creationId xmlns:a16="http://schemas.microsoft.com/office/drawing/2014/main" id="{238F1255-6977-FD3C-BD42-97718560AE8A}"/>
              </a:ext>
            </a:extLst>
          </p:cNvPr>
          <p:cNvCxnSpPr>
            <a:cxnSpLocks/>
            <a:stCxn id="22" idx="3"/>
            <a:endCxn id="12" idx="5"/>
          </p:cNvCxnSpPr>
          <p:nvPr/>
        </p:nvCxnSpPr>
        <p:spPr>
          <a:xfrm rot="5400000">
            <a:off x="7665386" y="3876309"/>
            <a:ext cx="1" cy="782700"/>
          </a:xfrm>
          <a:prstGeom prst="curvedConnector3">
            <a:avLst>
              <a:gd name="adj1" fmla="val 2147483646"/>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5" name="Straight Arrow Connector 104">
            <a:extLst>
              <a:ext uri="{FF2B5EF4-FFF2-40B4-BE49-F238E27FC236}">
                <a16:creationId xmlns:a16="http://schemas.microsoft.com/office/drawing/2014/main" id="{C205FF83-120B-3CF0-78E6-66150AB9AB25}"/>
              </a:ext>
            </a:extLst>
          </p:cNvPr>
          <p:cNvCxnSpPr>
            <a:cxnSpLocks/>
            <a:stCxn id="5" idx="1"/>
            <a:endCxn id="12" idx="1"/>
          </p:cNvCxnSpPr>
          <p:nvPr/>
        </p:nvCxnSpPr>
        <p:spPr>
          <a:xfrm rot="16200000" flipH="1" flipV="1">
            <a:off x="6236368" y="3269936"/>
            <a:ext cx="1297629" cy="1504"/>
          </a:xfrm>
          <a:prstGeom prst="curvedConnector5">
            <a:avLst>
              <a:gd name="adj1" fmla="val 956"/>
              <a:gd name="adj2" fmla="val 50147606"/>
              <a:gd name="adj3" fmla="val 99562"/>
            </a:avLst>
          </a:prstGeom>
          <a:ln>
            <a:tailEnd type="triangle"/>
          </a:ln>
        </p:spPr>
        <p:style>
          <a:lnRef idx="2">
            <a:schemeClr val="accent2"/>
          </a:lnRef>
          <a:fillRef idx="0">
            <a:schemeClr val="accent2"/>
          </a:fillRef>
          <a:effectRef idx="1">
            <a:schemeClr val="accent2"/>
          </a:effectRef>
          <a:fontRef idx="minor">
            <a:schemeClr val="tx1"/>
          </a:fontRef>
        </p:style>
      </p:cxnSp>
      <p:sp>
        <p:nvSpPr>
          <p:cNvPr id="165" name="Freeform: Shape 164">
            <a:extLst>
              <a:ext uri="{FF2B5EF4-FFF2-40B4-BE49-F238E27FC236}">
                <a16:creationId xmlns:a16="http://schemas.microsoft.com/office/drawing/2014/main" id="{D5201E73-3A2B-35C3-61A2-0FA438177104}"/>
              </a:ext>
            </a:extLst>
          </p:cNvPr>
          <p:cNvSpPr/>
          <p:nvPr/>
        </p:nvSpPr>
        <p:spPr>
          <a:xfrm>
            <a:off x="5894915" y="3623968"/>
            <a:ext cx="994983" cy="976963"/>
          </a:xfrm>
          <a:custGeom>
            <a:avLst/>
            <a:gdLst>
              <a:gd name="connsiteX0" fmla="*/ 994983 w 994983"/>
              <a:gd name="connsiteY0" fmla="*/ 47809 h 976963"/>
              <a:gd name="connsiteX1" fmla="*/ 172732 w 994983"/>
              <a:gd name="connsiteY1" fmla="*/ 40720 h 976963"/>
              <a:gd name="connsiteX2" fmla="*/ 2611 w 994983"/>
              <a:gd name="connsiteY2" fmla="*/ 487288 h 976963"/>
              <a:gd name="connsiteX3" fmla="*/ 236527 w 994983"/>
              <a:gd name="connsiteY3" fmla="*/ 905502 h 976963"/>
              <a:gd name="connsiteX4" fmla="*/ 917011 w 994983"/>
              <a:gd name="connsiteY4" fmla="*/ 969297 h 976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983" h="976963">
                <a:moveTo>
                  <a:pt x="994983" y="47809"/>
                </a:moveTo>
                <a:cubicBezTo>
                  <a:pt x="666555" y="7641"/>
                  <a:pt x="338127" y="-32526"/>
                  <a:pt x="172732" y="40720"/>
                </a:cubicBezTo>
                <a:cubicBezTo>
                  <a:pt x="7337" y="113966"/>
                  <a:pt x="-8021" y="343158"/>
                  <a:pt x="2611" y="487288"/>
                </a:cubicBezTo>
                <a:cubicBezTo>
                  <a:pt x="13243" y="631418"/>
                  <a:pt x="84127" y="825167"/>
                  <a:pt x="236527" y="905502"/>
                </a:cubicBezTo>
                <a:cubicBezTo>
                  <a:pt x="388927" y="985837"/>
                  <a:pt x="699634" y="983474"/>
                  <a:pt x="917011" y="969297"/>
                </a:cubicBezTo>
              </a:path>
            </a:pathLst>
          </a:custGeom>
          <a:ln>
            <a:tailEnd type="triangle"/>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ZA" dirty="0"/>
          </a:p>
        </p:txBody>
      </p:sp>
      <p:sp>
        <p:nvSpPr>
          <p:cNvPr id="166" name="Freeform: Shape 165">
            <a:extLst>
              <a:ext uri="{FF2B5EF4-FFF2-40B4-BE49-F238E27FC236}">
                <a16:creationId xmlns:a16="http://schemas.microsoft.com/office/drawing/2014/main" id="{98A78441-5366-188A-D765-4341825945D4}"/>
              </a:ext>
            </a:extLst>
          </p:cNvPr>
          <p:cNvSpPr/>
          <p:nvPr/>
        </p:nvSpPr>
        <p:spPr>
          <a:xfrm>
            <a:off x="5636453" y="3124615"/>
            <a:ext cx="1281798" cy="2127869"/>
          </a:xfrm>
          <a:custGeom>
            <a:avLst/>
            <a:gdLst>
              <a:gd name="connsiteX0" fmla="*/ 1281798 w 1281798"/>
              <a:gd name="connsiteY0" fmla="*/ 150213 h 2127869"/>
              <a:gd name="connsiteX1" fmla="*/ 154747 w 1281798"/>
              <a:gd name="connsiteY1" fmla="*/ 171478 h 2127869"/>
              <a:gd name="connsiteX2" fmla="*/ 119305 w 1281798"/>
              <a:gd name="connsiteY2" fmla="*/ 1879776 h 2127869"/>
              <a:gd name="connsiteX3" fmla="*/ 1175473 w 1281798"/>
              <a:gd name="connsiteY3" fmla="*/ 2127869 h 2127869"/>
            </a:gdLst>
            <a:ahLst/>
            <a:cxnLst>
              <a:cxn ang="0">
                <a:pos x="connsiteX0" y="connsiteY0"/>
              </a:cxn>
              <a:cxn ang="0">
                <a:pos x="connsiteX1" y="connsiteY1"/>
              </a:cxn>
              <a:cxn ang="0">
                <a:pos x="connsiteX2" y="connsiteY2"/>
              </a:cxn>
              <a:cxn ang="0">
                <a:pos x="connsiteX3" y="connsiteY3"/>
              </a:cxn>
            </a:cxnLst>
            <a:rect l="l" t="t" r="r" b="b"/>
            <a:pathLst>
              <a:path w="1281798" h="2127869">
                <a:moveTo>
                  <a:pt x="1281798" y="150213"/>
                </a:moveTo>
                <a:cubicBezTo>
                  <a:pt x="815147" y="16715"/>
                  <a:pt x="348496" y="-116782"/>
                  <a:pt x="154747" y="171478"/>
                </a:cubicBezTo>
                <a:cubicBezTo>
                  <a:pt x="-39002" y="459738"/>
                  <a:pt x="-50816" y="1553711"/>
                  <a:pt x="119305" y="1879776"/>
                </a:cubicBezTo>
                <a:cubicBezTo>
                  <a:pt x="289426" y="2205841"/>
                  <a:pt x="953371" y="2088883"/>
                  <a:pt x="1175473" y="2127869"/>
                </a:cubicBezTo>
              </a:path>
            </a:pathLst>
          </a:custGeom>
          <a:ln>
            <a:tailEnd type="triangle"/>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ZA" dirty="0"/>
          </a:p>
        </p:txBody>
      </p:sp>
      <p:sp>
        <p:nvSpPr>
          <p:cNvPr id="167" name="TextBox 166">
            <a:extLst>
              <a:ext uri="{FF2B5EF4-FFF2-40B4-BE49-F238E27FC236}">
                <a16:creationId xmlns:a16="http://schemas.microsoft.com/office/drawing/2014/main" id="{E830FCD6-051B-D1E0-A3AD-59C0CF1D3646}"/>
              </a:ext>
            </a:extLst>
          </p:cNvPr>
          <p:cNvSpPr txBox="1"/>
          <p:nvPr/>
        </p:nvSpPr>
        <p:spPr>
          <a:xfrm>
            <a:off x="7044169" y="2924122"/>
            <a:ext cx="347331" cy="369332"/>
          </a:xfrm>
          <a:prstGeom prst="rect">
            <a:avLst/>
          </a:prstGeom>
          <a:noFill/>
        </p:spPr>
        <p:txBody>
          <a:bodyPr wrap="square" rtlCol="0">
            <a:spAutoFit/>
          </a:bodyPr>
          <a:lstStyle/>
          <a:p>
            <a:r>
              <a:rPr lang="el-GR" dirty="0">
                <a:solidFill>
                  <a:schemeClr val="accent2"/>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2"/>
              </a:solidFill>
            </a:endParaRPr>
          </a:p>
        </p:txBody>
      </p:sp>
      <p:sp>
        <p:nvSpPr>
          <p:cNvPr id="168" name="TextBox 167">
            <a:extLst>
              <a:ext uri="{FF2B5EF4-FFF2-40B4-BE49-F238E27FC236}">
                <a16:creationId xmlns:a16="http://schemas.microsoft.com/office/drawing/2014/main" id="{FD58B3D0-E29A-C367-1AC2-E58309B2855E}"/>
              </a:ext>
            </a:extLst>
          </p:cNvPr>
          <p:cNvSpPr txBox="1"/>
          <p:nvPr/>
        </p:nvSpPr>
        <p:spPr>
          <a:xfrm>
            <a:off x="5996497" y="2614360"/>
            <a:ext cx="347331" cy="369332"/>
          </a:xfrm>
          <a:prstGeom prst="rect">
            <a:avLst/>
          </a:prstGeom>
          <a:noFill/>
        </p:spPr>
        <p:txBody>
          <a:bodyPr wrap="square" rtlCol="0">
            <a:spAutoFit/>
          </a:bodyPr>
          <a:lstStyle/>
          <a:p>
            <a:r>
              <a:rPr lang="el-GR" dirty="0">
                <a:solidFill>
                  <a:schemeClr val="accent2"/>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2"/>
              </a:solidFill>
            </a:endParaRPr>
          </a:p>
        </p:txBody>
      </p:sp>
      <p:sp>
        <p:nvSpPr>
          <p:cNvPr id="169" name="TextBox 168">
            <a:extLst>
              <a:ext uri="{FF2B5EF4-FFF2-40B4-BE49-F238E27FC236}">
                <a16:creationId xmlns:a16="http://schemas.microsoft.com/office/drawing/2014/main" id="{F11A89F1-ED19-57FE-86E5-E895A5F80630}"/>
              </a:ext>
            </a:extLst>
          </p:cNvPr>
          <p:cNvSpPr txBox="1"/>
          <p:nvPr/>
        </p:nvSpPr>
        <p:spPr>
          <a:xfrm>
            <a:off x="5566118" y="3898326"/>
            <a:ext cx="347331" cy="369332"/>
          </a:xfrm>
          <a:prstGeom prst="rect">
            <a:avLst/>
          </a:prstGeom>
          <a:noFill/>
        </p:spPr>
        <p:txBody>
          <a:bodyPr wrap="square" rtlCol="0">
            <a:spAutoFit/>
          </a:bodyPr>
          <a:lstStyle/>
          <a:p>
            <a:r>
              <a:rPr lang="el-GR" dirty="0">
                <a:solidFill>
                  <a:schemeClr val="accent3"/>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3"/>
              </a:solidFill>
            </a:endParaRPr>
          </a:p>
        </p:txBody>
      </p:sp>
      <p:sp>
        <p:nvSpPr>
          <p:cNvPr id="170" name="TextBox 169">
            <a:extLst>
              <a:ext uri="{FF2B5EF4-FFF2-40B4-BE49-F238E27FC236}">
                <a16:creationId xmlns:a16="http://schemas.microsoft.com/office/drawing/2014/main" id="{A7786A0D-76A2-5CDB-B5BF-58EAA5246A24}"/>
              </a:ext>
            </a:extLst>
          </p:cNvPr>
          <p:cNvSpPr txBox="1"/>
          <p:nvPr/>
        </p:nvSpPr>
        <p:spPr>
          <a:xfrm>
            <a:off x="5832421" y="3880297"/>
            <a:ext cx="347331" cy="369332"/>
          </a:xfrm>
          <a:prstGeom prst="rect">
            <a:avLst/>
          </a:prstGeom>
          <a:noFill/>
        </p:spPr>
        <p:txBody>
          <a:bodyPr wrap="square" rtlCol="0">
            <a:spAutoFit/>
          </a:bodyPr>
          <a:lstStyle/>
          <a:p>
            <a:r>
              <a:rPr lang="el-GR" dirty="0">
                <a:solidFill>
                  <a:schemeClr val="accent3"/>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3"/>
              </a:solidFill>
            </a:endParaRPr>
          </a:p>
        </p:txBody>
      </p:sp>
      <p:sp>
        <p:nvSpPr>
          <p:cNvPr id="171" name="TextBox 170">
            <a:extLst>
              <a:ext uri="{FF2B5EF4-FFF2-40B4-BE49-F238E27FC236}">
                <a16:creationId xmlns:a16="http://schemas.microsoft.com/office/drawing/2014/main" id="{4B0C5E94-8F26-EDE4-2816-3E8849208309}"/>
              </a:ext>
            </a:extLst>
          </p:cNvPr>
          <p:cNvSpPr txBox="1"/>
          <p:nvPr/>
        </p:nvSpPr>
        <p:spPr>
          <a:xfrm>
            <a:off x="7540809" y="5408827"/>
            <a:ext cx="347331" cy="369332"/>
          </a:xfrm>
          <a:prstGeom prst="rect">
            <a:avLst/>
          </a:prstGeom>
          <a:noFill/>
        </p:spPr>
        <p:txBody>
          <a:bodyPr wrap="square" rtlCol="0">
            <a:spAutoFit/>
          </a:bodyPr>
          <a:lstStyle/>
          <a:p>
            <a:r>
              <a:rPr lang="el-GR" dirty="0">
                <a:solidFill>
                  <a:schemeClr val="accent5"/>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5"/>
              </a:solidFill>
            </a:endParaRPr>
          </a:p>
        </p:txBody>
      </p:sp>
      <p:sp>
        <p:nvSpPr>
          <p:cNvPr id="172" name="TextBox 171">
            <a:extLst>
              <a:ext uri="{FF2B5EF4-FFF2-40B4-BE49-F238E27FC236}">
                <a16:creationId xmlns:a16="http://schemas.microsoft.com/office/drawing/2014/main" id="{74B7EB1D-3F5C-6BEB-8CF5-CC5AA286BF01}"/>
              </a:ext>
            </a:extLst>
          </p:cNvPr>
          <p:cNvSpPr txBox="1"/>
          <p:nvPr/>
        </p:nvSpPr>
        <p:spPr>
          <a:xfrm>
            <a:off x="7778932" y="4556193"/>
            <a:ext cx="347331" cy="369332"/>
          </a:xfrm>
          <a:prstGeom prst="rect">
            <a:avLst/>
          </a:prstGeom>
          <a:noFill/>
        </p:spPr>
        <p:txBody>
          <a:bodyPr wrap="square" rtlCol="0">
            <a:spAutoFit/>
          </a:bodyPr>
          <a:lstStyle/>
          <a:p>
            <a:r>
              <a:rPr lang="el-GR" dirty="0">
                <a:solidFill>
                  <a:schemeClr val="accent5"/>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5"/>
              </a:solidFill>
            </a:endParaRPr>
          </a:p>
        </p:txBody>
      </p:sp>
      <p:sp>
        <p:nvSpPr>
          <p:cNvPr id="173" name="TextBox 172">
            <a:extLst>
              <a:ext uri="{FF2B5EF4-FFF2-40B4-BE49-F238E27FC236}">
                <a16:creationId xmlns:a16="http://schemas.microsoft.com/office/drawing/2014/main" id="{96169E61-D763-20CE-2C0F-D509E867E78E}"/>
              </a:ext>
            </a:extLst>
          </p:cNvPr>
          <p:cNvSpPr txBox="1"/>
          <p:nvPr/>
        </p:nvSpPr>
        <p:spPr>
          <a:xfrm>
            <a:off x="7511218" y="4204381"/>
            <a:ext cx="347331" cy="369332"/>
          </a:xfrm>
          <a:prstGeom prst="rect">
            <a:avLst/>
          </a:prstGeom>
          <a:noFill/>
        </p:spPr>
        <p:txBody>
          <a:bodyPr wrap="square" rtlCol="0">
            <a:spAutoFit/>
          </a:bodyPr>
          <a:lstStyle/>
          <a:p>
            <a:r>
              <a:rPr lang="el-GR" dirty="0">
                <a:solidFill>
                  <a:schemeClr val="accent4"/>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4"/>
              </a:solidFill>
            </a:endParaRPr>
          </a:p>
        </p:txBody>
      </p:sp>
      <p:sp>
        <p:nvSpPr>
          <p:cNvPr id="174" name="TextBox 173">
            <a:extLst>
              <a:ext uri="{FF2B5EF4-FFF2-40B4-BE49-F238E27FC236}">
                <a16:creationId xmlns:a16="http://schemas.microsoft.com/office/drawing/2014/main" id="{7E052642-E2FB-97E0-724D-15F45FF60F96}"/>
              </a:ext>
            </a:extLst>
          </p:cNvPr>
          <p:cNvSpPr txBox="1"/>
          <p:nvPr/>
        </p:nvSpPr>
        <p:spPr>
          <a:xfrm>
            <a:off x="7649425" y="3463832"/>
            <a:ext cx="347331" cy="369332"/>
          </a:xfrm>
          <a:prstGeom prst="rect">
            <a:avLst/>
          </a:prstGeom>
          <a:noFill/>
        </p:spPr>
        <p:txBody>
          <a:bodyPr wrap="square" rtlCol="0">
            <a:spAutoFit/>
          </a:bodyPr>
          <a:lstStyle/>
          <a:p>
            <a:r>
              <a:rPr lang="el-GR" dirty="0">
                <a:solidFill>
                  <a:schemeClr val="accent4"/>
                </a:solidFill>
                <a:latin typeface="Segoe UI Symbol" panose="020B0502040204020203" pitchFamily="34" charset="0"/>
                <a:ea typeface="Segoe UI Symbol" panose="020B0502040204020203" pitchFamily="34" charset="0"/>
                <a:cs typeface="Arial" panose="020B0604020202020204" pitchFamily="34" charset="0"/>
              </a:rPr>
              <a:t>ε</a:t>
            </a:r>
            <a:endParaRPr lang="en-ZA" dirty="0">
              <a:solidFill>
                <a:schemeClr val="accent4"/>
              </a:solidFill>
            </a:endParaRPr>
          </a:p>
        </p:txBody>
      </p:sp>
    </p:spTree>
    <p:extLst>
      <p:ext uri="{BB962C8B-B14F-4D97-AF65-F5344CB8AC3E}">
        <p14:creationId xmlns:p14="http://schemas.microsoft.com/office/powerpoint/2010/main" val="269069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625C-83AF-B516-4744-D0038852D179}"/>
              </a:ext>
            </a:extLst>
          </p:cNvPr>
          <p:cNvSpPr>
            <a:spLocks noGrp="1"/>
          </p:cNvSpPr>
          <p:nvPr>
            <p:ph type="title"/>
          </p:nvPr>
        </p:nvSpPr>
        <p:spPr>
          <a:xfrm>
            <a:off x="838200" y="202967"/>
            <a:ext cx="10515600" cy="1325563"/>
          </a:xfrm>
        </p:spPr>
        <p:txBody>
          <a:bodyPr/>
          <a:lstStyle/>
          <a:p>
            <a:r>
              <a:rPr lang="en-ZA" dirty="0"/>
              <a:t>NFA State table</a:t>
            </a:r>
          </a:p>
        </p:txBody>
      </p:sp>
      <p:sp>
        <p:nvSpPr>
          <p:cNvPr id="3" name="Content Placeholder 2">
            <a:extLst>
              <a:ext uri="{FF2B5EF4-FFF2-40B4-BE49-F238E27FC236}">
                <a16:creationId xmlns:a16="http://schemas.microsoft.com/office/drawing/2014/main" id="{8D4E4CA7-5EFD-9E81-399C-873FBD6DE7F8}"/>
              </a:ext>
            </a:extLst>
          </p:cNvPr>
          <p:cNvSpPr>
            <a:spLocks noGrp="1"/>
          </p:cNvSpPr>
          <p:nvPr>
            <p:ph idx="1"/>
          </p:nvPr>
        </p:nvSpPr>
        <p:spPr>
          <a:xfrm>
            <a:off x="838200" y="1137522"/>
            <a:ext cx="10515600" cy="4351338"/>
          </a:xfrm>
        </p:spPr>
        <p:txBody>
          <a:bodyPr/>
          <a:lstStyle/>
          <a:p>
            <a:pPr marL="0" indent="0">
              <a:buNone/>
            </a:pPr>
            <a:r>
              <a:rPr lang="en-ZA" dirty="0"/>
              <a:t>Once the NFA diagram is completed we can make record of all transitions made between two states for a given symbol in a NFA State table. We also keep track of which NFA Final states in the previous mini NFAs correspond to which production rules which will be used in future steps of creating the SLR parser. Note in the tables, all NFA Final state labels are underlined, which is continued onward.</a:t>
            </a:r>
          </a:p>
        </p:txBody>
      </p:sp>
      <p:grpSp>
        <p:nvGrpSpPr>
          <p:cNvPr id="4" name="Group 3">
            <a:extLst>
              <a:ext uri="{FF2B5EF4-FFF2-40B4-BE49-F238E27FC236}">
                <a16:creationId xmlns:a16="http://schemas.microsoft.com/office/drawing/2014/main" id="{35B15843-44BE-EA2D-D9F0-52928AE243C6}"/>
              </a:ext>
            </a:extLst>
          </p:cNvPr>
          <p:cNvGrpSpPr/>
          <p:nvPr/>
        </p:nvGrpSpPr>
        <p:grpSpPr>
          <a:xfrm>
            <a:off x="6159376" y="3570303"/>
            <a:ext cx="5305523" cy="3287697"/>
            <a:chOff x="6759080" y="2490463"/>
            <a:chExt cx="5305523" cy="3287697"/>
          </a:xfrm>
        </p:grpSpPr>
        <p:sp>
          <p:nvSpPr>
            <p:cNvPr id="5" name="Flowchart: Connector 4">
              <a:extLst>
                <a:ext uri="{FF2B5EF4-FFF2-40B4-BE49-F238E27FC236}">
                  <a16:creationId xmlns:a16="http://schemas.microsoft.com/office/drawing/2014/main" id="{9585940F-2CD9-E891-3908-9A9CAFA8D161}"/>
                </a:ext>
              </a:extLst>
            </p:cNvPr>
            <p:cNvSpPr/>
            <p:nvPr/>
          </p:nvSpPr>
          <p:spPr>
            <a:xfrm>
              <a:off x="7998207" y="2549769"/>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6" name="Flowchart: Connector 5">
              <a:extLst>
                <a:ext uri="{FF2B5EF4-FFF2-40B4-BE49-F238E27FC236}">
                  <a16:creationId xmlns:a16="http://schemas.microsoft.com/office/drawing/2014/main" id="{038DD9DE-FD87-4226-23EE-C3846D9BF6C1}"/>
                </a:ext>
              </a:extLst>
            </p:cNvPr>
            <p:cNvSpPr/>
            <p:nvPr/>
          </p:nvSpPr>
          <p:spPr>
            <a:xfrm>
              <a:off x="9169009" y="255283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7" name="Straight Arrow Connector 6">
              <a:extLst>
                <a:ext uri="{FF2B5EF4-FFF2-40B4-BE49-F238E27FC236}">
                  <a16:creationId xmlns:a16="http://schemas.microsoft.com/office/drawing/2014/main" id="{0C58E77E-D20A-435D-7473-5D629020DF2A}"/>
                </a:ext>
              </a:extLst>
            </p:cNvPr>
            <p:cNvCxnSpPr>
              <a:cxnSpLocks/>
              <a:stCxn id="5" idx="6"/>
              <a:endCxn id="6" idx="2"/>
            </p:cNvCxnSpPr>
            <p:nvPr/>
          </p:nvCxnSpPr>
          <p:spPr>
            <a:xfrm>
              <a:off x="8549192" y="2795954"/>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B98900BD-7ADA-F323-9230-0FFEFB7BEDC9}"/>
                </a:ext>
              </a:extLst>
            </p:cNvPr>
            <p:cNvSpPr txBox="1"/>
            <p:nvPr/>
          </p:nvSpPr>
          <p:spPr>
            <a:xfrm>
              <a:off x="8758838" y="2490463"/>
              <a:ext cx="269358" cy="369332"/>
            </a:xfrm>
            <a:prstGeom prst="rect">
              <a:avLst/>
            </a:prstGeom>
            <a:noFill/>
          </p:spPr>
          <p:txBody>
            <a:bodyPr wrap="square" rtlCol="0">
              <a:spAutoFit/>
            </a:bodyPr>
            <a:lstStyle/>
            <a:p>
              <a:r>
                <a:rPr lang="en-US" dirty="0"/>
                <a:t>T</a:t>
              </a:r>
            </a:p>
          </p:txBody>
        </p:sp>
        <p:sp>
          <p:nvSpPr>
            <p:cNvPr id="9" name="Flowchart: Connector 8">
              <a:extLst>
                <a:ext uri="{FF2B5EF4-FFF2-40B4-BE49-F238E27FC236}">
                  <a16:creationId xmlns:a16="http://schemas.microsoft.com/office/drawing/2014/main" id="{8777FFEF-8F50-92DF-F96D-45D14E83C0F6}"/>
                </a:ext>
              </a:extLst>
            </p:cNvPr>
            <p:cNvSpPr/>
            <p:nvPr/>
          </p:nvSpPr>
          <p:spPr>
            <a:xfrm>
              <a:off x="7996707" y="323193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sp>
          <p:nvSpPr>
            <p:cNvPr id="10" name="Flowchart: Connector 9">
              <a:extLst>
                <a:ext uri="{FF2B5EF4-FFF2-40B4-BE49-F238E27FC236}">
                  <a16:creationId xmlns:a16="http://schemas.microsoft.com/office/drawing/2014/main" id="{E6841F25-C758-103D-B0A9-AB5DE62462D7}"/>
                </a:ext>
              </a:extLst>
            </p:cNvPr>
            <p:cNvSpPr/>
            <p:nvPr/>
          </p:nvSpPr>
          <p:spPr>
            <a:xfrm>
              <a:off x="7996703" y="3847398"/>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sp>
          <p:nvSpPr>
            <p:cNvPr id="11" name="Flowchart: Connector 10">
              <a:extLst>
                <a:ext uri="{FF2B5EF4-FFF2-40B4-BE49-F238E27FC236}">
                  <a16:creationId xmlns:a16="http://schemas.microsoft.com/office/drawing/2014/main" id="{04685562-641B-2BE9-6799-B6854108AB37}"/>
                </a:ext>
              </a:extLst>
            </p:cNvPr>
            <p:cNvSpPr/>
            <p:nvPr/>
          </p:nvSpPr>
          <p:spPr>
            <a:xfrm>
              <a:off x="7996704" y="514722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10</a:t>
              </a:r>
              <a:endParaRPr lang="en-ZA" sz="1100" baseline="-25000" dirty="0"/>
            </a:p>
          </p:txBody>
        </p:sp>
        <p:sp>
          <p:nvSpPr>
            <p:cNvPr id="12" name="Flowchart: Connector 11">
              <a:extLst>
                <a:ext uri="{FF2B5EF4-FFF2-40B4-BE49-F238E27FC236}">
                  <a16:creationId xmlns:a16="http://schemas.microsoft.com/office/drawing/2014/main" id="{AD55D329-61ED-7EDB-BFDC-38BDB7191F39}"/>
                </a:ext>
              </a:extLst>
            </p:cNvPr>
            <p:cNvSpPr/>
            <p:nvPr/>
          </p:nvSpPr>
          <p:spPr>
            <a:xfrm>
              <a:off x="7996703" y="4474703"/>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9</a:t>
              </a:r>
              <a:endParaRPr lang="en-ZA" sz="1400" baseline="-25000" dirty="0"/>
            </a:p>
          </p:txBody>
        </p:sp>
        <p:cxnSp>
          <p:nvCxnSpPr>
            <p:cNvPr id="13" name="Straight Arrow Connector 12">
              <a:extLst>
                <a:ext uri="{FF2B5EF4-FFF2-40B4-BE49-F238E27FC236}">
                  <a16:creationId xmlns:a16="http://schemas.microsoft.com/office/drawing/2014/main" id="{C21A1A52-1374-DA42-23CE-DB45BA48671E}"/>
                </a:ext>
              </a:extLst>
            </p:cNvPr>
            <p:cNvCxnSpPr>
              <a:cxnSpLocks/>
            </p:cNvCxnSpPr>
            <p:nvPr/>
          </p:nvCxnSpPr>
          <p:spPr>
            <a:xfrm>
              <a:off x="7572497" y="2795543"/>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Flowchart: Connector 17">
              <a:extLst>
                <a:ext uri="{FF2B5EF4-FFF2-40B4-BE49-F238E27FC236}">
                  <a16:creationId xmlns:a16="http://schemas.microsoft.com/office/drawing/2014/main" id="{206639CB-A14D-4A2E-816B-002752FA096F}"/>
                </a:ext>
              </a:extLst>
            </p:cNvPr>
            <p:cNvSpPr/>
            <p:nvPr/>
          </p:nvSpPr>
          <p:spPr>
            <a:xfrm>
              <a:off x="9169008"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19" name="Flowchart: Connector 18">
              <a:extLst>
                <a:ext uri="{FF2B5EF4-FFF2-40B4-BE49-F238E27FC236}">
                  <a16:creationId xmlns:a16="http://schemas.microsoft.com/office/drawing/2014/main" id="{7814830A-E942-9C90-BD54-7AC19AF60C4D}"/>
                </a:ext>
              </a:extLst>
            </p:cNvPr>
            <p:cNvSpPr/>
            <p:nvPr/>
          </p:nvSpPr>
          <p:spPr>
            <a:xfrm>
              <a:off x="10341313"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20" name="Flowchart: Connector 19">
              <a:extLst>
                <a:ext uri="{FF2B5EF4-FFF2-40B4-BE49-F238E27FC236}">
                  <a16:creationId xmlns:a16="http://schemas.microsoft.com/office/drawing/2014/main" id="{967DDFEB-862E-A4E3-DA38-963D6303E5B4}"/>
                </a:ext>
              </a:extLst>
            </p:cNvPr>
            <p:cNvSpPr/>
            <p:nvPr/>
          </p:nvSpPr>
          <p:spPr>
            <a:xfrm>
              <a:off x="11513618" y="384739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sp>
          <p:nvSpPr>
            <p:cNvPr id="21" name="Flowchart: Connector 20">
              <a:extLst>
                <a:ext uri="{FF2B5EF4-FFF2-40B4-BE49-F238E27FC236}">
                  <a16:creationId xmlns:a16="http://schemas.microsoft.com/office/drawing/2014/main" id="{FEC88C5E-D087-38B4-D55C-3B0DCE2205BC}"/>
                </a:ext>
              </a:extLst>
            </p:cNvPr>
            <p:cNvSpPr/>
            <p:nvPr/>
          </p:nvSpPr>
          <p:spPr>
            <a:xfrm>
              <a:off x="9154551" y="323270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sp>
          <p:nvSpPr>
            <p:cNvPr id="22" name="Flowchart: Connector 21">
              <a:extLst>
                <a:ext uri="{FF2B5EF4-FFF2-40B4-BE49-F238E27FC236}">
                  <a16:creationId xmlns:a16="http://schemas.microsoft.com/office/drawing/2014/main" id="{63F5552E-8851-3B23-AFEB-462F68AB70A8}"/>
                </a:ext>
              </a:extLst>
            </p:cNvPr>
            <p:cNvSpPr/>
            <p:nvPr/>
          </p:nvSpPr>
          <p:spPr>
            <a:xfrm>
              <a:off x="9154270" y="5141955"/>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11</a:t>
              </a:r>
              <a:endParaRPr lang="en-ZA" sz="1100" baseline="-25000" dirty="0"/>
            </a:p>
          </p:txBody>
        </p:sp>
        <p:sp>
          <p:nvSpPr>
            <p:cNvPr id="23" name="Flowchart: Connector 22">
              <a:extLst>
                <a:ext uri="{FF2B5EF4-FFF2-40B4-BE49-F238E27FC236}">
                  <a16:creationId xmlns:a16="http://schemas.microsoft.com/office/drawing/2014/main" id="{E3E96008-1AC6-6BBA-2A2D-35BC9F20D2D5}"/>
                </a:ext>
              </a:extLst>
            </p:cNvPr>
            <p:cNvSpPr/>
            <p:nvPr/>
          </p:nvSpPr>
          <p:spPr>
            <a:xfrm>
              <a:off x="10341312" y="514195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12</a:t>
              </a:r>
              <a:endParaRPr lang="en-ZA" sz="1100" baseline="-25000" dirty="0"/>
            </a:p>
          </p:txBody>
        </p:sp>
        <p:cxnSp>
          <p:nvCxnSpPr>
            <p:cNvPr id="24" name="Straight Arrow Connector 23">
              <a:extLst>
                <a:ext uri="{FF2B5EF4-FFF2-40B4-BE49-F238E27FC236}">
                  <a16:creationId xmlns:a16="http://schemas.microsoft.com/office/drawing/2014/main" id="{7A7A829F-025A-D91B-D4E3-91B07EAE31AA}"/>
                </a:ext>
              </a:extLst>
            </p:cNvPr>
            <p:cNvCxnSpPr>
              <a:cxnSpLocks/>
              <a:stCxn id="9" idx="6"/>
              <a:endCxn id="21" idx="2"/>
            </p:cNvCxnSpPr>
            <p:nvPr/>
          </p:nvCxnSpPr>
          <p:spPr>
            <a:xfrm>
              <a:off x="8547692" y="3478121"/>
              <a:ext cx="606859" cy="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E0032C2-6D5C-7386-B6FF-0EA101534965}"/>
                </a:ext>
              </a:extLst>
            </p:cNvPr>
            <p:cNvCxnSpPr>
              <a:cxnSpLocks/>
              <a:stCxn id="10" idx="6"/>
              <a:endCxn id="18" idx="2"/>
            </p:cNvCxnSpPr>
            <p:nvPr/>
          </p:nvCxnSpPr>
          <p:spPr>
            <a:xfrm flipV="1">
              <a:off x="8547688" y="4093582"/>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02A68AC-0DB7-A85F-EBDF-E739D3F4F336}"/>
                </a:ext>
              </a:extLst>
            </p:cNvPr>
            <p:cNvCxnSpPr>
              <a:cxnSpLocks/>
              <a:endCxn id="19" idx="2"/>
            </p:cNvCxnSpPr>
            <p:nvPr/>
          </p:nvCxnSpPr>
          <p:spPr>
            <a:xfrm>
              <a:off x="9719994" y="4093580"/>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0A991A65-F043-157C-544C-4BD12084484E}"/>
                </a:ext>
              </a:extLst>
            </p:cNvPr>
            <p:cNvCxnSpPr>
              <a:cxnSpLocks/>
              <a:stCxn id="19" idx="6"/>
              <a:endCxn id="20" idx="2"/>
            </p:cNvCxnSpPr>
            <p:nvPr/>
          </p:nvCxnSpPr>
          <p:spPr>
            <a:xfrm flipV="1">
              <a:off x="10892298" y="4093581"/>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8D5118D7-28BE-6E53-B74B-43B2A201E2F8}"/>
                </a:ext>
              </a:extLst>
            </p:cNvPr>
            <p:cNvCxnSpPr>
              <a:cxnSpLocks/>
              <a:stCxn id="11" idx="6"/>
              <a:endCxn id="22" idx="2"/>
            </p:cNvCxnSpPr>
            <p:nvPr/>
          </p:nvCxnSpPr>
          <p:spPr>
            <a:xfrm flipV="1">
              <a:off x="8547689" y="5388140"/>
              <a:ext cx="606581" cy="5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D324875D-8F7B-D63A-2848-7B1ECAC81990}"/>
                </a:ext>
              </a:extLst>
            </p:cNvPr>
            <p:cNvCxnSpPr>
              <a:cxnSpLocks/>
              <a:endCxn id="23" idx="2"/>
            </p:cNvCxnSpPr>
            <p:nvPr/>
          </p:nvCxnSpPr>
          <p:spPr>
            <a:xfrm>
              <a:off x="9719993" y="5388139"/>
              <a:ext cx="6213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B7C8732E-7363-1CBB-5976-FA852C182F9D}"/>
                </a:ext>
              </a:extLst>
            </p:cNvPr>
            <p:cNvSpPr txBox="1"/>
            <p:nvPr/>
          </p:nvSpPr>
          <p:spPr>
            <a:xfrm>
              <a:off x="8758838" y="3117785"/>
              <a:ext cx="269358" cy="369332"/>
            </a:xfrm>
            <a:prstGeom prst="rect">
              <a:avLst/>
            </a:prstGeom>
            <a:noFill/>
          </p:spPr>
          <p:txBody>
            <a:bodyPr wrap="square" rtlCol="0">
              <a:spAutoFit/>
            </a:bodyPr>
            <a:lstStyle/>
            <a:p>
              <a:r>
                <a:rPr lang="en-US" dirty="0"/>
                <a:t>R</a:t>
              </a:r>
              <a:endParaRPr lang="en-ZA" dirty="0"/>
            </a:p>
          </p:txBody>
        </p:sp>
        <p:sp>
          <p:nvSpPr>
            <p:cNvPr id="31" name="TextBox 30">
              <a:extLst>
                <a:ext uri="{FF2B5EF4-FFF2-40B4-BE49-F238E27FC236}">
                  <a16:creationId xmlns:a16="http://schemas.microsoft.com/office/drawing/2014/main" id="{747EE8AB-6C23-B6F1-5D9B-45D317928060}"/>
                </a:ext>
              </a:extLst>
            </p:cNvPr>
            <p:cNvSpPr txBox="1"/>
            <p:nvPr/>
          </p:nvSpPr>
          <p:spPr>
            <a:xfrm>
              <a:off x="8770025" y="3774436"/>
              <a:ext cx="328648" cy="369332"/>
            </a:xfrm>
            <a:prstGeom prst="rect">
              <a:avLst/>
            </a:prstGeom>
            <a:noFill/>
          </p:spPr>
          <p:txBody>
            <a:bodyPr wrap="square" rtlCol="0">
              <a:spAutoFit/>
            </a:bodyPr>
            <a:lstStyle/>
            <a:p>
              <a:r>
                <a:rPr lang="en-US" dirty="0"/>
                <a:t>a</a:t>
              </a:r>
              <a:endParaRPr lang="en-ZA" dirty="0"/>
            </a:p>
          </p:txBody>
        </p:sp>
        <p:sp>
          <p:nvSpPr>
            <p:cNvPr id="32" name="TextBox 31">
              <a:extLst>
                <a:ext uri="{FF2B5EF4-FFF2-40B4-BE49-F238E27FC236}">
                  <a16:creationId xmlns:a16="http://schemas.microsoft.com/office/drawing/2014/main" id="{1C71BE98-E175-95B2-8F74-6C00BF5F4065}"/>
                </a:ext>
              </a:extLst>
            </p:cNvPr>
            <p:cNvSpPr txBox="1"/>
            <p:nvPr/>
          </p:nvSpPr>
          <p:spPr>
            <a:xfrm>
              <a:off x="9866329" y="3783866"/>
              <a:ext cx="328648" cy="369332"/>
            </a:xfrm>
            <a:prstGeom prst="rect">
              <a:avLst/>
            </a:prstGeom>
            <a:noFill/>
          </p:spPr>
          <p:txBody>
            <a:bodyPr wrap="square" rtlCol="0">
              <a:spAutoFit/>
            </a:bodyPr>
            <a:lstStyle/>
            <a:p>
              <a:r>
                <a:rPr lang="en-US" dirty="0"/>
                <a:t>T</a:t>
              </a:r>
              <a:endParaRPr lang="en-ZA" dirty="0"/>
            </a:p>
          </p:txBody>
        </p:sp>
        <p:sp>
          <p:nvSpPr>
            <p:cNvPr id="33" name="TextBox 32">
              <a:extLst>
                <a:ext uri="{FF2B5EF4-FFF2-40B4-BE49-F238E27FC236}">
                  <a16:creationId xmlns:a16="http://schemas.microsoft.com/office/drawing/2014/main" id="{214F984F-ABF2-95DE-8985-CB0AE3B8EDE0}"/>
                </a:ext>
              </a:extLst>
            </p:cNvPr>
            <p:cNvSpPr txBox="1"/>
            <p:nvPr/>
          </p:nvSpPr>
          <p:spPr>
            <a:xfrm>
              <a:off x="11095952" y="3777847"/>
              <a:ext cx="347331" cy="369332"/>
            </a:xfrm>
            <a:prstGeom prst="rect">
              <a:avLst/>
            </a:prstGeom>
            <a:noFill/>
          </p:spPr>
          <p:txBody>
            <a:bodyPr wrap="square" rtlCol="0">
              <a:spAutoFit/>
            </a:bodyPr>
            <a:lstStyle/>
            <a:p>
              <a:r>
                <a:rPr lang="en-US" dirty="0"/>
                <a:t>c</a:t>
              </a:r>
              <a:endParaRPr lang="en-ZA" dirty="0"/>
            </a:p>
          </p:txBody>
        </p:sp>
        <p:sp>
          <p:nvSpPr>
            <p:cNvPr id="34" name="TextBox 33">
              <a:extLst>
                <a:ext uri="{FF2B5EF4-FFF2-40B4-BE49-F238E27FC236}">
                  <a16:creationId xmlns:a16="http://schemas.microsoft.com/office/drawing/2014/main" id="{5B3235CC-DB6B-326D-17F7-1520F9ED660F}"/>
                </a:ext>
              </a:extLst>
            </p:cNvPr>
            <p:cNvSpPr txBox="1"/>
            <p:nvPr/>
          </p:nvSpPr>
          <p:spPr>
            <a:xfrm>
              <a:off x="8799670" y="5072699"/>
              <a:ext cx="269358" cy="369332"/>
            </a:xfrm>
            <a:prstGeom prst="rect">
              <a:avLst/>
            </a:prstGeom>
            <a:noFill/>
          </p:spPr>
          <p:txBody>
            <a:bodyPr wrap="square" rtlCol="0">
              <a:spAutoFit/>
            </a:bodyPr>
            <a:lstStyle/>
            <a:p>
              <a:r>
                <a:rPr lang="en-US" dirty="0"/>
                <a:t>b</a:t>
              </a:r>
              <a:endParaRPr lang="en-ZA" dirty="0"/>
            </a:p>
          </p:txBody>
        </p:sp>
        <p:sp>
          <p:nvSpPr>
            <p:cNvPr id="35" name="TextBox 34">
              <a:extLst>
                <a:ext uri="{FF2B5EF4-FFF2-40B4-BE49-F238E27FC236}">
                  <a16:creationId xmlns:a16="http://schemas.microsoft.com/office/drawing/2014/main" id="{53DC8203-1BE5-DA37-3783-E95360827C34}"/>
                </a:ext>
              </a:extLst>
            </p:cNvPr>
            <p:cNvSpPr txBox="1"/>
            <p:nvPr/>
          </p:nvSpPr>
          <p:spPr>
            <a:xfrm>
              <a:off x="9866329" y="5072699"/>
              <a:ext cx="328648" cy="369332"/>
            </a:xfrm>
            <a:prstGeom prst="rect">
              <a:avLst/>
            </a:prstGeom>
            <a:noFill/>
          </p:spPr>
          <p:txBody>
            <a:bodyPr wrap="square" rtlCol="0">
              <a:spAutoFit/>
            </a:bodyPr>
            <a:lstStyle/>
            <a:p>
              <a:r>
                <a:rPr lang="en-US" dirty="0"/>
                <a:t>R</a:t>
              </a:r>
              <a:endParaRPr lang="en-ZA" dirty="0"/>
            </a:p>
          </p:txBody>
        </p:sp>
        <p:cxnSp>
          <p:nvCxnSpPr>
            <p:cNvPr id="36" name="Straight Arrow Connector 5">
              <a:extLst>
                <a:ext uri="{FF2B5EF4-FFF2-40B4-BE49-F238E27FC236}">
                  <a16:creationId xmlns:a16="http://schemas.microsoft.com/office/drawing/2014/main" id="{D6067A19-782E-1BF7-678A-332B39B66FA8}"/>
                </a:ext>
              </a:extLst>
            </p:cNvPr>
            <p:cNvCxnSpPr>
              <a:cxnSpLocks/>
              <a:stCxn id="22" idx="4"/>
              <a:endCxn id="11" idx="4"/>
            </p:cNvCxnSpPr>
            <p:nvPr/>
          </p:nvCxnSpPr>
          <p:spPr>
            <a:xfrm rot="5400000">
              <a:off x="8848346" y="5058175"/>
              <a:ext cx="5269" cy="1157566"/>
            </a:xfrm>
            <a:prstGeom prst="curvedConnector3">
              <a:avLst>
                <a:gd name="adj1" fmla="val 1075308"/>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12">
              <a:extLst>
                <a:ext uri="{FF2B5EF4-FFF2-40B4-BE49-F238E27FC236}">
                  <a16:creationId xmlns:a16="http://schemas.microsoft.com/office/drawing/2014/main" id="{D4DF2057-4538-1C54-CBC7-3B5C19AEA7A9}"/>
                </a:ext>
              </a:extLst>
            </p:cNvPr>
            <p:cNvCxnSpPr>
              <a:cxnSpLocks/>
              <a:stCxn id="22" idx="0"/>
              <a:endCxn id="12" idx="6"/>
            </p:cNvCxnSpPr>
            <p:nvPr/>
          </p:nvCxnSpPr>
          <p:spPr>
            <a:xfrm rot="16200000" flipV="1">
              <a:off x="8778193" y="4490384"/>
              <a:ext cx="421067" cy="882075"/>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CF53C001-E2B8-9720-FD7D-36BCE9F1DB74}"/>
                </a:ext>
              </a:extLst>
            </p:cNvPr>
            <p:cNvCxnSpPr>
              <a:cxnSpLocks/>
              <a:stCxn id="5" idx="4"/>
              <a:endCxn id="9" idx="0"/>
            </p:cNvCxnSpPr>
            <p:nvPr/>
          </p:nvCxnSpPr>
          <p:spPr>
            <a:xfrm flipH="1">
              <a:off x="8272200" y="3042138"/>
              <a:ext cx="1500" cy="1897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1C8596F-0ECE-3EC1-A659-2C50CD088A61}"/>
                </a:ext>
              </a:extLst>
            </p:cNvPr>
            <p:cNvCxnSpPr>
              <a:cxnSpLocks/>
              <a:stCxn id="18" idx="0"/>
              <a:endCxn id="9" idx="5"/>
            </p:cNvCxnSpPr>
            <p:nvPr/>
          </p:nvCxnSpPr>
          <p:spPr>
            <a:xfrm flipH="1" flipV="1">
              <a:off x="8467002" y="3652199"/>
              <a:ext cx="977499" cy="1951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67">
              <a:extLst>
                <a:ext uri="{FF2B5EF4-FFF2-40B4-BE49-F238E27FC236}">
                  <a16:creationId xmlns:a16="http://schemas.microsoft.com/office/drawing/2014/main" id="{6CA69BB3-0A77-1E5C-3D60-84CE6013CEEB}"/>
                </a:ext>
              </a:extLst>
            </p:cNvPr>
            <p:cNvCxnSpPr>
              <a:cxnSpLocks/>
              <a:stCxn id="18" idx="3"/>
              <a:endCxn id="10" idx="5"/>
            </p:cNvCxnSpPr>
            <p:nvPr/>
          </p:nvCxnSpPr>
          <p:spPr>
            <a:xfrm rot="5400000">
              <a:off x="8858348" y="3876310"/>
              <a:ext cx="1" cy="782700"/>
            </a:xfrm>
            <a:prstGeom prst="curvedConnector3">
              <a:avLst>
                <a:gd name="adj1" fmla="val 2147483646"/>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104">
              <a:extLst>
                <a:ext uri="{FF2B5EF4-FFF2-40B4-BE49-F238E27FC236}">
                  <a16:creationId xmlns:a16="http://schemas.microsoft.com/office/drawing/2014/main" id="{51F41E68-AF71-AC2B-62E8-9B031D554D8D}"/>
                </a:ext>
              </a:extLst>
            </p:cNvPr>
            <p:cNvCxnSpPr>
              <a:cxnSpLocks/>
              <a:stCxn id="5" idx="1"/>
              <a:endCxn id="10" idx="1"/>
            </p:cNvCxnSpPr>
            <p:nvPr/>
          </p:nvCxnSpPr>
          <p:spPr>
            <a:xfrm rot="16200000" flipH="1" flipV="1">
              <a:off x="7429330" y="3269937"/>
              <a:ext cx="1297629" cy="1504"/>
            </a:xfrm>
            <a:prstGeom prst="curvedConnector5">
              <a:avLst>
                <a:gd name="adj1" fmla="val 956"/>
                <a:gd name="adj2" fmla="val 50147606"/>
                <a:gd name="adj3" fmla="val 99562"/>
              </a:avLst>
            </a:prstGeom>
            <a:ln>
              <a:tailEnd type="triangle"/>
            </a:ln>
          </p:spPr>
          <p:style>
            <a:lnRef idx="2">
              <a:schemeClr val="dk1"/>
            </a:lnRef>
            <a:fillRef idx="0">
              <a:schemeClr val="dk1"/>
            </a:fillRef>
            <a:effectRef idx="1">
              <a:schemeClr val="dk1"/>
            </a:effectRef>
            <a:fontRef idx="minor">
              <a:schemeClr val="tx1"/>
            </a:fontRef>
          </p:style>
        </p:cxnSp>
        <p:sp>
          <p:nvSpPr>
            <p:cNvPr id="42" name="Freeform: Shape 41">
              <a:extLst>
                <a:ext uri="{FF2B5EF4-FFF2-40B4-BE49-F238E27FC236}">
                  <a16:creationId xmlns:a16="http://schemas.microsoft.com/office/drawing/2014/main" id="{CFDDD3C8-9975-7A8E-2538-DF23D6F60466}"/>
                </a:ext>
              </a:extLst>
            </p:cNvPr>
            <p:cNvSpPr/>
            <p:nvPr/>
          </p:nvSpPr>
          <p:spPr>
            <a:xfrm>
              <a:off x="7087877" y="3623969"/>
              <a:ext cx="994983" cy="976963"/>
            </a:xfrm>
            <a:custGeom>
              <a:avLst/>
              <a:gdLst>
                <a:gd name="connsiteX0" fmla="*/ 994983 w 994983"/>
                <a:gd name="connsiteY0" fmla="*/ 47809 h 976963"/>
                <a:gd name="connsiteX1" fmla="*/ 172732 w 994983"/>
                <a:gd name="connsiteY1" fmla="*/ 40720 h 976963"/>
                <a:gd name="connsiteX2" fmla="*/ 2611 w 994983"/>
                <a:gd name="connsiteY2" fmla="*/ 487288 h 976963"/>
                <a:gd name="connsiteX3" fmla="*/ 236527 w 994983"/>
                <a:gd name="connsiteY3" fmla="*/ 905502 h 976963"/>
                <a:gd name="connsiteX4" fmla="*/ 917011 w 994983"/>
                <a:gd name="connsiteY4" fmla="*/ 969297 h 976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983" h="976963">
                  <a:moveTo>
                    <a:pt x="994983" y="47809"/>
                  </a:moveTo>
                  <a:cubicBezTo>
                    <a:pt x="666555" y="7641"/>
                    <a:pt x="338127" y="-32526"/>
                    <a:pt x="172732" y="40720"/>
                  </a:cubicBezTo>
                  <a:cubicBezTo>
                    <a:pt x="7337" y="113966"/>
                    <a:pt x="-8021" y="343158"/>
                    <a:pt x="2611" y="487288"/>
                  </a:cubicBezTo>
                  <a:cubicBezTo>
                    <a:pt x="13243" y="631418"/>
                    <a:pt x="84127" y="825167"/>
                    <a:pt x="236527" y="905502"/>
                  </a:cubicBezTo>
                  <a:cubicBezTo>
                    <a:pt x="388927" y="985837"/>
                    <a:pt x="699634" y="983474"/>
                    <a:pt x="917011" y="969297"/>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dirty="0"/>
            </a:p>
          </p:txBody>
        </p:sp>
        <p:sp>
          <p:nvSpPr>
            <p:cNvPr id="43" name="Freeform: Shape 42">
              <a:extLst>
                <a:ext uri="{FF2B5EF4-FFF2-40B4-BE49-F238E27FC236}">
                  <a16:creationId xmlns:a16="http://schemas.microsoft.com/office/drawing/2014/main" id="{C252E134-F5F9-CA72-AFE1-B596374B987B}"/>
                </a:ext>
              </a:extLst>
            </p:cNvPr>
            <p:cNvSpPr/>
            <p:nvPr/>
          </p:nvSpPr>
          <p:spPr>
            <a:xfrm>
              <a:off x="6829415" y="3124616"/>
              <a:ext cx="1281798" cy="2127869"/>
            </a:xfrm>
            <a:custGeom>
              <a:avLst/>
              <a:gdLst>
                <a:gd name="connsiteX0" fmla="*/ 1281798 w 1281798"/>
                <a:gd name="connsiteY0" fmla="*/ 150213 h 2127869"/>
                <a:gd name="connsiteX1" fmla="*/ 154747 w 1281798"/>
                <a:gd name="connsiteY1" fmla="*/ 171478 h 2127869"/>
                <a:gd name="connsiteX2" fmla="*/ 119305 w 1281798"/>
                <a:gd name="connsiteY2" fmla="*/ 1879776 h 2127869"/>
                <a:gd name="connsiteX3" fmla="*/ 1175473 w 1281798"/>
                <a:gd name="connsiteY3" fmla="*/ 2127869 h 2127869"/>
              </a:gdLst>
              <a:ahLst/>
              <a:cxnLst>
                <a:cxn ang="0">
                  <a:pos x="connsiteX0" y="connsiteY0"/>
                </a:cxn>
                <a:cxn ang="0">
                  <a:pos x="connsiteX1" y="connsiteY1"/>
                </a:cxn>
                <a:cxn ang="0">
                  <a:pos x="connsiteX2" y="connsiteY2"/>
                </a:cxn>
                <a:cxn ang="0">
                  <a:pos x="connsiteX3" y="connsiteY3"/>
                </a:cxn>
              </a:cxnLst>
              <a:rect l="l" t="t" r="r" b="b"/>
              <a:pathLst>
                <a:path w="1281798" h="2127869">
                  <a:moveTo>
                    <a:pt x="1281798" y="150213"/>
                  </a:moveTo>
                  <a:cubicBezTo>
                    <a:pt x="815147" y="16715"/>
                    <a:pt x="348496" y="-116782"/>
                    <a:pt x="154747" y="171478"/>
                  </a:cubicBezTo>
                  <a:cubicBezTo>
                    <a:pt x="-39002" y="459738"/>
                    <a:pt x="-50816" y="1553711"/>
                    <a:pt x="119305" y="1879776"/>
                  </a:cubicBezTo>
                  <a:cubicBezTo>
                    <a:pt x="289426" y="2205841"/>
                    <a:pt x="953371" y="2088883"/>
                    <a:pt x="1175473" y="2127869"/>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dirty="0"/>
            </a:p>
          </p:txBody>
        </p:sp>
        <p:sp>
          <p:nvSpPr>
            <p:cNvPr id="44" name="TextBox 43">
              <a:extLst>
                <a:ext uri="{FF2B5EF4-FFF2-40B4-BE49-F238E27FC236}">
                  <a16:creationId xmlns:a16="http://schemas.microsoft.com/office/drawing/2014/main" id="{F8FC447D-D872-2BCF-DC73-9F87F0F2D062}"/>
                </a:ext>
              </a:extLst>
            </p:cNvPr>
            <p:cNvSpPr txBox="1"/>
            <p:nvPr/>
          </p:nvSpPr>
          <p:spPr>
            <a:xfrm>
              <a:off x="8234031" y="2922117"/>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5" name="TextBox 44">
              <a:extLst>
                <a:ext uri="{FF2B5EF4-FFF2-40B4-BE49-F238E27FC236}">
                  <a16:creationId xmlns:a16="http://schemas.microsoft.com/office/drawing/2014/main" id="{9AE837BD-6B11-3FB3-BDCD-E9E42223C8E4}"/>
                </a:ext>
              </a:extLst>
            </p:cNvPr>
            <p:cNvSpPr txBox="1"/>
            <p:nvPr/>
          </p:nvSpPr>
          <p:spPr>
            <a:xfrm>
              <a:off x="7189459" y="2614361"/>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6" name="TextBox 45">
              <a:extLst>
                <a:ext uri="{FF2B5EF4-FFF2-40B4-BE49-F238E27FC236}">
                  <a16:creationId xmlns:a16="http://schemas.microsoft.com/office/drawing/2014/main" id="{69FA7AC1-4F71-F6A4-EFC0-BF402F68A83D}"/>
                </a:ext>
              </a:extLst>
            </p:cNvPr>
            <p:cNvSpPr txBox="1"/>
            <p:nvPr/>
          </p:nvSpPr>
          <p:spPr>
            <a:xfrm>
              <a:off x="6759080" y="3898327"/>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7" name="TextBox 46">
              <a:extLst>
                <a:ext uri="{FF2B5EF4-FFF2-40B4-BE49-F238E27FC236}">
                  <a16:creationId xmlns:a16="http://schemas.microsoft.com/office/drawing/2014/main" id="{ED6E12A0-1C67-643B-3609-A1C1E272414E}"/>
                </a:ext>
              </a:extLst>
            </p:cNvPr>
            <p:cNvSpPr txBox="1"/>
            <p:nvPr/>
          </p:nvSpPr>
          <p:spPr>
            <a:xfrm>
              <a:off x="7025383" y="3880298"/>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8" name="TextBox 47">
              <a:extLst>
                <a:ext uri="{FF2B5EF4-FFF2-40B4-BE49-F238E27FC236}">
                  <a16:creationId xmlns:a16="http://schemas.microsoft.com/office/drawing/2014/main" id="{C21CDE6D-D354-831C-3AB0-D2BCC5AEC416}"/>
                </a:ext>
              </a:extLst>
            </p:cNvPr>
            <p:cNvSpPr txBox="1"/>
            <p:nvPr/>
          </p:nvSpPr>
          <p:spPr>
            <a:xfrm>
              <a:off x="8733771" y="5408828"/>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49" name="TextBox 48">
              <a:extLst>
                <a:ext uri="{FF2B5EF4-FFF2-40B4-BE49-F238E27FC236}">
                  <a16:creationId xmlns:a16="http://schemas.microsoft.com/office/drawing/2014/main" id="{F3F2E9F3-3AB3-779E-750E-30CFD46DA03D}"/>
                </a:ext>
              </a:extLst>
            </p:cNvPr>
            <p:cNvSpPr txBox="1"/>
            <p:nvPr/>
          </p:nvSpPr>
          <p:spPr>
            <a:xfrm>
              <a:off x="8971894" y="4556194"/>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50" name="TextBox 49">
              <a:extLst>
                <a:ext uri="{FF2B5EF4-FFF2-40B4-BE49-F238E27FC236}">
                  <a16:creationId xmlns:a16="http://schemas.microsoft.com/office/drawing/2014/main" id="{34892E38-E099-883A-204F-ABE0D4463693}"/>
                </a:ext>
              </a:extLst>
            </p:cNvPr>
            <p:cNvSpPr txBox="1"/>
            <p:nvPr/>
          </p:nvSpPr>
          <p:spPr>
            <a:xfrm>
              <a:off x="8704180" y="4204382"/>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51" name="TextBox 50">
              <a:extLst>
                <a:ext uri="{FF2B5EF4-FFF2-40B4-BE49-F238E27FC236}">
                  <a16:creationId xmlns:a16="http://schemas.microsoft.com/office/drawing/2014/main" id="{E015DD8F-06E0-3832-8093-77EF96229049}"/>
                </a:ext>
              </a:extLst>
            </p:cNvPr>
            <p:cNvSpPr txBox="1"/>
            <p:nvPr/>
          </p:nvSpPr>
          <p:spPr>
            <a:xfrm>
              <a:off x="8842387" y="3463833"/>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grpSp>
      <p:grpSp>
        <p:nvGrpSpPr>
          <p:cNvPr id="53" name="Group 52">
            <a:extLst>
              <a:ext uri="{FF2B5EF4-FFF2-40B4-BE49-F238E27FC236}">
                <a16:creationId xmlns:a16="http://schemas.microsoft.com/office/drawing/2014/main" id="{12144AB5-7C03-61EF-DDDD-EBF0EEBFDC83}"/>
              </a:ext>
            </a:extLst>
          </p:cNvPr>
          <p:cNvGrpSpPr/>
          <p:nvPr/>
        </p:nvGrpSpPr>
        <p:grpSpPr>
          <a:xfrm>
            <a:off x="1572080" y="4070357"/>
            <a:ext cx="2040316" cy="2518225"/>
            <a:chOff x="9777967" y="1919810"/>
            <a:chExt cx="2668431" cy="2808514"/>
          </a:xfrm>
        </p:grpSpPr>
        <p:sp>
          <p:nvSpPr>
            <p:cNvPr id="54" name="Rectangle 53">
              <a:extLst>
                <a:ext uri="{FF2B5EF4-FFF2-40B4-BE49-F238E27FC236}">
                  <a16:creationId xmlns:a16="http://schemas.microsoft.com/office/drawing/2014/main" id="{5C93750F-60BC-1EAF-AC0D-6619E93660FF}"/>
                </a:ext>
              </a:extLst>
            </p:cNvPr>
            <p:cNvSpPr/>
            <p:nvPr/>
          </p:nvSpPr>
          <p:spPr>
            <a:xfrm>
              <a:off x="9777967" y="1919810"/>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55" name="TextBox 54">
              <a:extLst>
                <a:ext uri="{FF2B5EF4-FFF2-40B4-BE49-F238E27FC236}">
                  <a16:creationId xmlns:a16="http://schemas.microsoft.com/office/drawing/2014/main" id="{DDBCDE6B-3F1B-F6A4-06A9-2F2889D079A4}"/>
                </a:ext>
              </a:extLst>
            </p:cNvPr>
            <p:cNvSpPr txBox="1"/>
            <p:nvPr/>
          </p:nvSpPr>
          <p:spPr>
            <a:xfrm>
              <a:off x="10130641" y="2447257"/>
              <a:ext cx="1869376" cy="227695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AE88DE-7ADE-D737-B679-38234ACCEBE1}"/>
                </a:ext>
              </a:extLst>
            </p:cNvPr>
            <p:cNvSpPr txBox="1"/>
            <p:nvPr/>
          </p:nvSpPr>
          <p:spPr>
            <a:xfrm>
              <a:off x="9777967" y="2026628"/>
              <a:ext cx="266843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2864477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0737F-D318-FFA0-9077-71DB6450A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D4D69D-824A-0E2A-9D10-3F644DF9EA1A}"/>
              </a:ext>
            </a:extLst>
          </p:cNvPr>
          <p:cNvSpPr>
            <a:spLocks noGrp="1"/>
          </p:cNvSpPr>
          <p:nvPr>
            <p:ph type="title"/>
          </p:nvPr>
        </p:nvSpPr>
        <p:spPr>
          <a:xfrm>
            <a:off x="530285" y="-294607"/>
            <a:ext cx="10515600" cy="1325563"/>
          </a:xfrm>
        </p:spPr>
        <p:txBody>
          <a:bodyPr/>
          <a:lstStyle/>
          <a:p>
            <a:r>
              <a:rPr lang="en-US" dirty="0"/>
              <a:t>NFA State Table</a:t>
            </a:r>
            <a:endParaRPr lang="en-ZA" dirty="0"/>
          </a:p>
        </p:txBody>
      </p:sp>
      <p:graphicFrame>
        <p:nvGraphicFramePr>
          <p:cNvPr id="25" name="Content Placeholder 24">
            <a:extLst>
              <a:ext uri="{FF2B5EF4-FFF2-40B4-BE49-F238E27FC236}">
                <a16:creationId xmlns:a16="http://schemas.microsoft.com/office/drawing/2014/main" id="{F8E67B51-C774-3E46-D992-3265B0EFCC24}"/>
              </a:ext>
            </a:extLst>
          </p:cNvPr>
          <p:cNvGraphicFramePr>
            <a:graphicFrameLocks noGrp="1"/>
          </p:cNvGraphicFramePr>
          <p:nvPr>
            <p:ph idx="1"/>
            <p:extLst>
              <p:ext uri="{D42A27DB-BD31-4B8C-83A1-F6EECF244321}">
                <p14:modId xmlns:p14="http://schemas.microsoft.com/office/powerpoint/2010/main" val="1240552215"/>
              </p:ext>
            </p:extLst>
          </p:nvPr>
        </p:nvGraphicFramePr>
        <p:xfrm>
          <a:off x="566840" y="903626"/>
          <a:ext cx="5092681" cy="5029200"/>
        </p:xfrm>
        <a:graphic>
          <a:graphicData uri="http://schemas.openxmlformats.org/drawingml/2006/table">
            <a:tbl>
              <a:tblPr firstRow="1" bandRow="1">
                <a:tableStyleId>{5C22544A-7EE6-4342-B048-85BDC9FD1C3A}</a:tableStyleId>
              </a:tblPr>
              <a:tblGrid>
                <a:gridCol w="888424">
                  <a:extLst>
                    <a:ext uri="{9D8B030D-6E8A-4147-A177-3AD203B41FA5}">
                      <a16:colId xmlns:a16="http://schemas.microsoft.com/office/drawing/2014/main" val="2924885086"/>
                    </a:ext>
                  </a:extLst>
                </a:gridCol>
                <a:gridCol w="641268">
                  <a:extLst>
                    <a:ext uri="{9D8B030D-6E8A-4147-A177-3AD203B41FA5}">
                      <a16:colId xmlns:a16="http://schemas.microsoft.com/office/drawing/2014/main" val="512064027"/>
                    </a:ext>
                  </a:extLst>
                </a:gridCol>
                <a:gridCol w="670956">
                  <a:extLst>
                    <a:ext uri="{9D8B030D-6E8A-4147-A177-3AD203B41FA5}">
                      <a16:colId xmlns:a16="http://schemas.microsoft.com/office/drawing/2014/main" val="2598987488"/>
                    </a:ext>
                  </a:extLst>
                </a:gridCol>
                <a:gridCol w="611579">
                  <a:extLst>
                    <a:ext uri="{9D8B030D-6E8A-4147-A177-3AD203B41FA5}">
                      <a16:colId xmlns:a16="http://schemas.microsoft.com/office/drawing/2014/main" val="955943614"/>
                    </a:ext>
                  </a:extLst>
                </a:gridCol>
                <a:gridCol w="605641">
                  <a:extLst>
                    <a:ext uri="{9D8B030D-6E8A-4147-A177-3AD203B41FA5}">
                      <a16:colId xmlns:a16="http://schemas.microsoft.com/office/drawing/2014/main" val="1441124548"/>
                    </a:ext>
                  </a:extLst>
                </a:gridCol>
                <a:gridCol w="712520">
                  <a:extLst>
                    <a:ext uri="{9D8B030D-6E8A-4147-A177-3AD203B41FA5}">
                      <a16:colId xmlns:a16="http://schemas.microsoft.com/office/drawing/2014/main" val="444176960"/>
                    </a:ext>
                  </a:extLst>
                </a:gridCol>
                <a:gridCol w="962293">
                  <a:extLst>
                    <a:ext uri="{9D8B030D-6E8A-4147-A177-3AD203B41FA5}">
                      <a16:colId xmlns:a16="http://schemas.microsoft.com/office/drawing/2014/main" val="1222393531"/>
                    </a:ext>
                  </a:extLst>
                </a:gridCol>
              </a:tblGrid>
              <a:tr h="192477">
                <a:tc>
                  <a:txBody>
                    <a:bodyPr/>
                    <a:lstStyle/>
                    <a:p>
                      <a:pPr algn="ctr"/>
                      <a:r>
                        <a:rPr lang="en-ZA" dirty="0"/>
                        <a:t>NFA States</a:t>
                      </a:r>
                    </a:p>
                  </a:txBody>
                  <a:tcPr/>
                </a:tc>
                <a:tc>
                  <a:txBody>
                    <a:bodyPr/>
                    <a:lstStyle/>
                    <a:p>
                      <a:r>
                        <a:rPr lang="en-ZA" dirty="0"/>
                        <a:t>a</a:t>
                      </a:r>
                    </a:p>
                  </a:txBody>
                  <a:tcPr/>
                </a:tc>
                <a:tc>
                  <a:txBody>
                    <a:bodyPr/>
                    <a:lstStyle/>
                    <a:p>
                      <a:r>
                        <a:rPr lang="en-ZA" dirty="0"/>
                        <a:t>b</a:t>
                      </a:r>
                    </a:p>
                  </a:txBody>
                  <a:tcPr/>
                </a:tc>
                <a:tc>
                  <a:txBody>
                    <a:bodyPr/>
                    <a:lstStyle/>
                    <a:p>
                      <a:r>
                        <a:rPr lang="en-ZA" dirty="0"/>
                        <a:t>c</a:t>
                      </a:r>
                    </a:p>
                  </a:txBody>
                  <a:tcPr/>
                </a:tc>
                <a:tc>
                  <a:txBody>
                    <a:bodyPr/>
                    <a:lstStyle/>
                    <a:p>
                      <a:r>
                        <a:rPr lang="en-ZA" dirty="0"/>
                        <a:t>T</a:t>
                      </a:r>
                    </a:p>
                  </a:txBody>
                  <a:tcPr/>
                </a:tc>
                <a:tc>
                  <a:txBody>
                    <a:bodyPr/>
                    <a:lstStyle/>
                    <a:p>
                      <a:r>
                        <a:rPr lang="en-ZA" dirty="0"/>
                        <a:t>R</a:t>
                      </a:r>
                    </a:p>
                  </a:txBody>
                  <a:tcPr/>
                </a:tc>
                <a:tc>
                  <a:txBody>
                    <a:bodyPr/>
                    <a:lstStyle/>
                    <a:p>
                      <a:r>
                        <a:rPr lang="el-GR" dirty="0">
                          <a:latin typeface="Segoe UI Symbol" panose="020B0502040204020203" pitchFamily="34" charset="0"/>
                          <a:ea typeface="Segoe UI Symbol" panose="020B0502040204020203" pitchFamily="34" charset="0"/>
                        </a:rPr>
                        <a:t>ε</a:t>
                      </a:r>
                      <a:endParaRPr lang="en-ZA" dirty="0"/>
                    </a:p>
                  </a:txBody>
                  <a:tcPr/>
                </a:tc>
                <a:extLst>
                  <a:ext uri="{0D108BD9-81ED-4DB2-BD59-A6C34878D82A}">
                    <a16:rowId xmlns:a16="http://schemas.microsoft.com/office/drawing/2014/main" val="1109236461"/>
                  </a:ext>
                </a:extLst>
              </a:tr>
              <a:tr h="192477">
                <a:tc>
                  <a:txBody>
                    <a:bodyPr/>
                    <a:lstStyle/>
                    <a:p>
                      <a:r>
                        <a:rPr lang="en-ZA" dirty="0"/>
                        <a:t>N</a:t>
                      </a:r>
                      <a:r>
                        <a:rPr lang="en-ZA" baseline="-25000" dirty="0"/>
                        <a:t>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400083480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81150567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4871953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77112817"/>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97951400"/>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9488868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5692374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2656504722"/>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1526235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6729416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2195241159"/>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273791297"/>
                  </a:ext>
                </a:extLst>
              </a:tr>
            </a:tbl>
          </a:graphicData>
        </a:graphic>
      </p:graphicFrame>
      <p:grpSp>
        <p:nvGrpSpPr>
          <p:cNvPr id="32" name="Group 31">
            <a:extLst>
              <a:ext uri="{FF2B5EF4-FFF2-40B4-BE49-F238E27FC236}">
                <a16:creationId xmlns:a16="http://schemas.microsoft.com/office/drawing/2014/main" id="{A3FB7316-1FD0-CF8F-925D-0F637C446E77}"/>
              </a:ext>
            </a:extLst>
          </p:cNvPr>
          <p:cNvGrpSpPr/>
          <p:nvPr/>
        </p:nvGrpSpPr>
        <p:grpSpPr>
          <a:xfrm>
            <a:off x="5921241" y="3205178"/>
            <a:ext cx="5620847" cy="3287697"/>
            <a:chOff x="6443756" y="2490463"/>
            <a:chExt cx="5620847" cy="3287697"/>
          </a:xfrm>
        </p:grpSpPr>
        <p:sp>
          <p:nvSpPr>
            <p:cNvPr id="5" name="Flowchart: Connector 4">
              <a:extLst>
                <a:ext uri="{FF2B5EF4-FFF2-40B4-BE49-F238E27FC236}">
                  <a16:creationId xmlns:a16="http://schemas.microsoft.com/office/drawing/2014/main" id="{20F4BF36-535D-16B1-7F3E-9BA345607C59}"/>
                </a:ext>
              </a:extLst>
            </p:cNvPr>
            <p:cNvSpPr/>
            <p:nvPr/>
          </p:nvSpPr>
          <p:spPr>
            <a:xfrm>
              <a:off x="7998207" y="2549769"/>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1</a:t>
              </a:r>
              <a:endParaRPr lang="en-ZA" sz="1400" baseline="-25000" dirty="0"/>
            </a:p>
          </p:txBody>
        </p:sp>
        <p:sp>
          <p:nvSpPr>
            <p:cNvPr id="7" name="Flowchart: Connector 6">
              <a:extLst>
                <a:ext uri="{FF2B5EF4-FFF2-40B4-BE49-F238E27FC236}">
                  <a16:creationId xmlns:a16="http://schemas.microsoft.com/office/drawing/2014/main" id="{90D1CF07-6150-1E0C-0743-8E1796034671}"/>
                </a:ext>
              </a:extLst>
            </p:cNvPr>
            <p:cNvSpPr/>
            <p:nvPr/>
          </p:nvSpPr>
          <p:spPr>
            <a:xfrm>
              <a:off x="9169009" y="255283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2</a:t>
              </a:r>
              <a:endParaRPr lang="en-ZA" sz="1400" baseline="-25000" dirty="0"/>
            </a:p>
          </p:txBody>
        </p:sp>
        <p:cxnSp>
          <p:nvCxnSpPr>
            <p:cNvPr id="9" name="Straight Arrow Connector 8">
              <a:extLst>
                <a:ext uri="{FF2B5EF4-FFF2-40B4-BE49-F238E27FC236}">
                  <a16:creationId xmlns:a16="http://schemas.microsoft.com/office/drawing/2014/main" id="{593A0664-4251-6FF8-7154-B3AD89E4D28B}"/>
                </a:ext>
              </a:extLst>
            </p:cNvPr>
            <p:cNvCxnSpPr>
              <a:stCxn id="5" idx="6"/>
              <a:endCxn id="7" idx="2"/>
            </p:cNvCxnSpPr>
            <p:nvPr/>
          </p:nvCxnSpPr>
          <p:spPr>
            <a:xfrm>
              <a:off x="8549192" y="2795954"/>
              <a:ext cx="619817" cy="30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B12B09DE-B6E9-7387-5EEB-8529B8BC08BE}"/>
                </a:ext>
              </a:extLst>
            </p:cNvPr>
            <p:cNvSpPr txBox="1"/>
            <p:nvPr/>
          </p:nvSpPr>
          <p:spPr>
            <a:xfrm>
              <a:off x="8758838" y="2490463"/>
              <a:ext cx="269358" cy="369332"/>
            </a:xfrm>
            <a:prstGeom prst="rect">
              <a:avLst/>
            </a:prstGeom>
            <a:noFill/>
          </p:spPr>
          <p:txBody>
            <a:bodyPr wrap="square" rtlCol="0">
              <a:spAutoFit/>
            </a:bodyPr>
            <a:lstStyle/>
            <a:p>
              <a:r>
                <a:rPr lang="en-US" dirty="0"/>
                <a:t>T</a:t>
              </a:r>
            </a:p>
          </p:txBody>
        </p:sp>
        <p:sp>
          <p:nvSpPr>
            <p:cNvPr id="11" name="Flowchart: Connector 10">
              <a:extLst>
                <a:ext uri="{FF2B5EF4-FFF2-40B4-BE49-F238E27FC236}">
                  <a16:creationId xmlns:a16="http://schemas.microsoft.com/office/drawing/2014/main" id="{2E3B0C4A-C8F0-8F65-AC00-638B1F22C328}"/>
                </a:ext>
              </a:extLst>
            </p:cNvPr>
            <p:cNvSpPr/>
            <p:nvPr/>
          </p:nvSpPr>
          <p:spPr>
            <a:xfrm>
              <a:off x="7996707" y="323193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3</a:t>
              </a:r>
              <a:endParaRPr lang="en-ZA" sz="1400" baseline="-25000" dirty="0"/>
            </a:p>
          </p:txBody>
        </p:sp>
        <p:sp>
          <p:nvSpPr>
            <p:cNvPr id="12" name="Flowchart: Connector 11">
              <a:extLst>
                <a:ext uri="{FF2B5EF4-FFF2-40B4-BE49-F238E27FC236}">
                  <a16:creationId xmlns:a16="http://schemas.microsoft.com/office/drawing/2014/main" id="{C188C610-2746-9C7E-CF39-8DCCA8F23830}"/>
                </a:ext>
              </a:extLst>
            </p:cNvPr>
            <p:cNvSpPr/>
            <p:nvPr/>
          </p:nvSpPr>
          <p:spPr>
            <a:xfrm>
              <a:off x="7996703" y="3847398"/>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5</a:t>
              </a:r>
              <a:endParaRPr lang="en-ZA" sz="1400" baseline="-25000" dirty="0"/>
            </a:p>
          </p:txBody>
        </p:sp>
        <p:sp>
          <p:nvSpPr>
            <p:cNvPr id="14" name="Flowchart: Connector 13">
              <a:extLst>
                <a:ext uri="{FF2B5EF4-FFF2-40B4-BE49-F238E27FC236}">
                  <a16:creationId xmlns:a16="http://schemas.microsoft.com/office/drawing/2014/main" id="{A5F70BFA-09FE-A5DD-B643-76615A0A9D69}"/>
                </a:ext>
              </a:extLst>
            </p:cNvPr>
            <p:cNvSpPr/>
            <p:nvPr/>
          </p:nvSpPr>
          <p:spPr>
            <a:xfrm>
              <a:off x="7996704" y="5147224"/>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10</a:t>
              </a:r>
              <a:endParaRPr lang="en-ZA" sz="1100" baseline="-25000" dirty="0"/>
            </a:p>
          </p:txBody>
        </p:sp>
        <p:sp>
          <p:nvSpPr>
            <p:cNvPr id="15" name="Flowchart: Connector 14">
              <a:extLst>
                <a:ext uri="{FF2B5EF4-FFF2-40B4-BE49-F238E27FC236}">
                  <a16:creationId xmlns:a16="http://schemas.microsoft.com/office/drawing/2014/main" id="{5A12FE9D-3953-CB16-AC28-BCC6BF0F6FBD}"/>
                </a:ext>
              </a:extLst>
            </p:cNvPr>
            <p:cNvSpPr/>
            <p:nvPr/>
          </p:nvSpPr>
          <p:spPr>
            <a:xfrm>
              <a:off x="7996703" y="4474703"/>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9</a:t>
              </a:r>
              <a:endParaRPr lang="en-ZA" sz="1400" baseline="-25000" dirty="0"/>
            </a:p>
          </p:txBody>
        </p:sp>
        <p:cxnSp>
          <p:nvCxnSpPr>
            <p:cNvPr id="16" name="Straight Arrow Connector 15">
              <a:extLst>
                <a:ext uri="{FF2B5EF4-FFF2-40B4-BE49-F238E27FC236}">
                  <a16:creationId xmlns:a16="http://schemas.microsoft.com/office/drawing/2014/main" id="{23B43CE5-1B23-2911-D37E-31CA5808650E}"/>
                </a:ext>
              </a:extLst>
            </p:cNvPr>
            <p:cNvCxnSpPr>
              <a:cxnSpLocks/>
            </p:cNvCxnSpPr>
            <p:nvPr/>
          </p:nvCxnSpPr>
          <p:spPr>
            <a:xfrm>
              <a:off x="7572497" y="2795543"/>
              <a:ext cx="4242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Flowchart: Connector 21">
              <a:extLst>
                <a:ext uri="{FF2B5EF4-FFF2-40B4-BE49-F238E27FC236}">
                  <a16:creationId xmlns:a16="http://schemas.microsoft.com/office/drawing/2014/main" id="{DEF71D56-DD4F-0C57-00A3-0C42C48E99BF}"/>
                </a:ext>
              </a:extLst>
            </p:cNvPr>
            <p:cNvSpPr/>
            <p:nvPr/>
          </p:nvSpPr>
          <p:spPr>
            <a:xfrm>
              <a:off x="9169008"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6</a:t>
              </a:r>
              <a:endParaRPr lang="en-ZA" sz="1400" baseline="-25000" dirty="0"/>
            </a:p>
          </p:txBody>
        </p:sp>
        <p:sp>
          <p:nvSpPr>
            <p:cNvPr id="23" name="Flowchart: Connector 22">
              <a:extLst>
                <a:ext uri="{FF2B5EF4-FFF2-40B4-BE49-F238E27FC236}">
                  <a16:creationId xmlns:a16="http://schemas.microsoft.com/office/drawing/2014/main" id="{6165E8AD-077B-1B04-3D90-B9422A60419C}"/>
                </a:ext>
              </a:extLst>
            </p:cNvPr>
            <p:cNvSpPr/>
            <p:nvPr/>
          </p:nvSpPr>
          <p:spPr>
            <a:xfrm>
              <a:off x="10341313" y="3847397"/>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7</a:t>
              </a:r>
              <a:endParaRPr lang="en-ZA" sz="1400" baseline="-25000" dirty="0"/>
            </a:p>
          </p:txBody>
        </p:sp>
        <p:sp>
          <p:nvSpPr>
            <p:cNvPr id="26" name="Flowchart: Connector 25">
              <a:extLst>
                <a:ext uri="{FF2B5EF4-FFF2-40B4-BE49-F238E27FC236}">
                  <a16:creationId xmlns:a16="http://schemas.microsoft.com/office/drawing/2014/main" id="{9D026012-021B-7D0D-358E-49BFDE041440}"/>
                </a:ext>
              </a:extLst>
            </p:cNvPr>
            <p:cNvSpPr/>
            <p:nvPr/>
          </p:nvSpPr>
          <p:spPr>
            <a:xfrm>
              <a:off x="11513618" y="384739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8</a:t>
              </a:r>
              <a:endParaRPr lang="en-ZA" sz="1400" baseline="-25000" dirty="0"/>
            </a:p>
          </p:txBody>
        </p:sp>
        <p:sp>
          <p:nvSpPr>
            <p:cNvPr id="27" name="Flowchart: Connector 26">
              <a:extLst>
                <a:ext uri="{FF2B5EF4-FFF2-40B4-BE49-F238E27FC236}">
                  <a16:creationId xmlns:a16="http://schemas.microsoft.com/office/drawing/2014/main" id="{6B867D34-CCFF-630E-4C35-30F85D4B29E0}"/>
                </a:ext>
              </a:extLst>
            </p:cNvPr>
            <p:cNvSpPr/>
            <p:nvPr/>
          </p:nvSpPr>
          <p:spPr>
            <a:xfrm>
              <a:off x="9154551" y="323270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N</a:t>
              </a:r>
              <a:r>
                <a:rPr lang="en-US" sz="1400" baseline="-25000" dirty="0"/>
                <a:t>4</a:t>
              </a:r>
              <a:endParaRPr lang="en-ZA" sz="1400" baseline="-25000" dirty="0"/>
            </a:p>
          </p:txBody>
        </p:sp>
        <p:sp>
          <p:nvSpPr>
            <p:cNvPr id="28" name="Flowchart: Connector 27">
              <a:extLst>
                <a:ext uri="{FF2B5EF4-FFF2-40B4-BE49-F238E27FC236}">
                  <a16:creationId xmlns:a16="http://schemas.microsoft.com/office/drawing/2014/main" id="{7CA77ABA-A603-CD86-4319-382CFFAA5A85}"/>
                </a:ext>
              </a:extLst>
            </p:cNvPr>
            <p:cNvSpPr/>
            <p:nvPr/>
          </p:nvSpPr>
          <p:spPr>
            <a:xfrm>
              <a:off x="9154270" y="5141955"/>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11</a:t>
              </a:r>
              <a:endParaRPr lang="en-ZA" sz="1100" baseline="-25000" dirty="0"/>
            </a:p>
          </p:txBody>
        </p:sp>
        <p:sp>
          <p:nvSpPr>
            <p:cNvPr id="29" name="Flowchart: Connector 28">
              <a:extLst>
                <a:ext uri="{FF2B5EF4-FFF2-40B4-BE49-F238E27FC236}">
                  <a16:creationId xmlns:a16="http://schemas.microsoft.com/office/drawing/2014/main" id="{9EBF08B6-C01F-B1EA-C0EF-D54EAC70EDE5}"/>
                </a:ext>
              </a:extLst>
            </p:cNvPr>
            <p:cNvSpPr/>
            <p:nvPr/>
          </p:nvSpPr>
          <p:spPr>
            <a:xfrm>
              <a:off x="10341312" y="5141955"/>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N</a:t>
              </a:r>
              <a:r>
                <a:rPr lang="en-US" sz="1100" baseline="-25000" dirty="0"/>
                <a:t>12</a:t>
              </a:r>
              <a:endParaRPr lang="en-ZA" sz="1100" baseline="-25000" dirty="0"/>
            </a:p>
          </p:txBody>
        </p:sp>
        <p:cxnSp>
          <p:nvCxnSpPr>
            <p:cNvPr id="31" name="Straight Arrow Connector 30">
              <a:extLst>
                <a:ext uri="{FF2B5EF4-FFF2-40B4-BE49-F238E27FC236}">
                  <a16:creationId xmlns:a16="http://schemas.microsoft.com/office/drawing/2014/main" id="{6083911C-66C5-B89B-DF18-E6A783D0D910}"/>
                </a:ext>
              </a:extLst>
            </p:cNvPr>
            <p:cNvCxnSpPr>
              <a:stCxn id="11" idx="6"/>
              <a:endCxn id="27" idx="2"/>
            </p:cNvCxnSpPr>
            <p:nvPr/>
          </p:nvCxnSpPr>
          <p:spPr>
            <a:xfrm>
              <a:off x="8547692" y="3478121"/>
              <a:ext cx="606859" cy="7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1A28D6B6-B9E4-FBB1-36FE-EE18362EC579}"/>
                </a:ext>
              </a:extLst>
            </p:cNvPr>
            <p:cNvCxnSpPr>
              <a:stCxn id="12" idx="6"/>
              <a:endCxn id="22" idx="2"/>
            </p:cNvCxnSpPr>
            <p:nvPr/>
          </p:nvCxnSpPr>
          <p:spPr>
            <a:xfrm flipV="1">
              <a:off x="8547688" y="4093582"/>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9040888B-1F0D-99F5-7927-5972FEBEFBCD}"/>
                </a:ext>
              </a:extLst>
            </p:cNvPr>
            <p:cNvCxnSpPr>
              <a:endCxn id="23" idx="2"/>
            </p:cNvCxnSpPr>
            <p:nvPr/>
          </p:nvCxnSpPr>
          <p:spPr>
            <a:xfrm>
              <a:off x="9719994" y="4093580"/>
              <a:ext cx="621319" cy="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DDCE6F7E-7DA7-4C2E-4FDE-7861D6D90B2B}"/>
                </a:ext>
              </a:extLst>
            </p:cNvPr>
            <p:cNvCxnSpPr>
              <a:stCxn id="23" idx="6"/>
              <a:endCxn id="26" idx="2"/>
            </p:cNvCxnSpPr>
            <p:nvPr/>
          </p:nvCxnSpPr>
          <p:spPr>
            <a:xfrm flipV="1">
              <a:off x="10892298" y="4093581"/>
              <a:ext cx="621320"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393F72E3-4521-24CD-CE96-53D41710D187}"/>
                </a:ext>
              </a:extLst>
            </p:cNvPr>
            <p:cNvCxnSpPr>
              <a:cxnSpLocks/>
              <a:stCxn id="14" idx="6"/>
              <a:endCxn id="28" idx="2"/>
            </p:cNvCxnSpPr>
            <p:nvPr/>
          </p:nvCxnSpPr>
          <p:spPr>
            <a:xfrm flipV="1">
              <a:off x="8547689" y="5388140"/>
              <a:ext cx="606581" cy="52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2EFC79EE-F003-F83D-82EB-C7D8C7CBD03F}"/>
                </a:ext>
              </a:extLst>
            </p:cNvPr>
            <p:cNvCxnSpPr>
              <a:endCxn id="29" idx="2"/>
            </p:cNvCxnSpPr>
            <p:nvPr/>
          </p:nvCxnSpPr>
          <p:spPr>
            <a:xfrm>
              <a:off x="9719993" y="5388139"/>
              <a:ext cx="621319"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TextBox 42">
              <a:extLst>
                <a:ext uri="{FF2B5EF4-FFF2-40B4-BE49-F238E27FC236}">
                  <a16:creationId xmlns:a16="http://schemas.microsoft.com/office/drawing/2014/main" id="{03385C68-1738-EF3D-0F95-4954CA5E0249}"/>
                </a:ext>
              </a:extLst>
            </p:cNvPr>
            <p:cNvSpPr txBox="1"/>
            <p:nvPr/>
          </p:nvSpPr>
          <p:spPr>
            <a:xfrm>
              <a:off x="8758838" y="3117785"/>
              <a:ext cx="269358" cy="369332"/>
            </a:xfrm>
            <a:prstGeom prst="rect">
              <a:avLst/>
            </a:prstGeom>
            <a:noFill/>
          </p:spPr>
          <p:txBody>
            <a:bodyPr wrap="square" rtlCol="0">
              <a:spAutoFit/>
            </a:bodyPr>
            <a:lstStyle/>
            <a:p>
              <a:r>
                <a:rPr lang="en-US" dirty="0"/>
                <a:t>R</a:t>
              </a:r>
              <a:endParaRPr lang="en-ZA" dirty="0"/>
            </a:p>
          </p:txBody>
        </p:sp>
        <p:sp>
          <p:nvSpPr>
            <p:cNvPr id="44" name="TextBox 43">
              <a:extLst>
                <a:ext uri="{FF2B5EF4-FFF2-40B4-BE49-F238E27FC236}">
                  <a16:creationId xmlns:a16="http://schemas.microsoft.com/office/drawing/2014/main" id="{3AB94754-972C-8CDD-0F43-42DC7AF40080}"/>
                </a:ext>
              </a:extLst>
            </p:cNvPr>
            <p:cNvSpPr txBox="1"/>
            <p:nvPr/>
          </p:nvSpPr>
          <p:spPr>
            <a:xfrm>
              <a:off x="8770025" y="3774436"/>
              <a:ext cx="328648" cy="369332"/>
            </a:xfrm>
            <a:prstGeom prst="rect">
              <a:avLst/>
            </a:prstGeom>
            <a:noFill/>
          </p:spPr>
          <p:txBody>
            <a:bodyPr wrap="square" rtlCol="0">
              <a:spAutoFit/>
            </a:bodyPr>
            <a:lstStyle/>
            <a:p>
              <a:r>
                <a:rPr lang="en-US" dirty="0"/>
                <a:t>a</a:t>
              </a:r>
              <a:endParaRPr lang="en-ZA" dirty="0"/>
            </a:p>
          </p:txBody>
        </p:sp>
        <p:sp>
          <p:nvSpPr>
            <p:cNvPr id="45" name="TextBox 44">
              <a:extLst>
                <a:ext uri="{FF2B5EF4-FFF2-40B4-BE49-F238E27FC236}">
                  <a16:creationId xmlns:a16="http://schemas.microsoft.com/office/drawing/2014/main" id="{920DDB3D-B136-5EF7-D68E-CE4EF89E0D00}"/>
                </a:ext>
              </a:extLst>
            </p:cNvPr>
            <p:cNvSpPr txBox="1"/>
            <p:nvPr/>
          </p:nvSpPr>
          <p:spPr>
            <a:xfrm>
              <a:off x="9866329" y="3783866"/>
              <a:ext cx="328648" cy="369332"/>
            </a:xfrm>
            <a:prstGeom prst="rect">
              <a:avLst/>
            </a:prstGeom>
            <a:noFill/>
          </p:spPr>
          <p:txBody>
            <a:bodyPr wrap="square" rtlCol="0">
              <a:spAutoFit/>
            </a:bodyPr>
            <a:lstStyle/>
            <a:p>
              <a:r>
                <a:rPr lang="en-US" dirty="0"/>
                <a:t>T</a:t>
              </a:r>
              <a:endParaRPr lang="en-ZA" dirty="0"/>
            </a:p>
          </p:txBody>
        </p:sp>
        <p:sp>
          <p:nvSpPr>
            <p:cNvPr id="46" name="TextBox 45">
              <a:extLst>
                <a:ext uri="{FF2B5EF4-FFF2-40B4-BE49-F238E27FC236}">
                  <a16:creationId xmlns:a16="http://schemas.microsoft.com/office/drawing/2014/main" id="{E7D73A6A-1F91-7A5C-45CA-EB871EB8F21B}"/>
                </a:ext>
              </a:extLst>
            </p:cNvPr>
            <p:cNvSpPr txBox="1"/>
            <p:nvPr/>
          </p:nvSpPr>
          <p:spPr>
            <a:xfrm>
              <a:off x="11095952" y="3777847"/>
              <a:ext cx="347331" cy="369332"/>
            </a:xfrm>
            <a:prstGeom prst="rect">
              <a:avLst/>
            </a:prstGeom>
            <a:noFill/>
          </p:spPr>
          <p:txBody>
            <a:bodyPr wrap="square" rtlCol="0">
              <a:spAutoFit/>
            </a:bodyPr>
            <a:lstStyle/>
            <a:p>
              <a:r>
                <a:rPr lang="en-US" dirty="0"/>
                <a:t>c</a:t>
              </a:r>
              <a:endParaRPr lang="en-ZA" dirty="0"/>
            </a:p>
          </p:txBody>
        </p:sp>
        <p:sp>
          <p:nvSpPr>
            <p:cNvPr id="47" name="TextBox 46">
              <a:extLst>
                <a:ext uri="{FF2B5EF4-FFF2-40B4-BE49-F238E27FC236}">
                  <a16:creationId xmlns:a16="http://schemas.microsoft.com/office/drawing/2014/main" id="{880B311F-90DC-C450-4037-A32B59C3E510}"/>
                </a:ext>
              </a:extLst>
            </p:cNvPr>
            <p:cNvSpPr txBox="1"/>
            <p:nvPr/>
          </p:nvSpPr>
          <p:spPr>
            <a:xfrm>
              <a:off x="8799670" y="5072699"/>
              <a:ext cx="269358" cy="369332"/>
            </a:xfrm>
            <a:prstGeom prst="rect">
              <a:avLst/>
            </a:prstGeom>
            <a:noFill/>
          </p:spPr>
          <p:txBody>
            <a:bodyPr wrap="square" rtlCol="0">
              <a:spAutoFit/>
            </a:bodyPr>
            <a:lstStyle/>
            <a:p>
              <a:r>
                <a:rPr lang="en-US" dirty="0"/>
                <a:t>b</a:t>
              </a:r>
              <a:endParaRPr lang="en-ZA" dirty="0"/>
            </a:p>
          </p:txBody>
        </p:sp>
        <p:sp>
          <p:nvSpPr>
            <p:cNvPr id="48" name="TextBox 47">
              <a:extLst>
                <a:ext uri="{FF2B5EF4-FFF2-40B4-BE49-F238E27FC236}">
                  <a16:creationId xmlns:a16="http://schemas.microsoft.com/office/drawing/2014/main" id="{26DB09D5-5C5D-1EAC-1C40-F503A8DBF88F}"/>
                </a:ext>
              </a:extLst>
            </p:cNvPr>
            <p:cNvSpPr txBox="1"/>
            <p:nvPr/>
          </p:nvSpPr>
          <p:spPr>
            <a:xfrm>
              <a:off x="9866329" y="5072699"/>
              <a:ext cx="328648" cy="369332"/>
            </a:xfrm>
            <a:prstGeom prst="rect">
              <a:avLst/>
            </a:prstGeom>
            <a:noFill/>
          </p:spPr>
          <p:txBody>
            <a:bodyPr wrap="square" rtlCol="0">
              <a:spAutoFit/>
            </a:bodyPr>
            <a:lstStyle/>
            <a:p>
              <a:r>
                <a:rPr lang="en-US" dirty="0"/>
                <a:t>R</a:t>
              </a:r>
              <a:endParaRPr lang="en-ZA" dirty="0"/>
            </a:p>
          </p:txBody>
        </p:sp>
        <p:cxnSp>
          <p:nvCxnSpPr>
            <p:cNvPr id="6" name="Straight Arrow Connector 5">
              <a:extLst>
                <a:ext uri="{FF2B5EF4-FFF2-40B4-BE49-F238E27FC236}">
                  <a16:creationId xmlns:a16="http://schemas.microsoft.com/office/drawing/2014/main" id="{CAC8F1A3-DAF8-9B4F-B57F-5AABBF96ED2B}"/>
                </a:ext>
              </a:extLst>
            </p:cNvPr>
            <p:cNvCxnSpPr>
              <a:stCxn id="28" idx="4"/>
              <a:endCxn id="14" idx="4"/>
            </p:cNvCxnSpPr>
            <p:nvPr/>
          </p:nvCxnSpPr>
          <p:spPr>
            <a:xfrm rot="5400000">
              <a:off x="8848346" y="5058175"/>
              <a:ext cx="5269" cy="1157566"/>
            </a:xfrm>
            <a:prstGeom prst="curvedConnector3">
              <a:avLst>
                <a:gd name="adj1" fmla="val 1075308"/>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964DF206-26E1-5755-DDE5-251988D50382}"/>
                </a:ext>
              </a:extLst>
            </p:cNvPr>
            <p:cNvCxnSpPr>
              <a:stCxn id="28" idx="0"/>
              <a:endCxn id="15" idx="6"/>
            </p:cNvCxnSpPr>
            <p:nvPr/>
          </p:nvCxnSpPr>
          <p:spPr>
            <a:xfrm rot="16200000" flipV="1">
              <a:off x="8778193" y="4490384"/>
              <a:ext cx="421067" cy="882075"/>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EA611DBF-2A7E-0D73-D336-566756B454B3}"/>
                </a:ext>
              </a:extLst>
            </p:cNvPr>
            <p:cNvCxnSpPr>
              <a:stCxn id="5" idx="4"/>
              <a:endCxn id="11" idx="0"/>
            </p:cNvCxnSpPr>
            <p:nvPr/>
          </p:nvCxnSpPr>
          <p:spPr>
            <a:xfrm flipH="1">
              <a:off x="8272200" y="3042138"/>
              <a:ext cx="1500" cy="1897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0FAC90E6-7CC1-D1FB-82A9-1A1CCBCDD3CB}"/>
                </a:ext>
              </a:extLst>
            </p:cNvPr>
            <p:cNvCxnSpPr>
              <a:stCxn id="22" idx="0"/>
              <a:endCxn id="11" idx="5"/>
            </p:cNvCxnSpPr>
            <p:nvPr/>
          </p:nvCxnSpPr>
          <p:spPr>
            <a:xfrm flipH="1" flipV="1">
              <a:off x="8467002" y="3652199"/>
              <a:ext cx="977499" cy="19519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F989CF63-A8DE-43A6-78E0-0A236406F81C}"/>
                </a:ext>
              </a:extLst>
            </p:cNvPr>
            <p:cNvCxnSpPr>
              <a:cxnSpLocks/>
              <a:stCxn id="22" idx="3"/>
              <a:endCxn id="12" idx="5"/>
            </p:cNvCxnSpPr>
            <p:nvPr/>
          </p:nvCxnSpPr>
          <p:spPr>
            <a:xfrm rot="5400000">
              <a:off x="8858348" y="3876310"/>
              <a:ext cx="1" cy="782700"/>
            </a:xfrm>
            <a:prstGeom prst="curvedConnector3">
              <a:avLst>
                <a:gd name="adj1" fmla="val 2147483646"/>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a:extLst>
                <a:ext uri="{FF2B5EF4-FFF2-40B4-BE49-F238E27FC236}">
                  <a16:creationId xmlns:a16="http://schemas.microsoft.com/office/drawing/2014/main" id="{31EE097E-005F-C2BA-B1E4-0C26D45DA794}"/>
                </a:ext>
              </a:extLst>
            </p:cNvPr>
            <p:cNvCxnSpPr>
              <a:cxnSpLocks/>
              <a:stCxn id="5" idx="1"/>
              <a:endCxn id="12" idx="1"/>
            </p:cNvCxnSpPr>
            <p:nvPr/>
          </p:nvCxnSpPr>
          <p:spPr>
            <a:xfrm rot="16200000" flipH="1" flipV="1">
              <a:off x="7429330" y="3269937"/>
              <a:ext cx="1297629" cy="1504"/>
            </a:xfrm>
            <a:prstGeom prst="curvedConnector5">
              <a:avLst>
                <a:gd name="adj1" fmla="val 956"/>
                <a:gd name="adj2" fmla="val 50147606"/>
                <a:gd name="adj3" fmla="val 99562"/>
              </a:avLst>
            </a:prstGeom>
            <a:ln>
              <a:tailEnd type="triangle"/>
            </a:ln>
          </p:spPr>
          <p:style>
            <a:lnRef idx="2">
              <a:schemeClr val="dk1"/>
            </a:lnRef>
            <a:fillRef idx="0">
              <a:schemeClr val="dk1"/>
            </a:fillRef>
            <a:effectRef idx="1">
              <a:schemeClr val="dk1"/>
            </a:effectRef>
            <a:fontRef idx="minor">
              <a:schemeClr val="tx1"/>
            </a:fontRef>
          </p:style>
        </p:cxnSp>
        <p:sp>
          <p:nvSpPr>
            <p:cNvPr id="165" name="Freeform: Shape 164">
              <a:extLst>
                <a:ext uri="{FF2B5EF4-FFF2-40B4-BE49-F238E27FC236}">
                  <a16:creationId xmlns:a16="http://schemas.microsoft.com/office/drawing/2014/main" id="{17A8A7A3-D7B4-6BDB-4F37-279227223FBD}"/>
                </a:ext>
              </a:extLst>
            </p:cNvPr>
            <p:cNvSpPr/>
            <p:nvPr/>
          </p:nvSpPr>
          <p:spPr>
            <a:xfrm>
              <a:off x="7087877" y="3623969"/>
              <a:ext cx="994983" cy="976963"/>
            </a:xfrm>
            <a:custGeom>
              <a:avLst/>
              <a:gdLst>
                <a:gd name="connsiteX0" fmla="*/ 994983 w 994983"/>
                <a:gd name="connsiteY0" fmla="*/ 47809 h 976963"/>
                <a:gd name="connsiteX1" fmla="*/ 172732 w 994983"/>
                <a:gd name="connsiteY1" fmla="*/ 40720 h 976963"/>
                <a:gd name="connsiteX2" fmla="*/ 2611 w 994983"/>
                <a:gd name="connsiteY2" fmla="*/ 487288 h 976963"/>
                <a:gd name="connsiteX3" fmla="*/ 236527 w 994983"/>
                <a:gd name="connsiteY3" fmla="*/ 905502 h 976963"/>
                <a:gd name="connsiteX4" fmla="*/ 917011 w 994983"/>
                <a:gd name="connsiteY4" fmla="*/ 969297 h 976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4983" h="976963">
                  <a:moveTo>
                    <a:pt x="994983" y="47809"/>
                  </a:moveTo>
                  <a:cubicBezTo>
                    <a:pt x="666555" y="7641"/>
                    <a:pt x="338127" y="-32526"/>
                    <a:pt x="172732" y="40720"/>
                  </a:cubicBezTo>
                  <a:cubicBezTo>
                    <a:pt x="7337" y="113966"/>
                    <a:pt x="-8021" y="343158"/>
                    <a:pt x="2611" y="487288"/>
                  </a:cubicBezTo>
                  <a:cubicBezTo>
                    <a:pt x="13243" y="631418"/>
                    <a:pt x="84127" y="825167"/>
                    <a:pt x="236527" y="905502"/>
                  </a:cubicBezTo>
                  <a:cubicBezTo>
                    <a:pt x="388927" y="985837"/>
                    <a:pt x="699634" y="983474"/>
                    <a:pt x="917011" y="969297"/>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dirty="0"/>
            </a:p>
          </p:txBody>
        </p:sp>
        <p:sp>
          <p:nvSpPr>
            <p:cNvPr id="166" name="Freeform: Shape 165">
              <a:extLst>
                <a:ext uri="{FF2B5EF4-FFF2-40B4-BE49-F238E27FC236}">
                  <a16:creationId xmlns:a16="http://schemas.microsoft.com/office/drawing/2014/main" id="{108EA91F-9A5C-5BE3-41CD-8C22528AD010}"/>
                </a:ext>
              </a:extLst>
            </p:cNvPr>
            <p:cNvSpPr/>
            <p:nvPr/>
          </p:nvSpPr>
          <p:spPr>
            <a:xfrm>
              <a:off x="6829415" y="3124616"/>
              <a:ext cx="1281798" cy="2127869"/>
            </a:xfrm>
            <a:custGeom>
              <a:avLst/>
              <a:gdLst>
                <a:gd name="connsiteX0" fmla="*/ 1281798 w 1281798"/>
                <a:gd name="connsiteY0" fmla="*/ 150213 h 2127869"/>
                <a:gd name="connsiteX1" fmla="*/ 154747 w 1281798"/>
                <a:gd name="connsiteY1" fmla="*/ 171478 h 2127869"/>
                <a:gd name="connsiteX2" fmla="*/ 119305 w 1281798"/>
                <a:gd name="connsiteY2" fmla="*/ 1879776 h 2127869"/>
                <a:gd name="connsiteX3" fmla="*/ 1175473 w 1281798"/>
                <a:gd name="connsiteY3" fmla="*/ 2127869 h 2127869"/>
              </a:gdLst>
              <a:ahLst/>
              <a:cxnLst>
                <a:cxn ang="0">
                  <a:pos x="connsiteX0" y="connsiteY0"/>
                </a:cxn>
                <a:cxn ang="0">
                  <a:pos x="connsiteX1" y="connsiteY1"/>
                </a:cxn>
                <a:cxn ang="0">
                  <a:pos x="connsiteX2" y="connsiteY2"/>
                </a:cxn>
                <a:cxn ang="0">
                  <a:pos x="connsiteX3" y="connsiteY3"/>
                </a:cxn>
              </a:cxnLst>
              <a:rect l="l" t="t" r="r" b="b"/>
              <a:pathLst>
                <a:path w="1281798" h="2127869">
                  <a:moveTo>
                    <a:pt x="1281798" y="150213"/>
                  </a:moveTo>
                  <a:cubicBezTo>
                    <a:pt x="815147" y="16715"/>
                    <a:pt x="348496" y="-116782"/>
                    <a:pt x="154747" y="171478"/>
                  </a:cubicBezTo>
                  <a:cubicBezTo>
                    <a:pt x="-39002" y="459738"/>
                    <a:pt x="-50816" y="1553711"/>
                    <a:pt x="119305" y="1879776"/>
                  </a:cubicBezTo>
                  <a:cubicBezTo>
                    <a:pt x="289426" y="2205841"/>
                    <a:pt x="953371" y="2088883"/>
                    <a:pt x="1175473" y="2127869"/>
                  </a:cubicBez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dirty="0"/>
            </a:p>
          </p:txBody>
        </p:sp>
        <p:sp>
          <p:nvSpPr>
            <p:cNvPr id="167" name="TextBox 166">
              <a:extLst>
                <a:ext uri="{FF2B5EF4-FFF2-40B4-BE49-F238E27FC236}">
                  <a16:creationId xmlns:a16="http://schemas.microsoft.com/office/drawing/2014/main" id="{69AF8C4E-152D-A266-C3C0-F6044620DEB7}"/>
                </a:ext>
              </a:extLst>
            </p:cNvPr>
            <p:cNvSpPr txBox="1"/>
            <p:nvPr/>
          </p:nvSpPr>
          <p:spPr>
            <a:xfrm>
              <a:off x="8234031" y="2922117"/>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68" name="TextBox 167">
              <a:extLst>
                <a:ext uri="{FF2B5EF4-FFF2-40B4-BE49-F238E27FC236}">
                  <a16:creationId xmlns:a16="http://schemas.microsoft.com/office/drawing/2014/main" id="{461AE08C-83A5-805D-4D4C-BF9303853E1F}"/>
                </a:ext>
              </a:extLst>
            </p:cNvPr>
            <p:cNvSpPr txBox="1"/>
            <p:nvPr/>
          </p:nvSpPr>
          <p:spPr>
            <a:xfrm>
              <a:off x="7189459" y="2614361"/>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69" name="TextBox 168">
              <a:extLst>
                <a:ext uri="{FF2B5EF4-FFF2-40B4-BE49-F238E27FC236}">
                  <a16:creationId xmlns:a16="http://schemas.microsoft.com/office/drawing/2014/main" id="{49F30A24-4A50-310B-713A-8632488CE19D}"/>
                </a:ext>
              </a:extLst>
            </p:cNvPr>
            <p:cNvSpPr txBox="1"/>
            <p:nvPr/>
          </p:nvSpPr>
          <p:spPr>
            <a:xfrm>
              <a:off x="6759080" y="3898327"/>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0" name="TextBox 169">
              <a:extLst>
                <a:ext uri="{FF2B5EF4-FFF2-40B4-BE49-F238E27FC236}">
                  <a16:creationId xmlns:a16="http://schemas.microsoft.com/office/drawing/2014/main" id="{AD240016-9B4D-36A8-86E0-1329E0FF2544}"/>
                </a:ext>
              </a:extLst>
            </p:cNvPr>
            <p:cNvSpPr txBox="1"/>
            <p:nvPr/>
          </p:nvSpPr>
          <p:spPr>
            <a:xfrm>
              <a:off x="7025383" y="3880298"/>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1" name="TextBox 170">
              <a:extLst>
                <a:ext uri="{FF2B5EF4-FFF2-40B4-BE49-F238E27FC236}">
                  <a16:creationId xmlns:a16="http://schemas.microsoft.com/office/drawing/2014/main" id="{F47277A9-11EA-C316-16D4-98CC23646C30}"/>
                </a:ext>
              </a:extLst>
            </p:cNvPr>
            <p:cNvSpPr txBox="1"/>
            <p:nvPr/>
          </p:nvSpPr>
          <p:spPr>
            <a:xfrm>
              <a:off x="8733771" y="5408828"/>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2" name="TextBox 171">
              <a:extLst>
                <a:ext uri="{FF2B5EF4-FFF2-40B4-BE49-F238E27FC236}">
                  <a16:creationId xmlns:a16="http://schemas.microsoft.com/office/drawing/2014/main" id="{7B87C268-EC9A-CB90-7B7A-9A4BCDC250BD}"/>
                </a:ext>
              </a:extLst>
            </p:cNvPr>
            <p:cNvSpPr txBox="1"/>
            <p:nvPr/>
          </p:nvSpPr>
          <p:spPr>
            <a:xfrm>
              <a:off x="8971894" y="4556194"/>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3" name="TextBox 172">
              <a:extLst>
                <a:ext uri="{FF2B5EF4-FFF2-40B4-BE49-F238E27FC236}">
                  <a16:creationId xmlns:a16="http://schemas.microsoft.com/office/drawing/2014/main" id="{3C8F7509-1A52-6C39-F48A-3B79F69EF1F5}"/>
                </a:ext>
              </a:extLst>
            </p:cNvPr>
            <p:cNvSpPr txBox="1"/>
            <p:nvPr/>
          </p:nvSpPr>
          <p:spPr>
            <a:xfrm>
              <a:off x="8704180" y="4204382"/>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174" name="TextBox 173">
              <a:extLst>
                <a:ext uri="{FF2B5EF4-FFF2-40B4-BE49-F238E27FC236}">
                  <a16:creationId xmlns:a16="http://schemas.microsoft.com/office/drawing/2014/main" id="{B680CE36-C2DB-94C9-2C99-13160E10C96C}"/>
                </a:ext>
              </a:extLst>
            </p:cNvPr>
            <p:cNvSpPr txBox="1"/>
            <p:nvPr/>
          </p:nvSpPr>
          <p:spPr>
            <a:xfrm>
              <a:off x="8842387" y="3463833"/>
              <a:ext cx="347331" cy="369332"/>
            </a:xfrm>
            <a:prstGeom prst="rect">
              <a:avLst/>
            </a:prstGeom>
            <a:noFill/>
          </p:spPr>
          <p:txBody>
            <a:bodyPr wrap="square" rtlCol="0">
              <a:spAutoFit/>
            </a:bodyPr>
            <a:lstStyle/>
            <a:p>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p:txBody>
        </p:sp>
        <p:sp>
          <p:nvSpPr>
            <p:cNvPr id="3" name="TextBox 2">
              <a:extLst>
                <a:ext uri="{FF2B5EF4-FFF2-40B4-BE49-F238E27FC236}">
                  <a16:creationId xmlns:a16="http://schemas.microsoft.com/office/drawing/2014/main" id="{E5ED25F4-828D-F690-300E-3ACAC67954D3}"/>
                </a:ext>
              </a:extLst>
            </p:cNvPr>
            <p:cNvSpPr txBox="1"/>
            <p:nvPr/>
          </p:nvSpPr>
          <p:spPr>
            <a:xfrm>
              <a:off x="6443756" y="2621874"/>
              <a:ext cx="441312" cy="369330"/>
            </a:xfrm>
            <a:prstGeom prst="rect">
              <a:avLst/>
            </a:prstGeom>
            <a:noFill/>
          </p:spPr>
          <p:txBody>
            <a:bodyPr wrap="square" rtlCol="0">
              <a:spAutoFit/>
            </a:bodyPr>
            <a:lstStyle/>
            <a:p>
              <a:r>
                <a:rPr lang="en-US" dirty="0">
                  <a:solidFill>
                    <a:srgbClr val="7030A0"/>
                  </a:solidFill>
                </a:rPr>
                <a:t>1.</a:t>
              </a:r>
              <a:endParaRPr lang="en-ZA" dirty="0">
                <a:solidFill>
                  <a:srgbClr val="7030A0"/>
                </a:solidFill>
              </a:endParaRPr>
            </a:p>
          </p:txBody>
        </p:sp>
      </p:grpSp>
      <p:graphicFrame>
        <p:nvGraphicFramePr>
          <p:cNvPr id="34" name="Table 33">
            <a:extLst>
              <a:ext uri="{FF2B5EF4-FFF2-40B4-BE49-F238E27FC236}">
                <a16:creationId xmlns:a16="http://schemas.microsoft.com/office/drawing/2014/main" id="{A3215A70-07FC-9538-0C2E-596F6B392461}"/>
              </a:ext>
            </a:extLst>
          </p:cNvPr>
          <p:cNvGraphicFramePr>
            <a:graphicFrameLocks noGrp="1"/>
          </p:cNvGraphicFramePr>
          <p:nvPr>
            <p:extLst>
              <p:ext uri="{D42A27DB-BD31-4B8C-83A1-F6EECF244321}">
                <p14:modId xmlns:p14="http://schemas.microsoft.com/office/powerpoint/2010/main" val="718901307"/>
              </p:ext>
            </p:extLst>
          </p:nvPr>
        </p:nvGraphicFramePr>
        <p:xfrm>
          <a:off x="6084667" y="387103"/>
          <a:ext cx="5165072" cy="2743200"/>
        </p:xfrm>
        <a:graphic>
          <a:graphicData uri="http://schemas.openxmlformats.org/drawingml/2006/table">
            <a:tbl>
              <a:tblPr firstRow="1" bandRow="1">
                <a:tableStyleId>{5C22544A-7EE6-4342-B048-85BDC9FD1C3A}</a:tableStyleId>
              </a:tblPr>
              <a:tblGrid>
                <a:gridCol w="1022715">
                  <a:extLst>
                    <a:ext uri="{9D8B030D-6E8A-4147-A177-3AD203B41FA5}">
                      <a16:colId xmlns:a16="http://schemas.microsoft.com/office/drawing/2014/main" val="851064578"/>
                    </a:ext>
                  </a:extLst>
                </a:gridCol>
                <a:gridCol w="1579960">
                  <a:extLst>
                    <a:ext uri="{9D8B030D-6E8A-4147-A177-3AD203B41FA5}">
                      <a16:colId xmlns:a16="http://schemas.microsoft.com/office/drawing/2014/main" val="4196576824"/>
                    </a:ext>
                  </a:extLst>
                </a:gridCol>
                <a:gridCol w="2562397">
                  <a:extLst>
                    <a:ext uri="{9D8B030D-6E8A-4147-A177-3AD203B41FA5}">
                      <a16:colId xmlns:a16="http://schemas.microsoft.com/office/drawing/2014/main" val="1258155175"/>
                    </a:ext>
                  </a:extLst>
                </a:gridCol>
              </a:tblGrid>
              <a:tr h="366509">
                <a:tc>
                  <a:txBody>
                    <a:bodyPr/>
                    <a:lstStyle/>
                    <a:p>
                      <a:r>
                        <a:rPr lang="en-US" dirty="0"/>
                        <a:t>Rule number</a:t>
                      </a:r>
                      <a:endParaRPr lang="en-ZA" dirty="0"/>
                    </a:p>
                  </a:txBody>
                  <a:tcPr/>
                </a:tc>
                <a:tc>
                  <a:txBody>
                    <a:bodyPr/>
                    <a:lstStyle/>
                    <a:p>
                      <a:r>
                        <a:rPr lang="en-US" dirty="0"/>
                        <a:t>CFG Production rule</a:t>
                      </a:r>
                      <a:endParaRPr lang="en-ZA" dirty="0"/>
                    </a:p>
                  </a:txBody>
                  <a:tcPr/>
                </a:tc>
                <a:tc>
                  <a:txBody>
                    <a:bodyPr/>
                    <a:lstStyle/>
                    <a:p>
                      <a:r>
                        <a:rPr lang="en-US" dirty="0"/>
                        <a:t>NFA Final state</a:t>
                      </a:r>
                      <a:endParaRPr lang="en-ZA" dirty="0"/>
                    </a:p>
                  </a:txBody>
                  <a:tcPr/>
                </a:tc>
                <a:extLst>
                  <a:ext uri="{0D108BD9-81ED-4DB2-BD59-A6C34878D82A}">
                    <a16:rowId xmlns:a16="http://schemas.microsoft.com/office/drawing/2014/main" val="3931133462"/>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1.</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a:t>
                      </a:r>
                      <a:r>
                        <a:rPr lang="en-US" dirty="0">
                          <a:solidFill>
                            <a:schemeClr val="tx1"/>
                          </a:solidFill>
                          <a:latin typeface="Segoe UI Symbol" panose="020B0502040204020203" pitchFamily="34" charset="0"/>
                          <a:ea typeface="Segoe UI Symbol" panose="020B0502040204020203" pitchFamily="34" charset="0"/>
                        </a:rPr>
                        <a:t>→</a:t>
                      </a:r>
                      <a:r>
                        <a:rPr lang="en-US" dirty="0">
                          <a:solidFill>
                            <a:schemeClr val="tx1"/>
                          </a:solidFill>
                          <a:latin typeface="+mn-lt"/>
                          <a:ea typeface="Segoe UI Symbol" panose="020B0502040204020203" pitchFamily="34" charset="0"/>
                        </a:rPr>
                        <a:t>T</a:t>
                      </a:r>
                      <a:endParaRPr lang="en-ZA"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2</a:t>
                      </a:r>
                      <a:endParaRPr lang="en-ZA" sz="1800" u="heavy" baseline="-25000" dirty="0"/>
                    </a:p>
                  </a:txBody>
                  <a:tcPr/>
                </a:tc>
                <a:extLst>
                  <a:ext uri="{0D108BD9-81ED-4DB2-BD59-A6C34878D82A}">
                    <a16:rowId xmlns:a16="http://schemas.microsoft.com/office/drawing/2014/main" val="2855033415"/>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2.</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a:t>
                      </a:r>
                      <a:r>
                        <a:rPr lang="en-US" dirty="0">
                          <a:solidFill>
                            <a:schemeClr val="tx1"/>
                          </a:solidFill>
                          <a:latin typeface="Segoe UI Symbol" panose="020B0502040204020203" pitchFamily="34" charset="0"/>
                          <a:ea typeface="Segoe UI Symbol" panose="020B0502040204020203" pitchFamily="34" charset="0"/>
                        </a:rPr>
                        <a:t>→</a:t>
                      </a:r>
                      <a:r>
                        <a:rPr lang="en-US" dirty="0">
                          <a:solidFill>
                            <a:schemeClr val="tx1"/>
                          </a:solidFill>
                          <a:latin typeface="+mn-lt"/>
                          <a:ea typeface="Segoe UI Symbol" panose="020B0502040204020203" pitchFamily="34" charset="0"/>
                        </a:rPr>
                        <a:t>R</a:t>
                      </a:r>
                      <a:endParaRPr lang="en-ZA"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4</a:t>
                      </a:r>
                      <a:endParaRPr lang="en-ZA" sz="1800" u="heavy" baseline="-25000" dirty="0"/>
                    </a:p>
                  </a:txBody>
                  <a:tcPr/>
                </a:tc>
                <a:extLst>
                  <a:ext uri="{0D108BD9-81ED-4DB2-BD59-A6C34878D82A}">
                    <a16:rowId xmlns:a16="http://schemas.microsoft.com/office/drawing/2014/main" val="2497395721"/>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3.</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a:t>
                      </a:r>
                      <a:r>
                        <a:rPr lang="en-US" dirty="0">
                          <a:solidFill>
                            <a:schemeClr val="tx1"/>
                          </a:solidFill>
                          <a:latin typeface="Segoe UI Symbol" panose="020B0502040204020203" pitchFamily="34" charset="0"/>
                          <a:ea typeface="Segoe UI Symbol" panose="020B0502040204020203" pitchFamily="34" charset="0"/>
                        </a:rPr>
                        <a:t>→</a:t>
                      </a:r>
                      <a:r>
                        <a:rPr lang="en-US" dirty="0">
                          <a:solidFill>
                            <a:schemeClr val="tx1"/>
                          </a:solidFill>
                          <a:latin typeface="+mn-lt"/>
                          <a:ea typeface="Segoe UI Symbol" panose="020B0502040204020203" pitchFamily="34" charset="0"/>
                        </a:rPr>
                        <a:t>aTc</a:t>
                      </a:r>
                      <a:endParaRPr lang="en-ZA"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8</a:t>
                      </a:r>
                      <a:endParaRPr lang="en-ZA" sz="1800" u="heavy" baseline="-25000" dirty="0"/>
                    </a:p>
                  </a:txBody>
                  <a:tcPr/>
                </a:tc>
                <a:extLst>
                  <a:ext uri="{0D108BD9-81ED-4DB2-BD59-A6C34878D82A}">
                    <a16:rowId xmlns:a16="http://schemas.microsoft.com/office/drawing/2014/main" val="865136372"/>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4.</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a:t>
                      </a:r>
                      <a:r>
                        <a:rPr lang="en-US" dirty="0">
                          <a:solidFill>
                            <a:schemeClr val="tx1"/>
                          </a:solidFill>
                          <a:latin typeface="Segoe UI Symbol" panose="020B0502040204020203" pitchFamily="34" charset="0"/>
                          <a:ea typeface="Segoe UI Symbol" panose="020B0502040204020203" pitchFamily="34" charset="0"/>
                        </a:rPr>
                        <a:t>→</a:t>
                      </a:r>
                      <a:r>
                        <a:rPr lang="el-GR" dirty="0">
                          <a:latin typeface="Segoe UI Symbol" panose="020B0502040204020203" pitchFamily="34" charset="0"/>
                          <a:ea typeface="Segoe UI Symbol" panose="020B0502040204020203" pitchFamily="34" charset="0"/>
                          <a:cs typeface="Arial" panose="020B0604020202020204" pitchFamily="34" charset="0"/>
                        </a:rPr>
                        <a:t>ε</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9</a:t>
                      </a:r>
                      <a:endParaRPr lang="en-ZA" sz="1800" u="heavy" baseline="-25000" dirty="0"/>
                    </a:p>
                  </a:txBody>
                  <a:tcPr/>
                </a:tc>
                <a:extLst>
                  <a:ext uri="{0D108BD9-81ED-4DB2-BD59-A6C34878D82A}">
                    <a16:rowId xmlns:a16="http://schemas.microsoft.com/office/drawing/2014/main" val="962717158"/>
                  </a:ext>
                </a:extLst>
              </a:tr>
              <a:tr h="24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5.</a:t>
                      </a:r>
                      <a:endParaRPr lang="en-ZA"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R</a:t>
                      </a:r>
                      <a:r>
                        <a:rPr lang="en-US" dirty="0">
                          <a:solidFill>
                            <a:schemeClr val="tx1"/>
                          </a:solidFill>
                          <a:latin typeface="Segoe UI Symbol" panose="020B0502040204020203" pitchFamily="34" charset="0"/>
                          <a:ea typeface="Segoe UI Symbol" panose="020B0502040204020203" pitchFamily="34" charset="0"/>
                        </a:rPr>
                        <a:t>→</a:t>
                      </a:r>
                      <a:r>
                        <a:rPr lang="en-US" dirty="0">
                          <a:solidFill>
                            <a:schemeClr val="tx1"/>
                          </a:solidFill>
                          <a:latin typeface="+mn-lt"/>
                          <a:ea typeface="Segoe UI Symbol" panose="020B0502040204020203" pitchFamily="34" charset="0"/>
                        </a:rPr>
                        <a:t>bR</a:t>
                      </a:r>
                      <a:endParaRPr lang="en-ZA"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heavy" dirty="0"/>
                        <a:t>N</a:t>
                      </a:r>
                      <a:r>
                        <a:rPr lang="en-US" sz="1800" u="heavy" baseline="-25000" dirty="0"/>
                        <a:t>12</a:t>
                      </a:r>
                      <a:endParaRPr lang="en-ZA" sz="1800" u="heavy" baseline="-25000" dirty="0"/>
                    </a:p>
                  </a:txBody>
                  <a:tcPr/>
                </a:tc>
                <a:extLst>
                  <a:ext uri="{0D108BD9-81ED-4DB2-BD59-A6C34878D82A}">
                    <a16:rowId xmlns:a16="http://schemas.microsoft.com/office/drawing/2014/main" val="2681172054"/>
                  </a:ext>
                </a:extLst>
              </a:tr>
            </a:tbl>
          </a:graphicData>
        </a:graphic>
      </p:graphicFrame>
      <p:sp>
        <p:nvSpPr>
          <p:cNvPr id="36" name="TextBox 35">
            <a:extLst>
              <a:ext uri="{FF2B5EF4-FFF2-40B4-BE49-F238E27FC236}">
                <a16:creationId xmlns:a16="http://schemas.microsoft.com/office/drawing/2014/main" id="{7F24BD79-C4FF-E7EB-C833-12768380102D}"/>
              </a:ext>
            </a:extLst>
          </p:cNvPr>
          <p:cNvSpPr txBox="1"/>
          <p:nvPr/>
        </p:nvSpPr>
        <p:spPr>
          <a:xfrm>
            <a:off x="5912904" y="4013201"/>
            <a:ext cx="441312" cy="369330"/>
          </a:xfrm>
          <a:prstGeom prst="rect">
            <a:avLst/>
          </a:prstGeom>
          <a:noFill/>
        </p:spPr>
        <p:txBody>
          <a:bodyPr wrap="square" rtlCol="0">
            <a:spAutoFit/>
          </a:bodyPr>
          <a:lstStyle/>
          <a:p>
            <a:r>
              <a:rPr lang="en-US" dirty="0">
                <a:solidFill>
                  <a:srgbClr val="7030A0"/>
                </a:solidFill>
              </a:rPr>
              <a:t>2.</a:t>
            </a:r>
            <a:endParaRPr lang="en-ZA" dirty="0">
              <a:solidFill>
                <a:srgbClr val="7030A0"/>
              </a:solidFill>
            </a:endParaRPr>
          </a:p>
        </p:txBody>
      </p:sp>
      <p:sp>
        <p:nvSpPr>
          <p:cNvPr id="38" name="TextBox 37">
            <a:extLst>
              <a:ext uri="{FF2B5EF4-FFF2-40B4-BE49-F238E27FC236}">
                <a16:creationId xmlns:a16="http://schemas.microsoft.com/office/drawing/2014/main" id="{65E902BE-4659-6FA1-F347-DB7AF548B385}"/>
              </a:ext>
            </a:extLst>
          </p:cNvPr>
          <p:cNvSpPr txBox="1"/>
          <p:nvPr/>
        </p:nvSpPr>
        <p:spPr>
          <a:xfrm>
            <a:off x="5924733" y="4613042"/>
            <a:ext cx="441312" cy="369330"/>
          </a:xfrm>
          <a:prstGeom prst="rect">
            <a:avLst/>
          </a:prstGeom>
          <a:noFill/>
        </p:spPr>
        <p:txBody>
          <a:bodyPr wrap="square" rtlCol="0">
            <a:spAutoFit/>
          </a:bodyPr>
          <a:lstStyle/>
          <a:p>
            <a:r>
              <a:rPr lang="en-US" dirty="0">
                <a:solidFill>
                  <a:srgbClr val="7030A0"/>
                </a:solidFill>
              </a:rPr>
              <a:t>3.</a:t>
            </a:r>
            <a:endParaRPr lang="en-ZA" dirty="0">
              <a:solidFill>
                <a:srgbClr val="7030A0"/>
              </a:solidFill>
            </a:endParaRPr>
          </a:p>
        </p:txBody>
      </p:sp>
      <p:sp>
        <p:nvSpPr>
          <p:cNvPr id="40" name="TextBox 39">
            <a:extLst>
              <a:ext uri="{FF2B5EF4-FFF2-40B4-BE49-F238E27FC236}">
                <a16:creationId xmlns:a16="http://schemas.microsoft.com/office/drawing/2014/main" id="{2BB26062-A3F6-8AA9-F68F-CC03A96C72A1}"/>
              </a:ext>
            </a:extLst>
          </p:cNvPr>
          <p:cNvSpPr txBox="1"/>
          <p:nvPr/>
        </p:nvSpPr>
        <p:spPr>
          <a:xfrm>
            <a:off x="5912904" y="5215272"/>
            <a:ext cx="441312" cy="369330"/>
          </a:xfrm>
          <a:prstGeom prst="rect">
            <a:avLst/>
          </a:prstGeom>
          <a:noFill/>
        </p:spPr>
        <p:txBody>
          <a:bodyPr wrap="square" rtlCol="0">
            <a:spAutoFit/>
          </a:bodyPr>
          <a:lstStyle/>
          <a:p>
            <a:r>
              <a:rPr lang="en-US" dirty="0">
                <a:solidFill>
                  <a:srgbClr val="7030A0"/>
                </a:solidFill>
              </a:rPr>
              <a:t>4.</a:t>
            </a:r>
            <a:endParaRPr lang="en-ZA" dirty="0">
              <a:solidFill>
                <a:srgbClr val="7030A0"/>
              </a:solidFill>
            </a:endParaRPr>
          </a:p>
        </p:txBody>
      </p:sp>
      <p:sp>
        <p:nvSpPr>
          <p:cNvPr id="42" name="TextBox 41">
            <a:extLst>
              <a:ext uri="{FF2B5EF4-FFF2-40B4-BE49-F238E27FC236}">
                <a16:creationId xmlns:a16="http://schemas.microsoft.com/office/drawing/2014/main" id="{F04843B4-081C-DD34-E954-ADAC7CC1D226}"/>
              </a:ext>
            </a:extLst>
          </p:cNvPr>
          <p:cNvSpPr txBox="1"/>
          <p:nvPr/>
        </p:nvSpPr>
        <p:spPr>
          <a:xfrm>
            <a:off x="5930671" y="5897791"/>
            <a:ext cx="441312" cy="369330"/>
          </a:xfrm>
          <a:prstGeom prst="rect">
            <a:avLst/>
          </a:prstGeom>
          <a:noFill/>
        </p:spPr>
        <p:txBody>
          <a:bodyPr wrap="square" rtlCol="0">
            <a:spAutoFit/>
          </a:bodyPr>
          <a:lstStyle/>
          <a:p>
            <a:r>
              <a:rPr lang="en-US" dirty="0">
                <a:solidFill>
                  <a:srgbClr val="7030A0"/>
                </a:solidFill>
              </a:rPr>
              <a:t>5.</a:t>
            </a:r>
            <a:endParaRPr lang="en-ZA" dirty="0">
              <a:solidFill>
                <a:srgbClr val="7030A0"/>
              </a:solidFill>
            </a:endParaRPr>
          </a:p>
        </p:txBody>
      </p:sp>
    </p:spTree>
    <p:extLst>
      <p:ext uri="{BB962C8B-B14F-4D97-AF65-F5344CB8AC3E}">
        <p14:creationId xmlns:p14="http://schemas.microsoft.com/office/powerpoint/2010/main" val="3818094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0B9B-81BB-1E1D-7F67-4A2EFB12433E}"/>
              </a:ext>
            </a:extLst>
          </p:cNvPr>
          <p:cNvSpPr>
            <a:spLocks noGrp="1"/>
          </p:cNvSpPr>
          <p:nvPr>
            <p:ph type="title"/>
          </p:nvPr>
        </p:nvSpPr>
        <p:spPr/>
        <p:txBody>
          <a:bodyPr/>
          <a:lstStyle/>
          <a:p>
            <a:r>
              <a:rPr lang="en-ZA" dirty="0"/>
              <a:t>NFA </a:t>
            </a:r>
            <a:r>
              <a:rPr lang="el-GR" dirty="0"/>
              <a:t>ε</a:t>
            </a:r>
            <a:r>
              <a:rPr lang="en-ZA" dirty="0"/>
              <a:t>-closure and creating DFA from NFA</a:t>
            </a:r>
          </a:p>
        </p:txBody>
      </p:sp>
      <p:sp>
        <p:nvSpPr>
          <p:cNvPr id="3" name="Content Placeholder 2">
            <a:extLst>
              <a:ext uri="{FF2B5EF4-FFF2-40B4-BE49-F238E27FC236}">
                <a16:creationId xmlns:a16="http://schemas.microsoft.com/office/drawing/2014/main" id="{053BB089-4929-301F-3F17-EFE7DF21D552}"/>
              </a:ext>
            </a:extLst>
          </p:cNvPr>
          <p:cNvSpPr>
            <a:spLocks noGrp="1"/>
          </p:cNvSpPr>
          <p:nvPr>
            <p:ph idx="1"/>
          </p:nvPr>
        </p:nvSpPr>
        <p:spPr/>
        <p:txBody>
          <a:bodyPr/>
          <a:lstStyle/>
          <a:p>
            <a:pPr marL="0" indent="0">
              <a:buNone/>
            </a:pPr>
            <a:r>
              <a:rPr lang="en-ZA" dirty="0"/>
              <a:t>The next step is to create a DFA (NFAs that have no empty string transitions between states) from the created NFA. To do this, we must derive the </a:t>
            </a:r>
            <a:r>
              <a:rPr lang="el-GR" dirty="0"/>
              <a:t>ε</a:t>
            </a:r>
            <a:r>
              <a:rPr lang="en-ZA" dirty="0"/>
              <a:t>-closure set for each NFA state. Each set contains its respective NFA state, and all NFA states that its respective NFA state makes empty string transitions to (we will refer to these for simplicity as “</a:t>
            </a:r>
            <a:r>
              <a:rPr lang="el-GR" dirty="0"/>
              <a:t>ε</a:t>
            </a:r>
            <a:r>
              <a:rPr lang="en-ZA" dirty="0"/>
              <a:t> transition states”). The sets also contain all NFA states in all</a:t>
            </a:r>
            <a:r>
              <a:rPr lang="el-GR" dirty="0"/>
              <a:t> ε</a:t>
            </a:r>
            <a:r>
              <a:rPr lang="en-ZA" dirty="0"/>
              <a:t>-closure sets of all NFA states that the “</a:t>
            </a:r>
            <a:r>
              <a:rPr lang="el-GR" dirty="0"/>
              <a:t>ε</a:t>
            </a:r>
            <a:r>
              <a:rPr lang="en-ZA" dirty="0"/>
              <a:t> transition states” make empty string transitions to. To better explain this, the derivation of the </a:t>
            </a:r>
            <a:r>
              <a:rPr lang="el-GR" dirty="0"/>
              <a:t>ε</a:t>
            </a:r>
            <a:r>
              <a:rPr lang="en-ZA" dirty="0"/>
              <a:t>-closure sets are shown in following slides step by step.</a:t>
            </a:r>
          </a:p>
        </p:txBody>
      </p:sp>
    </p:spTree>
    <p:extLst>
      <p:ext uri="{BB962C8B-B14F-4D97-AF65-F5344CB8AC3E}">
        <p14:creationId xmlns:p14="http://schemas.microsoft.com/office/powerpoint/2010/main" val="3199108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4C391-1536-AFF1-17BA-D26EC2AF4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EE3AC9-83D0-A7E5-CD8B-39D755F7D795}"/>
              </a:ext>
            </a:extLst>
          </p:cNvPr>
          <p:cNvSpPr>
            <a:spLocks noGrp="1"/>
          </p:cNvSpPr>
          <p:nvPr>
            <p:ph type="title"/>
          </p:nvPr>
        </p:nvSpPr>
        <p:spPr/>
        <p:txBody>
          <a:bodyPr/>
          <a:lstStyle/>
          <a:p>
            <a:r>
              <a:rPr lang="en-US" dirty="0"/>
              <a:t>NFA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r>
              <a:rPr lang="en-US" dirty="0"/>
              <a:t> </a:t>
            </a:r>
            <a:endParaRPr lang="en-ZA" dirty="0"/>
          </a:p>
        </p:txBody>
      </p:sp>
      <p:graphicFrame>
        <p:nvGraphicFramePr>
          <p:cNvPr id="25" name="Content Placeholder 24">
            <a:extLst>
              <a:ext uri="{FF2B5EF4-FFF2-40B4-BE49-F238E27FC236}">
                <a16:creationId xmlns:a16="http://schemas.microsoft.com/office/drawing/2014/main" id="{A5AB51FF-813C-020E-2833-16FC0748B33C}"/>
              </a:ext>
            </a:extLst>
          </p:cNvPr>
          <p:cNvGraphicFramePr>
            <a:graphicFrameLocks noGrp="1"/>
          </p:cNvGraphicFramePr>
          <p:nvPr>
            <p:ph idx="1"/>
            <p:extLst>
              <p:ext uri="{D42A27DB-BD31-4B8C-83A1-F6EECF244321}">
                <p14:modId xmlns:p14="http://schemas.microsoft.com/office/powerpoint/2010/main" val="4100137562"/>
              </p:ext>
            </p:extLst>
          </p:nvPr>
        </p:nvGraphicFramePr>
        <p:xfrm>
          <a:off x="530285" y="1267745"/>
          <a:ext cx="5092681" cy="5029200"/>
        </p:xfrm>
        <a:graphic>
          <a:graphicData uri="http://schemas.openxmlformats.org/drawingml/2006/table">
            <a:tbl>
              <a:tblPr firstRow="1" bandRow="1">
                <a:tableStyleId>{5C22544A-7EE6-4342-B048-85BDC9FD1C3A}</a:tableStyleId>
              </a:tblPr>
              <a:tblGrid>
                <a:gridCol w="888424">
                  <a:extLst>
                    <a:ext uri="{9D8B030D-6E8A-4147-A177-3AD203B41FA5}">
                      <a16:colId xmlns:a16="http://schemas.microsoft.com/office/drawing/2014/main" val="2924885086"/>
                    </a:ext>
                  </a:extLst>
                </a:gridCol>
                <a:gridCol w="641268">
                  <a:extLst>
                    <a:ext uri="{9D8B030D-6E8A-4147-A177-3AD203B41FA5}">
                      <a16:colId xmlns:a16="http://schemas.microsoft.com/office/drawing/2014/main" val="512064027"/>
                    </a:ext>
                  </a:extLst>
                </a:gridCol>
                <a:gridCol w="670956">
                  <a:extLst>
                    <a:ext uri="{9D8B030D-6E8A-4147-A177-3AD203B41FA5}">
                      <a16:colId xmlns:a16="http://schemas.microsoft.com/office/drawing/2014/main" val="2598987488"/>
                    </a:ext>
                  </a:extLst>
                </a:gridCol>
                <a:gridCol w="611579">
                  <a:extLst>
                    <a:ext uri="{9D8B030D-6E8A-4147-A177-3AD203B41FA5}">
                      <a16:colId xmlns:a16="http://schemas.microsoft.com/office/drawing/2014/main" val="955943614"/>
                    </a:ext>
                  </a:extLst>
                </a:gridCol>
                <a:gridCol w="605641">
                  <a:extLst>
                    <a:ext uri="{9D8B030D-6E8A-4147-A177-3AD203B41FA5}">
                      <a16:colId xmlns:a16="http://schemas.microsoft.com/office/drawing/2014/main" val="1441124548"/>
                    </a:ext>
                  </a:extLst>
                </a:gridCol>
                <a:gridCol w="712520">
                  <a:extLst>
                    <a:ext uri="{9D8B030D-6E8A-4147-A177-3AD203B41FA5}">
                      <a16:colId xmlns:a16="http://schemas.microsoft.com/office/drawing/2014/main" val="444176960"/>
                    </a:ext>
                  </a:extLst>
                </a:gridCol>
                <a:gridCol w="962293">
                  <a:extLst>
                    <a:ext uri="{9D8B030D-6E8A-4147-A177-3AD203B41FA5}">
                      <a16:colId xmlns:a16="http://schemas.microsoft.com/office/drawing/2014/main" val="1222393531"/>
                    </a:ext>
                  </a:extLst>
                </a:gridCol>
              </a:tblGrid>
              <a:tr h="192477">
                <a:tc>
                  <a:txBody>
                    <a:bodyPr/>
                    <a:lstStyle/>
                    <a:p>
                      <a:pPr algn="ctr"/>
                      <a:r>
                        <a:rPr lang="en-ZA" dirty="0"/>
                        <a:t>NFA States</a:t>
                      </a:r>
                    </a:p>
                  </a:txBody>
                  <a:tcPr/>
                </a:tc>
                <a:tc>
                  <a:txBody>
                    <a:bodyPr/>
                    <a:lstStyle/>
                    <a:p>
                      <a:r>
                        <a:rPr lang="en-ZA" dirty="0"/>
                        <a:t>a</a:t>
                      </a:r>
                    </a:p>
                  </a:txBody>
                  <a:tcPr/>
                </a:tc>
                <a:tc>
                  <a:txBody>
                    <a:bodyPr/>
                    <a:lstStyle/>
                    <a:p>
                      <a:r>
                        <a:rPr lang="en-ZA" dirty="0"/>
                        <a:t>b</a:t>
                      </a:r>
                    </a:p>
                  </a:txBody>
                  <a:tcPr/>
                </a:tc>
                <a:tc>
                  <a:txBody>
                    <a:bodyPr/>
                    <a:lstStyle/>
                    <a:p>
                      <a:r>
                        <a:rPr lang="en-ZA" dirty="0"/>
                        <a:t>c</a:t>
                      </a:r>
                    </a:p>
                  </a:txBody>
                  <a:tcPr/>
                </a:tc>
                <a:tc>
                  <a:txBody>
                    <a:bodyPr/>
                    <a:lstStyle/>
                    <a:p>
                      <a:r>
                        <a:rPr lang="en-ZA" dirty="0"/>
                        <a:t>T</a:t>
                      </a:r>
                    </a:p>
                  </a:txBody>
                  <a:tcPr/>
                </a:tc>
                <a:tc>
                  <a:txBody>
                    <a:bodyPr/>
                    <a:lstStyle/>
                    <a:p>
                      <a:r>
                        <a:rPr lang="en-ZA" dirty="0"/>
                        <a:t>R</a:t>
                      </a:r>
                    </a:p>
                  </a:txBody>
                  <a:tcPr/>
                </a:tc>
                <a:tc>
                  <a:txBody>
                    <a:bodyPr/>
                    <a:lstStyle/>
                    <a:p>
                      <a:r>
                        <a:rPr lang="el-GR" dirty="0">
                          <a:latin typeface="Segoe UI Symbol" panose="020B0502040204020203" pitchFamily="34" charset="0"/>
                          <a:ea typeface="Segoe UI Symbol" panose="020B0502040204020203" pitchFamily="34" charset="0"/>
                        </a:rPr>
                        <a:t>ε</a:t>
                      </a:r>
                      <a:endParaRPr lang="en-ZA" dirty="0"/>
                    </a:p>
                  </a:txBody>
                  <a:tcPr/>
                </a:tc>
                <a:extLst>
                  <a:ext uri="{0D108BD9-81ED-4DB2-BD59-A6C34878D82A}">
                    <a16:rowId xmlns:a16="http://schemas.microsoft.com/office/drawing/2014/main" val="1109236461"/>
                  </a:ext>
                </a:extLst>
              </a:tr>
              <a:tr h="192477">
                <a:tc>
                  <a:txBody>
                    <a:bodyPr/>
                    <a:lstStyle/>
                    <a:p>
                      <a:r>
                        <a:rPr lang="en-ZA" dirty="0"/>
                        <a:t>N</a:t>
                      </a:r>
                      <a:r>
                        <a:rPr lang="en-ZA" baseline="-25000" dirty="0"/>
                        <a:t>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400083480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81150567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4871953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77112817"/>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97951400"/>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9488868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5692374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2656504722"/>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1526235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6729416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2195241159"/>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273791297"/>
                  </a:ext>
                </a:extLst>
              </a:tr>
            </a:tbl>
          </a:graphicData>
        </a:graphic>
      </p:graphicFrame>
      <p:graphicFrame>
        <p:nvGraphicFramePr>
          <p:cNvPr id="17" name="Content Placeholder 24">
            <a:extLst>
              <a:ext uri="{FF2B5EF4-FFF2-40B4-BE49-F238E27FC236}">
                <a16:creationId xmlns:a16="http://schemas.microsoft.com/office/drawing/2014/main" id="{FF8D60D2-1526-D13A-DD32-D4A0D3D16439}"/>
              </a:ext>
            </a:extLst>
          </p:cNvPr>
          <p:cNvGraphicFramePr>
            <a:graphicFrameLocks/>
          </p:cNvGraphicFramePr>
          <p:nvPr>
            <p:extLst>
              <p:ext uri="{D42A27DB-BD31-4B8C-83A1-F6EECF244321}">
                <p14:modId xmlns:p14="http://schemas.microsoft.com/office/powerpoint/2010/main" val="874864410"/>
              </p:ext>
            </p:extLst>
          </p:nvPr>
        </p:nvGraphicFramePr>
        <p:xfrm>
          <a:off x="6406592" y="1267744"/>
          <a:ext cx="3117418" cy="5055900"/>
        </p:xfrm>
        <a:graphic>
          <a:graphicData uri="http://schemas.openxmlformats.org/drawingml/2006/table">
            <a:tbl>
              <a:tblPr firstRow="1" bandRow="1">
                <a:tableStyleId>{5C22544A-7EE6-4342-B048-85BDC9FD1C3A}</a:tableStyleId>
              </a:tblPr>
              <a:tblGrid>
                <a:gridCol w="979860">
                  <a:extLst>
                    <a:ext uri="{9D8B030D-6E8A-4147-A177-3AD203B41FA5}">
                      <a16:colId xmlns:a16="http://schemas.microsoft.com/office/drawing/2014/main" val="2924885086"/>
                    </a:ext>
                  </a:extLst>
                </a:gridCol>
                <a:gridCol w="2137558">
                  <a:extLst>
                    <a:ext uri="{9D8B030D-6E8A-4147-A177-3AD203B41FA5}">
                      <a16:colId xmlns:a16="http://schemas.microsoft.com/office/drawing/2014/main" val="512064027"/>
                    </a:ext>
                  </a:extLst>
                </a:gridCol>
              </a:tblGrid>
              <a:tr h="613386">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extLst>
                  <a:ext uri="{0D108BD9-81ED-4DB2-BD59-A6C34878D82A}">
                    <a16:rowId xmlns:a16="http://schemas.microsoft.com/office/drawing/2014/main" val="1109236461"/>
                  </a:ext>
                </a:extLst>
              </a:tr>
              <a:tr h="367985">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baseline="0" dirty="0"/>
                        <a:t>}</a:t>
                      </a:r>
                      <a:endParaRPr lang="en-ZA" dirty="0"/>
                    </a:p>
                  </a:txBody>
                  <a:tcPr/>
                </a:tc>
                <a:extLst>
                  <a:ext uri="{0D108BD9-81ED-4DB2-BD59-A6C34878D82A}">
                    <a16:rowId xmlns:a16="http://schemas.microsoft.com/office/drawing/2014/main" val="400083480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extLst>
                  <a:ext uri="{0D108BD9-81ED-4DB2-BD59-A6C34878D82A}">
                    <a16:rowId xmlns:a16="http://schemas.microsoft.com/office/drawing/2014/main" val="181150567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baseline="0" dirty="0"/>
                        <a:t>}</a:t>
                      </a:r>
                      <a:endParaRPr lang="en-ZA" dirty="0"/>
                    </a:p>
                  </a:txBody>
                  <a:tcPr/>
                </a:tc>
                <a:extLst>
                  <a:ext uri="{0D108BD9-81ED-4DB2-BD59-A6C34878D82A}">
                    <a16:rowId xmlns:a16="http://schemas.microsoft.com/office/drawing/2014/main" val="4871953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extLst>
                  <a:ext uri="{0D108BD9-81ED-4DB2-BD59-A6C34878D82A}">
                    <a16:rowId xmlns:a16="http://schemas.microsoft.com/office/drawing/2014/main" val="1577112817"/>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extLst>
                  <a:ext uri="{0D108BD9-81ED-4DB2-BD59-A6C34878D82A}">
                    <a16:rowId xmlns:a16="http://schemas.microsoft.com/office/drawing/2014/main" val="1597951400"/>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r>
                        <a:rPr lang="en-ZA" baseline="0" dirty="0"/>
                        <a:t>}</a:t>
                      </a:r>
                      <a:endParaRPr lang="en-ZA" dirty="0"/>
                    </a:p>
                  </a:txBody>
                  <a:tcPr/>
                </a:tc>
                <a:extLst>
                  <a:ext uri="{0D108BD9-81ED-4DB2-BD59-A6C34878D82A}">
                    <a16:rowId xmlns:a16="http://schemas.microsoft.com/office/drawing/2014/main" val="9488868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extLst>
                  <a:ext uri="{0D108BD9-81ED-4DB2-BD59-A6C34878D82A}">
                    <a16:rowId xmlns:a16="http://schemas.microsoft.com/office/drawing/2014/main" val="195692374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extLst>
                  <a:ext uri="{0D108BD9-81ED-4DB2-BD59-A6C34878D82A}">
                    <a16:rowId xmlns:a16="http://schemas.microsoft.com/office/drawing/2014/main" val="2656504722"/>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extLst>
                  <a:ext uri="{0D108BD9-81ED-4DB2-BD59-A6C34878D82A}">
                    <a16:rowId xmlns:a16="http://schemas.microsoft.com/office/drawing/2014/main" val="191526235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extLst>
                  <a:ext uri="{0D108BD9-81ED-4DB2-BD59-A6C34878D82A}">
                    <a16:rowId xmlns:a16="http://schemas.microsoft.com/office/drawing/2014/main" val="196729416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r>
                        <a:rPr lang="en-ZA" baseline="0" dirty="0"/>
                        <a:t>}</a:t>
                      </a:r>
                      <a:endParaRPr lang="en-ZA" dirty="0"/>
                    </a:p>
                  </a:txBody>
                  <a:tcPr/>
                </a:tc>
                <a:extLst>
                  <a:ext uri="{0D108BD9-81ED-4DB2-BD59-A6C34878D82A}">
                    <a16:rowId xmlns:a16="http://schemas.microsoft.com/office/drawing/2014/main" val="2195241159"/>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extLst>
                  <a:ext uri="{0D108BD9-81ED-4DB2-BD59-A6C34878D82A}">
                    <a16:rowId xmlns:a16="http://schemas.microsoft.com/office/drawing/2014/main" val="1273791297"/>
                  </a:ext>
                </a:extLst>
              </a:tr>
            </a:tbl>
          </a:graphicData>
        </a:graphic>
      </p:graphicFrame>
      <p:sp>
        <p:nvSpPr>
          <p:cNvPr id="4" name="TextBox 3">
            <a:extLst>
              <a:ext uri="{FF2B5EF4-FFF2-40B4-BE49-F238E27FC236}">
                <a16:creationId xmlns:a16="http://schemas.microsoft.com/office/drawing/2014/main" id="{25514F17-DCFF-E98C-3277-F611A7388001}"/>
              </a:ext>
            </a:extLst>
          </p:cNvPr>
          <p:cNvSpPr txBox="1"/>
          <p:nvPr/>
        </p:nvSpPr>
        <p:spPr>
          <a:xfrm>
            <a:off x="9714015" y="1205345"/>
            <a:ext cx="2262249"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First the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 sets contain their respective NFA state.</a:t>
            </a:r>
            <a:r>
              <a:rPr lang="en-ZA" dirty="0"/>
              <a:t> </a:t>
            </a:r>
          </a:p>
        </p:txBody>
      </p:sp>
    </p:spTree>
    <p:extLst>
      <p:ext uri="{BB962C8B-B14F-4D97-AF65-F5344CB8AC3E}">
        <p14:creationId xmlns:p14="http://schemas.microsoft.com/office/powerpoint/2010/main" val="3903365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8B1DD-6DF5-B522-15D7-57FDCE5E6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911FD-5641-FCE0-B21A-A1A36551A8CE}"/>
              </a:ext>
            </a:extLst>
          </p:cNvPr>
          <p:cNvSpPr>
            <a:spLocks noGrp="1"/>
          </p:cNvSpPr>
          <p:nvPr>
            <p:ph type="title"/>
          </p:nvPr>
        </p:nvSpPr>
        <p:spPr/>
        <p:txBody>
          <a:bodyPr/>
          <a:lstStyle/>
          <a:p>
            <a:r>
              <a:rPr lang="en-US" dirty="0"/>
              <a:t>NFA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r>
              <a:rPr lang="en-US" dirty="0"/>
              <a:t> </a:t>
            </a:r>
            <a:endParaRPr lang="en-ZA" dirty="0"/>
          </a:p>
        </p:txBody>
      </p:sp>
      <p:graphicFrame>
        <p:nvGraphicFramePr>
          <p:cNvPr id="25" name="Content Placeholder 24">
            <a:extLst>
              <a:ext uri="{FF2B5EF4-FFF2-40B4-BE49-F238E27FC236}">
                <a16:creationId xmlns:a16="http://schemas.microsoft.com/office/drawing/2014/main" id="{C1F103E6-A072-524E-40BC-A7BC519AEE9A}"/>
              </a:ext>
            </a:extLst>
          </p:cNvPr>
          <p:cNvGraphicFramePr>
            <a:graphicFrameLocks noGrp="1"/>
          </p:cNvGraphicFramePr>
          <p:nvPr>
            <p:ph idx="1"/>
            <p:extLst>
              <p:ext uri="{D42A27DB-BD31-4B8C-83A1-F6EECF244321}">
                <p14:modId xmlns:p14="http://schemas.microsoft.com/office/powerpoint/2010/main" val="4056025468"/>
              </p:ext>
            </p:extLst>
          </p:nvPr>
        </p:nvGraphicFramePr>
        <p:xfrm>
          <a:off x="530285" y="1267745"/>
          <a:ext cx="5092681" cy="5029200"/>
        </p:xfrm>
        <a:graphic>
          <a:graphicData uri="http://schemas.openxmlformats.org/drawingml/2006/table">
            <a:tbl>
              <a:tblPr firstRow="1" bandRow="1">
                <a:tableStyleId>{5C22544A-7EE6-4342-B048-85BDC9FD1C3A}</a:tableStyleId>
              </a:tblPr>
              <a:tblGrid>
                <a:gridCol w="888424">
                  <a:extLst>
                    <a:ext uri="{9D8B030D-6E8A-4147-A177-3AD203B41FA5}">
                      <a16:colId xmlns:a16="http://schemas.microsoft.com/office/drawing/2014/main" val="2924885086"/>
                    </a:ext>
                  </a:extLst>
                </a:gridCol>
                <a:gridCol w="641268">
                  <a:extLst>
                    <a:ext uri="{9D8B030D-6E8A-4147-A177-3AD203B41FA5}">
                      <a16:colId xmlns:a16="http://schemas.microsoft.com/office/drawing/2014/main" val="512064027"/>
                    </a:ext>
                  </a:extLst>
                </a:gridCol>
                <a:gridCol w="670956">
                  <a:extLst>
                    <a:ext uri="{9D8B030D-6E8A-4147-A177-3AD203B41FA5}">
                      <a16:colId xmlns:a16="http://schemas.microsoft.com/office/drawing/2014/main" val="2598987488"/>
                    </a:ext>
                  </a:extLst>
                </a:gridCol>
                <a:gridCol w="611579">
                  <a:extLst>
                    <a:ext uri="{9D8B030D-6E8A-4147-A177-3AD203B41FA5}">
                      <a16:colId xmlns:a16="http://schemas.microsoft.com/office/drawing/2014/main" val="955943614"/>
                    </a:ext>
                  </a:extLst>
                </a:gridCol>
                <a:gridCol w="605641">
                  <a:extLst>
                    <a:ext uri="{9D8B030D-6E8A-4147-A177-3AD203B41FA5}">
                      <a16:colId xmlns:a16="http://schemas.microsoft.com/office/drawing/2014/main" val="1441124548"/>
                    </a:ext>
                  </a:extLst>
                </a:gridCol>
                <a:gridCol w="712520">
                  <a:extLst>
                    <a:ext uri="{9D8B030D-6E8A-4147-A177-3AD203B41FA5}">
                      <a16:colId xmlns:a16="http://schemas.microsoft.com/office/drawing/2014/main" val="444176960"/>
                    </a:ext>
                  </a:extLst>
                </a:gridCol>
                <a:gridCol w="962293">
                  <a:extLst>
                    <a:ext uri="{9D8B030D-6E8A-4147-A177-3AD203B41FA5}">
                      <a16:colId xmlns:a16="http://schemas.microsoft.com/office/drawing/2014/main" val="1222393531"/>
                    </a:ext>
                  </a:extLst>
                </a:gridCol>
              </a:tblGrid>
              <a:tr h="192477">
                <a:tc>
                  <a:txBody>
                    <a:bodyPr/>
                    <a:lstStyle/>
                    <a:p>
                      <a:pPr algn="ctr"/>
                      <a:r>
                        <a:rPr lang="en-ZA" dirty="0"/>
                        <a:t>NFA States</a:t>
                      </a:r>
                    </a:p>
                  </a:txBody>
                  <a:tcPr/>
                </a:tc>
                <a:tc>
                  <a:txBody>
                    <a:bodyPr/>
                    <a:lstStyle/>
                    <a:p>
                      <a:r>
                        <a:rPr lang="en-ZA" dirty="0"/>
                        <a:t>a</a:t>
                      </a:r>
                    </a:p>
                  </a:txBody>
                  <a:tcPr/>
                </a:tc>
                <a:tc>
                  <a:txBody>
                    <a:bodyPr/>
                    <a:lstStyle/>
                    <a:p>
                      <a:r>
                        <a:rPr lang="en-ZA" dirty="0"/>
                        <a:t>b</a:t>
                      </a:r>
                    </a:p>
                  </a:txBody>
                  <a:tcPr/>
                </a:tc>
                <a:tc>
                  <a:txBody>
                    <a:bodyPr/>
                    <a:lstStyle/>
                    <a:p>
                      <a:r>
                        <a:rPr lang="en-ZA" dirty="0"/>
                        <a:t>c</a:t>
                      </a:r>
                    </a:p>
                  </a:txBody>
                  <a:tcPr/>
                </a:tc>
                <a:tc>
                  <a:txBody>
                    <a:bodyPr/>
                    <a:lstStyle/>
                    <a:p>
                      <a:r>
                        <a:rPr lang="en-ZA" dirty="0"/>
                        <a:t>T</a:t>
                      </a:r>
                    </a:p>
                  </a:txBody>
                  <a:tcPr/>
                </a:tc>
                <a:tc>
                  <a:txBody>
                    <a:bodyPr/>
                    <a:lstStyle/>
                    <a:p>
                      <a:r>
                        <a:rPr lang="en-ZA" dirty="0"/>
                        <a:t>R</a:t>
                      </a:r>
                    </a:p>
                  </a:txBody>
                  <a:tcPr/>
                </a:tc>
                <a:tc>
                  <a:txBody>
                    <a:bodyPr/>
                    <a:lstStyle/>
                    <a:p>
                      <a:r>
                        <a:rPr lang="el-GR" dirty="0">
                          <a:latin typeface="Segoe UI Symbol" panose="020B0502040204020203" pitchFamily="34" charset="0"/>
                          <a:ea typeface="Segoe UI Symbol" panose="020B0502040204020203" pitchFamily="34" charset="0"/>
                        </a:rPr>
                        <a:t>ε</a:t>
                      </a:r>
                      <a:endParaRPr lang="en-ZA" dirty="0"/>
                    </a:p>
                  </a:txBody>
                  <a:tcPr/>
                </a:tc>
                <a:extLst>
                  <a:ext uri="{0D108BD9-81ED-4DB2-BD59-A6C34878D82A}">
                    <a16:rowId xmlns:a16="http://schemas.microsoft.com/office/drawing/2014/main" val="1109236461"/>
                  </a:ext>
                </a:extLst>
              </a:tr>
              <a:tr h="192477">
                <a:tc>
                  <a:txBody>
                    <a:bodyPr/>
                    <a:lstStyle/>
                    <a:p>
                      <a:r>
                        <a:rPr lang="en-ZA" dirty="0"/>
                        <a:t>N</a:t>
                      </a:r>
                      <a:r>
                        <a:rPr lang="en-ZA" baseline="-25000" dirty="0"/>
                        <a:t>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3</a:t>
                      </a:r>
                      <a:r>
                        <a:rPr lang="en-ZA" dirty="0">
                          <a:highlight>
                            <a:srgbClr val="00FF00"/>
                          </a:highlight>
                        </a:rPr>
                        <a:t>, N</a:t>
                      </a:r>
                      <a:r>
                        <a:rPr lang="en-ZA" baseline="-25000" dirty="0">
                          <a:highlight>
                            <a:srgbClr val="00FF00"/>
                          </a:highlight>
                        </a:rPr>
                        <a:t>5</a:t>
                      </a:r>
                      <a:endParaRPr lang="en-ZA" dirty="0">
                        <a:highlight>
                          <a:srgbClr val="00FF00"/>
                        </a:highlight>
                      </a:endParaRPr>
                    </a:p>
                  </a:txBody>
                  <a:tcPr/>
                </a:tc>
                <a:extLst>
                  <a:ext uri="{0D108BD9-81ED-4DB2-BD59-A6C34878D82A}">
                    <a16:rowId xmlns:a16="http://schemas.microsoft.com/office/drawing/2014/main" val="400083480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81150567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00"/>
                          </a:highlight>
                        </a:rPr>
                        <a:t>N</a:t>
                      </a:r>
                      <a:r>
                        <a:rPr lang="en-ZA" u="heavy" baseline="-25000" dirty="0">
                          <a:highlight>
                            <a:srgbClr val="00FF00"/>
                          </a:highlight>
                        </a:rPr>
                        <a:t>9</a:t>
                      </a:r>
                      <a:r>
                        <a:rPr lang="en-ZA" baseline="0" dirty="0">
                          <a:highlight>
                            <a:srgbClr val="00FF00"/>
                          </a:highlight>
                        </a:rPr>
                        <a:t>, </a:t>
                      </a:r>
                      <a:r>
                        <a:rPr lang="en-ZA" dirty="0">
                          <a:highlight>
                            <a:srgbClr val="00FF00"/>
                          </a:highlight>
                        </a:rPr>
                        <a:t>N</a:t>
                      </a:r>
                      <a:r>
                        <a:rPr lang="en-ZA" baseline="-25000" dirty="0">
                          <a:highlight>
                            <a:srgbClr val="00FF00"/>
                          </a:highlight>
                        </a:rPr>
                        <a:t>10</a:t>
                      </a:r>
                      <a:endParaRPr lang="en-ZA" dirty="0">
                        <a:highlight>
                          <a:srgbClr val="00FF00"/>
                        </a:highlight>
                      </a:endParaRPr>
                    </a:p>
                  </a:txBody>
                  <a:tcPr/>
                </a:tc>
                <a:extLst>
                  <a:ext uri="{0D108BD9-81ED-4DB2-BD59-A6C34878D82A}">
                    <a16:rowId xmlns:a16="http://schemas.microsoft.com/office/drawing/2014/main" val="4871953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77112817"/>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97951400"/>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3</a:t>
                      </a:r>
                      <a:r>
                        <a:rPr lang="en-ZA" dirty="0">
                          <a:highlight>
                            <a:srgbClr val="00FF00"/>
                          </a:highlight>
                        </a:rPr>
                        <a:t>, N</a:t>
                      </a:r>
                      <a:r>
                        <a:rPr lang="en-ZA" baseline="-25000" dirty="0">
                          <a:highlight>
                            <a:srgbClr val="00FF00"/>
                          </a:highlight>
                        </a:rPr>
                        <a:t>5</a:t>
                      </a:r>
                      <a:endParaRPr lang="en-ZA" dirty="0">
                        <a:highlight>
                          <a:srgbClr val="00FF00"/>
                        </a:highlight>
                      </a:endParaRPr>
                    </a:p>
                  </a:txBody>
                  <a:tcPr/>
                </a:tc>
                <a:extLst>
                  <a:ext uri="{0D108BD9-81ED-4DB2-BD59-A6C34878D82A}">
                    <a16:rowId xmlns:a16="http://schemas.microsoft.com/office/drawing/2014/main" val="9488868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5692374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2656504722"/>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1526235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6729416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00"/>
                          </a:highlight>
                        </a:rPr>
                        <a:t>N</a:t>
                      </a:r>
                      <a:r>
                        <a:rPr lang="en-ZA" u="heavy" baseline="-25000" dirty="0">
                          <a:highlight>
                            <a:srgbClr val="00FF00"/>
                          </a:highlight>
                        </a:rPr>
                        <a:t>9</a:t>
                      </a:r>
                      <a:r>
                        <a:rPr lang="en-ZA" baseline="0" dirty="0">
                          <a:highlight>
                            <a:srgbClr val="00FF00"/>
                          </a:highlight>
                        </a:rPr>
                        <a:t>, </a:t>
                      </a:r>
                      <a:r>
                        <a:rPr lang="en-ZA" dirty="0">
                          <a:highlight>
                            <a:srgbClr val="00FF00"/>
                          </a:highlight>
                        </a:rPr>
                        <a:t>N</a:t>
                      </a:r>
                      <a:r>
                        <a:rPr lang="en-ZA" baseline="-25000" dirty="0">
                          <a:highlight>
                            <a:srgbClr val="00FF00"/>
                          </a:highlight>
                        </a:rPr>
                        <a:t>10</a:t>
                      </a:r>
                      <a:endParaRPr lang="en-ZA" dirty="0">
                        <a:highlight>
                          <a:srgbClr val="00FF00"/>
                        </a:highlight>
                      </a:endParaRPr>
                    </a:p>
                  </a:txBody>
                  <a:tcPr/>
                </a:tc>
                <a:extLst>
                  <a:ext uri="{0D108BD9-81ED-4DB2-BD59-A6C34878D82A}">
                    <a16:rowId xmlns:a16="http://schemas.microsoft.com/office/drawing/2014/main" val="2195241159"/>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273791297"/>
                  </a:ext>
                </a:extLst>
              </a:tr>
            </a:tbl>
          </a:graphicData>
        </a:graphic>
      </p:graphicFrame>
      <p:graphicFrame>
        <p:nvGraphicFramePr>
          <p:cNvPr id="17" name="Content Placeholder 24">
            <a:extLst>
              <a:ext uri="{FF2B5EF4-FFF2-40B4-BE49-F238E27FC236}">
                <a16:creationId xmlns:a16="http://schemas.microsoft.com/office/drawing/2014/main" id="{4106B27B-AAA7-C83A-4598-D623A50387A6}"/>
              </a:ext>
            </a:extLst>
          </p:cNvPr>
          <p:cNvGraphicFramePr>
            <a:graphicFrameLocks/>
          </p:cNvGraphicFramePr>
          <p:nvPr>
            <p:extLst>
              <p:ext uri="{D42A27DB-BD31-4B8C-83A1-F6EECF244321}">
                <p14:modId xmlns:p14="http://schemas.microsoft.com/office/powerpoint/2010/main" val="621620394"/>
              </p:ext>
            </p:extLst>
          </p:nvPr>
        </p:nvGraphicFramePr>
        <p:xfrm>
          <a:off x="6406592" y="1267744"/>
          <a:ext cx="3402426" cy="5055900"/>
        </p:xfrm>
        <a:graphic>
          <a:graphicData uri="http://schemas.openxmlformats.org/drawingml/2006/table">
            <a:tbl>
              <a:tblPr firstRow="1" bandRow="1">
                <a:tableStyleId>{5C22544A-7EE6-4342-B048-85BDC9FD1C3A}</a:tableStyleId>
              </a:tblPr>
              <a:tblGrid>
                <a:gridCol w="890795">
                  <a:extLst>
                    <a:ext uri="{9D8B030D-6E8A-4147-A177-3AD203B41FA5}">
                      <a16:colId xmlns:a16="http://schemas.microsoft.com/office/drawing/2014/main" val="2924885086"/>
                    </a:ext>
                  </a:extLst>
                </a:gridCol>
                <a:gridCol w="2511631">
                  <a:extLst>
                    <a:ext uri="{9D8B030D-6E8A-4147-A177-3AD203B41FA5}">
                      <a16:colId xmlns:a16="http://schemas.microsoft.com/office/drawing/2014/main" val="512064027"/>
                    </a:ext>
                  </a:extLst>
                </a:gridCol>
              </a:tblGrid>
              <a:tr h="613386">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extLst>
                  <a:ext uri="{0D108BD9-81ED-4DB2-BD59-A6C34878D82A}">
                    <a16:rowId xmlns:a16="http://schemas.microsoft.com/office/drawing/2014/main" val="1109236461"/>
                  </a:ext>
                </a:extLst>
              </a:tr>
              <a:tr h="367985">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a:t>
                      </a:r>
                      <a:r>
                        <a:rPr lang="en-ZA" dirty="0">
                          <a:highlight>
                            <a:srgbClr val="00FF00"/>
                          </a:highlight>
                        </a:rPr>
                        <a:t> N</a:t>
                      </a:r>
                      <a:r>
                        <a:rPr lang="en-ZA" baseline="-25000" dirty="0">
                          <a:highlight>
                            <a:srgbClr val="00FF00"/>
                          </a:highlight>
                        </a:rPr>
                        <a:t>3</a:t>
                      </a:r>
                      <a:r>
                        <a:rPr lang="en-ZA" dirty="0">
                          <a:highlight>
                            <a:srgbClr val="00FF00"/>
                          </a:highlight>
                        </a:rPr>
                        <a:t>, N</a:t>
                      </a:r>
                      <a:r>
                        <a:rPr lang="en-ZA" baseline="-25000" dirty="0">
                          <a:highlight>
                            <a:srgbClr val="00FF00"/>
                          </a:highlight>
                        </a:rPr>
                        <a:t>5</a:t>
                      </a:r>
                      <a:r>
                        <a:rPr lang="en-ZA" baseline="0" dirty="0"/>
                        <a:t>}</a:t>
                      </a:r>
                      <a:endParaRPr lang="en-ZA" dirty="0"/>
                    </a:p>
                  </a:txBody>
                  <a:tcPr/>
                </a:tc>
                <a:extLst>
                  <a:ext uri="{0D108BD9-81ED-4DB2-BD59-A6C34878D82A}">
                    <a16:rowId xmlns:a16="http://schemas.microsoft.com/office/drawing/2014/main" val="400083480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extLst>
                  <a:ext uri="{0D108BD9-81ED-4DB2-BD59-A6C34878D82A}">
                    <a16:rowId xmlns:a16="http://schemas.microsoft.com/office/drawing/2014/main" val="181150567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t>}</a:t>
                      </a:r>
                      <a:endParaRPr lang="en-ZA" dirty="0"/>
                    </a:p>
                  </a:txBody>
                  <a:tcPr/>
                </a:tc>
                <a:extLst>
                  <a:ext uri="{0D108BD9-81ED-4DB2-BD59-A6C34878D82A}">
                    <a16:rowId xmlns:a16="http://schemas.microsoft.com/office/drawing/2014/main" val="4871953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extLst>
                  <a:ext uri="{0D108BD9-81ED-4DB2-BD59-A6C34878D82A}">
                    <a16:rowId xmlns:a16="http://schemas.microsoft.com/office/drawing/2014/main" val="1577112817"/>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extLst>
                  <a:ext uri="{0D108BD9-81ED-4DB2-BD59-A6C34878D82A}">
                    <a16:rowId xmlns:a16="http://schemas.microsoft.com/office/drawing/2014/main" val="1597951400"/>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dirty="0">
                          <a:highlight>
                            <a:srgbClr val="00FF00"/>
                          </a:highlight>
                        </a:rPr>
                        <a:t>N</a:t>
                      </a:r>
                      <a:r>
                        <a:rPr lang="en-ZA" baseline="-25000" dirty="0">
                          <a:highlight>
                            <a:srgbClr val="00FF00"/>
                          </a:highlight>
                        </a:rPr>
                        <a:t>3</a:t>
                      </a:r>
                      <a:r>
                        <a:rPr lang="en-ZA" dirty="0">
                          <a:highlight>
                            <a:srgbClr val="00FF00"/>
                          </a:highlight>
                        </a:rPr>
                        <a:t>, N</a:t>
                      </a:r>
                      <a:r>
                        <a:rPr lang="en-ZA" baseline="-25000" dirty="0">
                          <a:highlight>
                            <a:srgbClr val="00FF00"/>
                          </a:highlight>
                        </a:rPr>
                        <a:t>5</a:t>
                      </a:r>
                      <a:r>
                        <a:rPr lang="en-ZA" dirty="0"/>
                        <a:t>, N</a:t>
                      </a:r>
                      <a:r>
                        <a:rPr lang="en-ZA" baseline="-25000" dirty="0"/>
                        <a:t>6</a:t>
                      </a:r>
                      <a:r>
                        <a:rPr lang="en-ZA" baseline="0" dirty="0"/>
                        <a:t>}</a:t>
                      </a:r>
                      <a:endParaRPr lang="en-ZA" dirty="0"/>
                    </a:p>
                  </a:txBody>
                  <a:tcPr/>
                </a:tc>
                <a:extLst>
                  <a:ext uri="{0D108BD9-81ED-4DB2-BD59-A6C34878D82A}">
                    <a16:rowId xmlns:a16="http://schemas.microsoft.com/office/drawing/2014/main" val="9488868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extLst>
                  <a:ext uri="{0D108BD9-81ED-4DB2-BD59-A6C34878D82A}">
                    <a16:rowId xmlns:a16="http://schemas.microsoft.com/office/drawing/2014/main" val="195692374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extLst>
                  <a:ext uri="{0D108BD9-81ED-4DB2-BD59-A6C34878D82A}">
                    <a16:rowId xmlns:a16="http://schemas.microsoft.com/office/drawing/2014/main" val="2656504722"/>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extLst>
                  <a:ext uri="{0D108BD9-81ED-4DB2-BD59-A6C34878D82A}">
                    <a16:rowId xmlns:a16="http://schemas.microsoft.com/office/drawing/2014/main" val="191526235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extLst>
                  <a:ext uri="{0D108BD9-81ED-4DB2-BD59-A6C34878D82A}">
                    <a16:rowId xmlns:a16="http://schemas.microsoft.com/office/drawing/2014/main" val="196729416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t>, N</a:t>
                      </a:r>
                      <a:r>
                        <a:rPr lang="en-ZA" baseline="-25000" dirty="0"/>
                        <a:t>11</a:t>
                      </a:r>
                      <a:r>
                        <a:rPr lang="en-ZA" baseline="0" dirty="0"/>
                        <a:t>}</a:t>
                      </a:r>
                      <a:endParaRPr lang="en-ZA" dirty="0"/>
                    </a:p>
                  </a:txBody>
                  <a:tcPr/>
                </a:tc>
                <a:extLst>
                  <a:ext uri="{0D108BD9-81ED-4DB2-BD59-A6C34878D82A}">
                    <a16:rowId xmlns:a16="http://schemas.microsoft.com/office/drawing/2014/main" val="2195241159"/>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6BE4C441-CAA3-6CFF-4004-6082EE366472}"/>
              </a:ext>
            </a:extLst>
          </p:cNvPr>
          <p:cNvSpPr txBox="1"/>
          <p:nvPr/>
        </p:nvSpPr>
        <p:spPr>
          <a:xfrm>
            <a:off x="10034649" y="1267744"/>
            <a:ext cx="1995055" cy="258532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Then the sets contain all NFA states that its respective NFA state makes empty string transitions to (highlighted green)</a:t>
            </a:r>
          </a:p>
        </p:txBody>
      </p:sp>
      <p:cxnSp>
        <p:nvCxnSpPr>
          <p:cNvPr id="5" name="Straight Arrow Connector 4">
            <a:extLst>
              <a:ext uri="{FF2B5EF4-FFF2-40B4-BE49-F238E27FC236}">
                <a16:creationId xmlns:a16="http://schemas.microsoft.com/office/drawing/2014/main" id="{9E3EA26C-9FC7-7524-3570-4020F9C911B7}"/>
              </a:ext>
            </a:extLst>
          </p:cNvPr>
          <p:cNvCxnSpPr/>
          <p:nvPr/>
        </p:nvCxnSpPr>
        <p:spPr>
          <a:xfrm>
            <a:off x="5622966" y="2084119"/>
            <a:ext cx="831273"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7" name="Straight Arrow Connector 6">
            <a:extLst>
              <a:ext uri="{FF2B5EF4-FFF2-40B4-BE49-F238E27FC236}">
                <a16:creationId xmlns:a16="http://schemas.microsoft.com/office/drawing/2014/main" id="{750534A3-F4FD-49B4-9BA1-E3AFC7D7F865}"/>
              </a:ext>
            </a:extLst>
          </p:cNvPr>
          <p:cNvCxnSpPr/>
          <p:nvPr/>
        </p:nvCxnSpPr>
        <p:spPr>
          <a:xfrm>
            <a:off x="5622966" y="2820390"/>
            <a:ext cx="78362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9" name="Straight Arrow Connector 8">
            <a:extLst>
              <a:ext uri="{FF2B5EF4-FFF2-40B4-BE49-F238E27FC236}">
                <a16:creationId xmlns:a16="http://schemas.microsoft.com/office/drawing/2014/main" id="{45E02455-22D6-BF60-2360-2D9804C3F361}"/>
              </a:ext>
            </a:extLst>
          </p:cNvPr>
          <p:cNvCxnSpPr/>
          <p:nvPr/>
        </p:nvCxnSpPr>
        <p:spPr>
          <a:xfrm>
            <a:off x="5622966" y="3912919"/>
            <a:ext cx="783626"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1" name="Straight Arrow Connector 10">
            <a:extLst>
              <a:ext uri="{FF2B5EF4-FFF2-40B4-BE49-F238E27FC236}">
                <a16:creationId xmlns:a16="http://schemas.microsoft.com/office/drawing/2014/main" id="{D8C885AE-2492-2100-4247-0966FE58D87B}"/>
              </a:ext>
            </a:extLst>
          </p:cNvPr>
          <p:cNvCxnSpPr/>
          <p:nvPr/>
        </p:nvCxnSpPr>
        <p:spPr>
          <a:xfrm>
            <a:off x="5622966" y="5759532"/>
            <a:ext cx="831273"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3469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4BBCD-4162-CFA0-558A-02B8F2358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FC9B94-ECFF-4868-6149-660395D9642F}"/>
              </a:ext>
            </a:extLst>
          </p:cNvPr>
          <p:cNvSpPr>
            <a:spLocks noGrp="1"/>
          </p:cNvSpPr>
          <p:nvPr>
            <p:ph type="title"/>
          </p:nvPr>
        </p:nvSpPr>
        <p:spPr/>
        <p:txBody>
          <a:bodyPr/>
          <a:lstStyle/>
          <a:p>
            <a:r>
              <a:rPr lang="en-US" dirty="0"/>
              <a:t>NFA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r>
              <a:rPr lang="en-US" dirty="0"/>
              <a:t> </a:t>
            </a:r>
            <a:endParaRPr lang="en-ZA" dirty="0"/>
          </a:p>
        </p:txBody>
      </p:sp>
      <p:graphicFrame>
        <p:nvGraphicFramePr>
          <p:cNvPr id="25" name="Content Placeholder 24">
            <a:extLst>
              <a:ext uri="{FF2B5EF4-FFF2-40B4-BE49-F238E27FC236}">
                <a16:creationId xmlns:a16="http://schemas.microsoft.com/office/drawing/2014/main" id="{4DF4E1B4-6823-34B5-A6FC-138C00FC3483}"/>
              </a:ext>
            </a:extLst>
          </p:cNvPr>
          <p:cNvGraphicFramePr>
            <a:graphicFrameLocks noGrp="1"/>
          </p:cNvGraphicFramePr>
          <p:nvPr>
            <p:ph idx="1"/>
            <p:extLst>
              <p:ext uri="{D42A27DB-BD31-4B8C-83A1-F6EECF244321}">
                <p14:modId xmlns:p14="http://schemas.microsoft.com/office/powerpoint/2010/main" val="2692275490"/>
              </p:ext>
            </p:extLst>
          </p:nvPr>
        </p:nvGraphicFramePr>
        <p:xfrm>
          <a:off x="530285" y="1267745"/>
          <a:ext cx="5092681" cy="5029200"/>
        </p:xfrm>
        <a:graphic>
          <a:graphicData uri="http://schemas.openxmlformats.org/drawingml/2006/table">
            <a:tbl>
              <a:tblPr firstRow="1" bandRow="1">
                <a:tableStyleId>{5C22544A-7EE6-4342-B048-85BDC9FD1C3A}</a:tableStyleId>
              </a:tblPr>
              <a:tblGrid>
                <a:gridCol w="888424">
                  <a:extLst>
                    <a:ext uri="{9D8B030D-6E8A-4147-A177-3AD203B41FA5}">
                      <a16:colId xmlns:a16="http://schemas.microsoft.com/office/drawing/2014/main" val="2924885086"/>
                    </a:ext>
                  </a:extLst>
                </a:gridCol>
                <a:gridCol w="641268">
                  <a:extLst>
                    <a:ext uri="{9D8B030D-6E8A-4147-A177-3AD203B41FA5}">
                      <a16:colId xmlns:a16="http://schemas.microsoft.com/office/drawing/2014/main" val="512064027"/>
                    </a:ext>
                  </a:extLst>
                </a:gridCol>
                <a:gridCol w="670956">
                  <a:extLst>
                    <a:ext uri="{9D8B030D-6E8A-4147-A177-3AD203B41FA5}">
                      <a16:colId xmlns:a16="http://schemas.microsoft.com/office/drawing/2014/main" val="2598987488"/>
                    </a:ext>
                  </a:extLst>
                </a:gridCol>
                <a:gridCol w="611579">
                  <a:extLst>
                    <a:ext uri="{9D8B030D-6E8A-4147-A177-3AD203B41FA5}">
                      <a16:colId xmlns:a16="http://schemas.microsoft.com/office/drawing/2014/main" val="955943614"/>
                    </a:ext>
                  </a:extLst>
                </a:gridCol>
                <a:gridCol w="605641">
                  <a:extLst>
                    <a:ext uri="{9D8B030D-6E8A-4147-A177-3AD203B41FA5}">
                      <a16:colId xmlns:a16="http://schemas.microsoft.com/office/drawing/2014/main" val="1441124548"/>
                    </a:ext>
                  </a:extLst>
                </a:gridCol>
                <a:gridCol w="712520">
                  <a:extLst>
                    <a:ext uri="{9D8B030D-6E8A-4147-A177-3AD203B41FA5}">
                      <a16:colId xmlns:a16="http://schemas.microsoft.com/office/drawing/2014/main" val="444176960"/>
                    </a:ext>
                  </a:extLst>
                </a:gridCol>
                <a:gridCol w="962293">
                  <a:extLst>
                    <a:ext uri="{9D8B030D-6E8A-4147-A177-3AD203B41FA5}">
                      <a16:colId xmlns:a16="http://schemas.microsoft.com/office/drawing/2014/main" val="1222393531"/>
                    </a:ext>
                  </a:extLst>
                </a:gridCol>
              </a:tblGrid>
              <a:tr h="192477">
                <a:tc>
                  <a:txBody>
                    <a:bodyPr/>
                    <a:lstStyle/>
                    <a:p>
                      <a:pPr algn="ctr"/>
                      <a:r>
                        <a:rPr lang="en-ZA" dirty="0"/>
                        <a:t>NFA States</a:t>
                      </a:r>
                    </a:p>
                  </a:txBody>
                  <a:tcPr/>
                </a:tc>
                <a:tc>
                  <a:txBody>
                    <a:bodyPr/>
                    <a:lstStyle/>
                    <a:p>
                      <a:r>
                        <a:rPr lang="en-ZA" dirty="0"/>
                        <a:t>a</a:t>
                      </a:r>
                    </a:p>
                  </a:txBody>
                  <a:tcPr/>
                </a:tc>
                <a:tc>
                  <a:txBody>
                    <a:bodyPr/>
                    <a:lstStyle/>
                    <a:p>
                      <a:r>
                        <a:rPr lang="en-ZA" dirty="0"/>
                        <a:t>b</a:t>
                      </a:r>
                    </a:p>
                  </a:txBody>
                  <a:tcPr/>
                </a:tc>
                <a:tc>
                  <a:txBody>
                    <a:bodyPr/>
                    <a:lstStyle/>
                    <a:p>
                      <a:r>
                        <a:rPr lang="en-ZA" dirty="0"/>
                        <a:t>c</a:t>
                      </a:r>
                    </a:p>
                  </a:txBody>
                  <a:tcPr/>
                </a:tc>
                <a:tc>
                  <a:txBody>
                    <a:bodyPr/>
                    <a:lstStyle/>
                    <a:p>
                      <a:r>
                        <a:rPr lang="en-ZA" dirty="0"/>
                        <a:t>T</a:t>
                      </a:r>
                    </a:p>
                  </a:txBody>
                  <a:tcPr/>
                </a:tc>
                <a:tc>
                  <a:txBody>
                    <a:bodyPr/>
                    <a:lstStyle/>
                    <a:p>
                      <a:r>
                        <a:rPr lang="en-ZA" dirty="0"/>
                        <a:t>R</a:t>
                      </a:r>
                    </a:p>
                  </a:txBody>
                  <a:tcPr/>
                </a:tc>
                <a:tc>
                  <a:txBody>
                    <a:bodyPr/>
                    <a:lstStyle/>
                    <a:p>
                      <a:r>
                        <a:rPr lang="el-GR" dirty="0">
                          <a:latin typeface="Segoe UI Symbol" panose="020B0502040204020203" pitchFamily="34" charset="0"/>
                          <a:ea typeface="Segoe UI Symbol" panose="020B0502040204020203" pitchFamily="34" charset="0"/>
                        </a:rPr>
                        <a:t>ε</a:t>
                      </a:r>
                      <a:endParaRPr lang="en-ZA" dirty="0"/>
                    </a:p>
                  </a:txBody>
                  <a:tcPr/>
                </a:tc>
                <a:extLst>
                  <a:ext uri="{0D108BD9-81ED-4DB2-BD59-A6C34878D82A}">
                    <a16:rowId xmlns:a16="http://schemas.microsoft.com/office/drawing/2014/main" val="1109236461"/>
                  </a:ext>
                </a:extLst>
              </a:tr>
              <a:tr h="192477">
                <a:tc>
                  <a:txBody>
                    <a:bodyPr/>
                    <a:lstStyle/>
                    <a:p>
                      <a:r>
                        <a:rPr lang="en-ZA" dirty="0"/>
                        <a:t>N</a:t>
                      </a:r>
                      <a:r>
                        <a:rPr lang="en-ZA" baseline="-25000" dirty="0"/>
                        <a:t>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400083480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81150567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4871953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77112817"/>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597951400"/>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N</a:t>
                      </a:r>
                      <a:r>
                        <a:rPr lang="en-ZA" baseline="-25000" dirty="0"/>
                        <a:t>5</a:t>
                      </a:r>
                      <a:endParaRPr lang="en-ZA" dirty="0"/>
                    </a:p>
                  </a:txBody>
                  <a:tcPr/>
                </a:tc>
                <a:extLst>
                  <a:ext uri="{0D108BD9-81ED-4DB2-BD59-A6C34878D82A}">
                    <a16:rowId xmlns:a16="http://schemas.microsoft.com/office/drawing/2014/main" val="9488868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56923741"/>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2656504722"/>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15262358"/>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967294164"/>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r>
                        <a:rPr lang="en-ZA" baseline="0" dirty="0"/>
                        <a:t>, </a:t>
                      </a:r>
                      <a:r>
                        <a:rPr lang="en-ZA" dirty="0"/>
                        <a:t>N</a:t>
                      </a:r>
                      <a:r>
                        <a:rPr lang="en-ZA" baseline="-25000" dirty="0"/>
                        <a:t>10</a:t>
                      </a:r>
                      <a:endParaRPr lang="en-ZA" dirty="0"/>
                    </a:p>
                  </a:txBody>
                  <a:tcPr/>
                </a:tc>
                <a:extLst>
                  <a:ext uri="{0D108BD9-81ED-4DB2-BD59-A6C34878D82A}">
                    <a16:rowId xmlns:a16="http://schemas.microsoft.com/office/drawing/2014/main" val="2195241159"/>
                  </a:ext>
                </a:extLst>
              </a:tr>
              <a:tr h="1924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tc>
                  <a:txBody>
                    <a:bodyPr/>
                    <a:lstStyle/>
                    <a:p>
                      <a:r>
                        <a:rPr lang="en-ZA" dirty="0"/>
                        <a:t>-</a:t>
                      </a:r>
                    </a:p>
                  </a:txBody>
                  <a:tcPr/>
                </a:tc>
                <a:extLst>
                  <a:ext uri="{0D108BD9-81ED-4DB2-BD59-A6C34878D82A}">
                    <a16:rowId xmlns:a16="http://schemas.microsoft.com/office/drawing/2014/main" val="1273791297"/>
                  </a:ext>
                </a:extLst>
              </a:tr>
            </a:tbl>
          </a:graphicData>
        </a:graphic>
      </p:graphicFrame>
      <p:graphicFrame>
        <p:nvGraphicFramePr>
          <p:cNvPr id="17" name="Content Placeholder 24">
            <a:extLst>
              <a:ext uri="{FF2B5EF4-FFF2-40B4-BE49-F238E27FC236}">
                <a16:creationId xmlns:a16="http://schemas.microsoft.com/office/drawing/2014/main" id="{0E3D222A-82A6-96BF-5E60-D5E78FAE58D0}"/>
              </a:ext>
            </a:extLst>
          </p:cNvPr>
          <p:cNvGraphicFramePr>
            <a:graphicFrameLocks/>
          </p:cNvGraphicFramePr>
          <p:nvPr>
            <p:extLst>
              <p:ext uri="{D42A27DB-BD31-4B8C-83A1-F6EECF244321}">
                <p14:modId xmlns:p14="http://schemas.microsoft.com/office/powerpoint/2010/main" val="196258907"/>
              </p:ext>
            </p:extLst>
          </p:nvPr>
        </p:nvGraphicFramePr>
        <p:xfrm>
          <a:off x="6402928" y="1267745"/>
          <a:ext cx="3459529" cy="5055900"/>
        </p:xfrm>
        <a:graphic>
          <a:graphicData uri="http://schemas.openxmlformats.org/drawingml/2006/table">
            <a:tbl>
              <a:tblPr firstRow="1" bandRow="1">
                <a:tableStyleId>{5C22544A-7EE6-4342-B048-85BDC9FD1C3A}</a:tableStyleId>
              </a:tblPr>
              <a:tblGrid>
                <a:gridCol w="858833">
                  <a:extLst>
                    <a:ext uri="{9D8B030D-6E8A-4147-A177-3AD203B41FA5}">
                      <a16:colId xmlns:a16="http://schemas.microsoft.com/office/drawing/2014/main" val="2924885086"/>
                    </a:ext>
                  </a:extLst>
                </a:gridCol>
                <a:gridCol w="2600696">
                  <a:extLst>
                    <a:ext uri="{9D8B030D-6E8A-4147-A177-3AD203B41FA5}">
                      <a16:colId xmlns:a16="http://schemas.microsoft.com/office/drawing/2014/main" val="512064027"/>
                    </a:ext>
                  </a:extLst>
                </a:gridCol>
              </a:tblGrid>
              <a:tr h="613386">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extLst>
                  <a:ext uri="{0D108BD9-81ED-4DB2-BD59-A6C34878D82A}">
                    <a16:rowId xmlns:a16="http://schemas.microsoft.com/office/drawing/2014/main" val="1109236461"/>
                  </a:ext>
                </a:extLst>
              </a:tr>
              <a:tr h="367985">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1" u="none" dirty="0">
                          <a:uFill>
                            <a:solidFill>
                              <a:schemeClr val="accent2">
                                <a:lumMod val="50000"/>
                              </a:schemeClr>
                            </a:solidFill>
                          </a:uFill>
                        </a:rPr>
                        <a:t>N</a:t>
                      </a:r>
                      <a:r>
                        <a:rPr lang="en-ZA" b="1" u="none" baseline="-25000" dirty="0">
                          <a:uFill>
                            <a:solidFill>
                              <a:schemeClr val="accent2">
                                <a:lumMod val="50000"/>
                              </a:schemeClr>
                            </a:solidFill>
                          </a:uFill>
                        </a:rPr>
                        <a:t>3</a:t>
                      </a:r>
                      <a:r>
                        <a:rPr lang="en-ZA" dirty="0"/>
                        <a:t>, N</a:t>
                      </a:r>
                      <a:r>
                        <a:rPr lang="en-ZA" baseline="-25000" dirty="0"/>
                        <a:t>5</a:t>
                      </a:r>
                      <a:r>
                        <a:rPr lang="en-ZA" dirty="0"/>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baseline="0" dirty="0"/>
                        <a:t>}</a:t>
                      </a:r>
                      <a:endParaRPr lang="en-ZA" dirty="0"/>
                    </a:p>
                  </a:txBody>
                  <a:tcPr/>
                </a:tc>
                <a:extLst>
                  <a:ext uri="{0D108BD9-81ED-4DB2-BD59-A6C34878D82A}">
                    <a16:rowId xmlns:a16="http://schemas.microsoft.com/office/drawing/2014/main" val="400083480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extLst>
                  <a:ext uri="{0D108BD9-81ED-4DB2-BD59-A6C34878D82A}">
                    <a16:rowId xmlns:a16="http://schemas.microsoft.com/office/drawing/2014/main" val="181150567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1" dirty="0"/>
                        <a:t>N</a:t>
                      </a:r>
                      <a:r>
                        <a:rPr lang="en-ZA" b="1" baseline="-25000" dirty="0"/>
                        <a:t>3</a:t>
                      </a:r>
                      <a:endParaRPr lang="en-ZA"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2">
                              <a:lumMod val="50000"/>
                              <a:lumOff val="50000"/>
                            </a:schemeClr>
                          </a:solidFill>
                          <a:uFill>
                            <a:solidFill>
                              <a:srgbClr val="00B0F0"/>
                            </a:solidFill>
                          </a:uFill>
                        </a:rPr>
                        <a:t>N</a:t>
                      </a:r>
                      <a:r>
                        <a:rPr lang="en-ZA" b="0" u="heavy" baseline="-25000" dirty="0">
                          <a:solidFill>
                            <a:schemeClr val="tx2">
                              <a:lumMod val="50000"/>
                              <a:lumOff val="50000"/>
                            </a:schemeClr>
                          </a:solidFill>
                          <a:uFill>
                            <a:solidFill>
                              <a:srgbClr val="00B0F0"/>
                            </a:solidFill>
                          </a:uFill>
                        </a:rPr>
                        <a:t>9</a:t>
                      </a:r>
                      <a:r>
                        <a:rPr lang="en-ZA" b="0" u="none" dirty="0">
                          <a:solidFill>
                            <a:schemeClr val="tx2">
                              <a:lumMod val="50000"/>
                              <a:lumOff val="50000"/>
                            </a:schemeClr>
                          </a:solidFill>
                          <a:uFill>
                            <a:solidFill>
                              <a:srgbClr val="00B0F0"/>
                            </a:solidFill>
                          </a:uFill>
                        </a:rPr>
                        <a:t>, N</a:t>
                      </a:r>
                      <a:r>
                        <a:rPr lang="en-ZA" b="0" u="none" baseline="-25000" dirty="0">
                          <a:solidFill>
                            <a:schemeClr val="tx2">
                              <a:lumMod val="50000"/>
                              <a:lumOff val="50000"/>
                            </a:schemeClr>
                          </a:solidFill>
                          <a:uFill>
                            <a:solidFill>
                              <a:srgbClr val="00B0F0"/>
                            </a:solidFill>
                          </a:uFill>
                        </a:rPr>
                        <a:t>10</a:t>
                      </a:r>
                      <a:r>
                        <a:rPr lang="en-ZA" baseline="0" dirty="0"/>
                        <a:t>}</a:t>
                      </a:r>
                      <a:endParaRPr lang="en-ZA" dirty="0"/>
                    </a:p>
                  </a:txBody>
                  <a:tcPr/>
                </a:tc>
                <a:extLst>
                  <a:ext uri="{0D108BD9-81ED-4DB2-BD59-A6C34878D82A}">
                    <a16:rowId xmlns:a16="http://schemas.microsoft.com/office/drawing/2014/main" val="4871953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extLst>
                  <a:ext uri="{0D108BD9-81ED-4DB2-BD59-A6C34878D82A}">
                    <a16:rowId xmlns:a16="http://schemas.microsoft.com/office/drawing/2014/main" val="1577112817"/>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extLst>
                  <a:ext uri="{0D108BD9-81ED-4DB2-BD59-A6C34878D82A}">
                    <a16:rowId xmlns:a16="http://schemas.microsoft.com/office/drawing/2014/main" val="1597951400"/>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dirty="0"/>
                        <a:t>N</a:t>
                      </a:r>
                      <a:r>
                        <a:rPr lang="en-ZA" b="1" baseline="-25000" dirty="0"/>
                        <a:t>3</a:t>
                      </a:r>
                      <a:r>
                        <a:rPr lang="en-ZA" dirty="0"/>
                        <a:t>, N</a:t>
                      </a:r>
                      <a:r>
                        <a:rPr lang="en-ZA" baseline="-25000" dirty="0"/>
                        <a:t>5</a:t>
                      </a:r>
                      <a:r>
                        <a:rPr lang="en-ZA" dirty="0"/>
                        <a:t>, N</a:t>
                      </a:r>
                      <a:r>
                        <a:rPr lang="en-ZA" baseline="-25000" dirty="0"/>
                        <a:t>6</a:t>
                      </a:r>
                      <a:r>
                        <a:rPr lang="en-ZA" dirty="0"/>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baseline="0" dirty="0"/>
                        <a:t>}</a:t>
                      </a:r>
                      <a:endParaRPr lang="en-ZA" dirty="0"/>
                    </a:p>
                  </a:txBody>
                  <a:tcPr/>
                </a:tc>
                <a:extLst>
                  <a:ext uri="{0D108BD9-81ED-4DB2-BD59-A6C34878D82A}">
                    <a16:rowId xmlns:a16="http://schemas.microsoft.com/office/drawing/2014/main" val="9488868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extLst>
                  <a:ext uri="{0D108BD9-81ED-4DB2-BD59-A6C34878D82A}">
                    <a16:rowId xmlns:a16="http://schemas.microsoft.com/office/drawing/2014/main" val="1956923741"/>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extLst>
                  <a:ext uri="{0D108BD9-81ED-4DB2-BD59-A6C34878D82A}">
                    <a16:rowId xmlns:a16="http://schemas.microsoft.com/office/drawing/2014/main" val="2656504722"/>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extLst>
                  <a:ext uri="{0D108BD9-81ED-4DB2-BD59-A6C34878D82A}">
                    <a16:rowId xmlns:a16="http://schemas.microsoft.com/office/drawing/2014/main" val="1915262358"/>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extLst>
                  <a:ext uri="{0D108BD9-81ED-4DB2-BD59-A6C34878D82A}">
                    <a16:rowId xmlns:a16="http://schemas.microsoft.com/office/drawing/2014/main" val="1967294164"/>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extLst>
                  <a:ext uri="{0D108BD9-81ED-4DB2-BD59-A6C34878D82A}">
                    <a16:rowId xmlns:a16="http://schemas.microsoft.com/office/drawing/2014/main" val="2195241159"/>
                  </a:ext>
                </a:extLst>
              </a:tr>
              <a:tr h="367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47691CBF-52C7-A68B-48B7-97011F9C8F1E}"/>
              </a:ext>
            </a:extLst>
          </p:cNvPr>
          <p:cNvSpPr txBox="1"/>
          <p:nvPr/>
        </p:nvSpPr>
        <p:spPr>
          <a:xfrm>
            <a:off x="10099963" y="117693"/>
            <a:ext cx="2033799" cy="67403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The sets then contain all NFA states that are in the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 sets of all NFA states that were added to the sets in the previous step. </a:t>
            </a:r>
          </a:p>
          <a:p>
            <a:endParaRPr lang="en-ZA" dirty="0">
              <a:latin typeface="Segoe UI Symbol" panose="020B0502040204020203" pitchFamily="34" charset="0"/>
              <a:ea typeface="Segoe UI Symbol" panose="020B0502040204020203" pitchFamily="34" charset="0"/>
            </a:endParaRPr>
          </a:p>
          <a:p>
            <a:r>
              <a:rPr lang="en-ZA" dirty="0">
                <a:latin typeface="Segoe UI Symbol" panose="020B0502040204020203" pitchFamily="34" charset="0"/>
                <a:ea typeface="Segoe UI Symbol" panose="020B0502040204020203" pitchFamily="34" charset="0"/>
              </a:rPr>
              <a:t>For example, both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 </a:t>
            </a:r>
            <a:r>
              <a:rPr lang="en-ZA" dirty="0"/>
              <a:t>sets for NFA states N</a:t>
            </a:r>
            <a:r>
              <a:rPr lang="en-ZA" baseline="-25000" dirty="0"/>
              <a:t>1 </a:t>
            </a:r>
            <a:r>
              <a:rPr lang="en-ZA" dirty="0"/>
              <a:t>and N</a:t>
            </a:r>
            <a:r>
              <a:rPr lang="en-ZA" baseline="-25000" dirty="0"/>
              <a:t>6 </a:t>
            </a:r>
            <a:r>
              <a:rPr lang="en-ZA" dirty="0"/>
              <a:t>contains NFA state N</a:t>
            </a:r>
            <a:r>
              <a:rPr lang="en-ZA" baseline="-25000" dirty="0"/>
              <a:t>3 </a:t>
            </a:r>
            <a:r>
              <a:rPr lang="en-ZA" dirty="0"/>
              <a:t>(shown in bold). All NFA states (not already in the previous sets) in the </a:t>
            </a: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 </a:t>
            </a:r>
            <a:r>
              <a:rPr lang="en-ZA" dirty="0"/>
              <a:t>set for N</a:t>
            </a:r>
            <a:r>
              <a:rPr lang="en-ZA" baseline="-25000" dirty="0"/>
              <a:t>3 </a:t>
            </a:r>
            <a:r>
              <a:rPr lang="en-ZA" dirty="0"/>
              <a:t>(coloured blue) are included in the aforementioned sets (highlighted blue). </a:t>
            </a:r>
          </a:p>
        </p:txBody>
      </p:sp>
      <p:cxnSp>
        <p:nvCxnSpPr>
          <p:cNvPr id="5" name="Straight Arrow Connector 4">
            <a:extLst>
              <a:ext uri="{FF2B5EF4-FFF2-40B4-BE49-F238E27FC236}">
                <a16:creationId xmlns:a16="http://schemas.microsoft.com/office/drawing/2014/main" id="{1011F749-9018-DFE6-E009-FD34EBDA2FB5}"/>
              </a:ext>
            </a:extLst>
          </p:cNvPr>
          <p:cNvCxnSpPr/>
          <p:nvPr/>
        </p:nvCxnSpPr>
        <p:spPr>
          <a:xfrm flipV="1">
            <a:off x="8069283" y="2232561"/>
            <a:ext cx="688769" cy="4631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1CC8774-2C0C-9E25-22E3-11B1D4FA0043}"/>
              </a:ext>
            </a:extLst>
          </p:cNvPr>
          <p:cNvCxnSpPr/>
          <p:nvPr/>
        </p:nvCxnSpPr>
        <p:spPr>
          <a:xfrm>
            <a:off x="8235538" y="2968831"/>
            <a:ext cx="570015" cy="8372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7524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932D0-A204-7830-2722-09092289A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D2F4A-B1E8-D7A9-9FF5-5E4ABFBC2FED}"/>
              </a:ext>
            </a:extLst>
          </p:cNvPr>
          <p:cNvSpPr>
            <a:spLocks noGrp="1"/>
          </p:cNvSpPr>
          <p:nvPr>
            <p:ph type="title"/>
          </p:nvPr>
        </p:nvSpPr>
        <p:spPr/>
        <p:txBody>
          <a:bodyPr/>
          <a:lstStyle/>
          <a:p>
            <a:r>
              <a:rPr lang="en-ZA" dirty="0"/>
              <a:t>NFA to DFA</a:t>
            </a:r>
          </a:p>
        </p:txBody>
      </p:sp>
      <p:sp>
        <p:nvSpPr>
          <p:cNvPr id="3" name="Content Placeholder 2">
            <a:extLst>
              <a:ext uri="{FF2B5EF4-FFF2-40B4-BE49-F238E27FC236}">
                <a16:creationId xmlns:a16="http://schemas.microsoft.com/office/drawing/2014/main" id="{36A36764-19F6-2F19-BA1D-E5B1C661964E}"/>
              </a:ext>
            </a:extLst>
          </p:cNvPr>
          <p:cNvSpPr>
            <a:spLocks noGrp="1"/>
          </p:cNvSpPr>
          <p:nvPr>
            <p:ph idx="1"/>
          </p:nvPr>
        </p:nvSpPr>
        <p:spPr>
          <a:xfrm>
            <a:off x="838200" y="1879063"/>
            <a:ext cx="10515600" cy="4351338"/>
          </a:xfrm>
        </p:spPr>
        <p:txBody>
          <a:bodyPr/>
          <a:lstStyle/>
          <a:p>
            <a:pPr marL="0" indent="0">
              <a:buNone/>
            </a:pPr>
            <a:r>
              <a:rPr lang="en-ZA" dirty="0"/>
              <a:t>We then use these </a:t>
            </a:r>
            <a:r>
              <a:rPr lang="el-GR" dirty="0"/>
              <a:t>ε</a:t>
            </a:r>
            <a:r>
              <a:rPr lang="en-ZA" dirty="0"/>
              <a:t>-closure sets as the basis for the states in the DFA to be created. However most of these DFA states won’t be reachable and hence are unnecessary.  In order to know which DFA states are reachable, we start at the start state in the NFA and its corresponding </a:t>
            </a:r>
            <a:r>
              <a:rPr lang="el-GR" dirty="0"/>
              <a:t>ε</a:t>
            </a:r>
            <a:r>
              <a:rPr lang="en-ZA" dirty="0"/>
              <a:t>-closure set and take note of all states that the Start state can reach, and what state those states can reach and so on. To prepare for this, we replace all NFA states in the NFA state table with their corresponding </a:t>
            </a:r>
            <a:r>
              <a:rPr lang="el-GR" dirty="0"/>
              <a:t>ε</a:t>
            </a:r>
            <a:r>
              <a:rPr lang="en-ZA" dirty="0"/>
              <a:t>-closure sets as is shown in the following slide.</a:t>
            </a:r>
          </a:p>
        </p:txBody>
      </p:sp>
    </p:spTree>
    <p:extLst>
      <p:ext uri="{BB962C8B-B14F-4D97-AF65-F5344CB8AC3E}">
        <p14:creationId xmlns:p14="http://schemas.microsoft.com/office/powerpoint/2010/main" val="315621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D91C-40A0-BA47-AC67-4D13893BD55C}"/>
              </a:ext>
            </a:extLst>
          </p:cNvPr>
          <p:cNvSpPr>
            <a:spLocks noGrp="1"/>
          </p:cNvSpPr>
          <p:nvPr>
            <p:ph type="title"/>
          </p:nvPr>
        </p:nvSpPr>
        <p:spPr/>
        <p:txBody>
          <a:bodyPr/>
          <a:lstStyle/>
          <a:p>
            <a:r>
              <a:rPr lang="en-US" dirty="0"/>
              <a:t>Nullable Boolean</a:t>
            </a:r>
            <a:endParaRPr lang="en-ZA" dirty="0"/>
          </a:p>
        </p:txBody>
      </p:sp>
      <p:sp>
        <p:nvSpPr>
          <p:cNvPr id="4" name="TextBox 3">
            <a:extLst>
              <a:ext uri="{FF2B5EF4-FFF2-40B4-BE49-F238E27FC236}">
                <a16:creationId xmlns:a16="http://schemas.microsoft.com/office/drawing/2014/main" id="{FC9C2026-9317-0B9A-BD76-8CC601D9FDEB}"/>
              </a:ext>
            </a:extLst>
          </p:cNvPr>
          <p:cNvSpPr txBox="1"/>
          <p:nvPr/>
        </p:nvSpPr>
        <p:spPr>
          <a:xfrm>
            <a:off x="838200" y="4518561"/>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sp>
        <p:nvSpPr>
          <p:cNvPr id="3" name="TextBox 2">
            <a:extLst>
              <a:ext uri="{FF2B5EF4-FFF2-40B4-BE49-F238E27FC236}">
                <a16:creationId xmlns:a16="http://schemas.microsoft.com/office/drawing/2014/main" id="{7FA0518C-B0DE-4B5C-CA69-469AF27AA4D4}"/>
              </a:ext>
            </a:extLst>
          </p:cNvPr>
          <p:cNvSpPr txBox="1"/>
          <p:nvPr/>
        </p:nvSpPr>
        <p:spPr>
          <a:xfrm>
            <a:off x="838200" y="1757547"/>
            <a:ext cx="9417132" cy="2308324"/>
          </a:xfrm>
          <a:prstGeom prst="rect">
            <a:avLst/>
          </a:prstGeom>
          <a:noFill/>
        </p:spPr>
        <p:txBody>
          <a:bodyPr wrap="square" rtlCol="0">
            <a:spAutoFit/>
          </a:bodyPr>
          <a:lstStyle/>
          <a:p>
            <a:r>
              <a:rPr lang="en-ZA" dirty="0"/>
              <a:t>A nonterminal is considered nullable if one of its corresponding production rules in the CFG leads to an empty string (represented by </a:t>
            </a:r>
            <a:r>
              <a:rPr lang="el-GR" dirty="0"/>
              <a:t>ε</a:t>
            </a:r>
            <a:r>
              <a:rPr lang="en-ZA" dirty="0"/>
              <a:t>). </a:t>
            </a:r>
          </a:p>
          <a:p>
            <a:endParaRPr lang="en-ZA" dirty="0"/>
          </a:p>
          <a:p>
            <a:r>
              <a:rPr lang="en-ZA" dirty="0"/>
              <a:t>Below are laws that are used to help determine if a nonterminal is nullable or not. If Nullable(N) = true, then N is nullable while if Nullable(N) = false, then N is not nullable. </a:t>
            </a:r>
          </a:p>
          <a:p>
            <a:endParaRPr lang="en-ZA" dirty="0"/>
          </a:p>
          <a:p>
            <a:r>
              <a:rPr lang="en-ZA" dirty="0"/>
              <a:t>Whether a given nonterminal is nullable or not is used to later derive the FIRST and FOLLOW sets of the non-terminals</a:t>
            </a:r>
          </a:p>
        </p:txBody>
      </p:sp>
    </p:spTree>
    <p:extLst>
      <p:ext uri="{BB962C8B-B14F-4D97-AF65-F5344CB8AC3E}">
        <p14:creationId xmlns:p14="http://schemas.microsoft.com/office/powerpoint/2010/main" val="4150703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A0038-FE91-38C7-3B01-4B6C000C6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E70671-BB40-8B95-5865-EA08789439E6}"/>
              </a:ext>
            </a:extLst>
          </p:cNvPr>
          <p:cNvSpPr>
            <a:spLocks noGrp="1"/>
          </p:cNvSpPr>
          <p:nvPr>
            <p:ph type="title"/>
          </p:nvPr>
        </p:nvSpPr>
        <p:spPr/>
        <p:txBody>
          <a:bodyPr/>
          <a:lstStyle/>
          <a:p>
            <a:r>
              <a:rPr lang="en-US" dirty="0"/>
              <a:t>NFA </a:t>
            </a:r>
            <a:r>
              <a:rPr lang="en-ZA" dirty="0">
                <a:ea typeface="Segoe UI Symbol" panose="020B0502040204020203" pitchFamily="34" charset="0"/>
              </a:rPr>
              <a:t>to DFA</a:t>
            </a:r>
            <a:endParaRPr lang="en-ZA" dirty="0"/>
          </a:p>
        </p:txBody>
      </p:sp>
      <p:graphicFrame>
        <p:nvGraphicFramePr>
          <p:cNvPr id="17" name="Content Placeholder 24">
            <a:extLst>
              <a:ext uri="{FF2B5EF4-FFF2-40B4-BE49-F238E27FC236}">
                <a16:creationId xmlns:a16="http://schemas.microsoft.com/office/drawing/2014/main" id="{5E56C433-5EC3-2853-40FF-6A8469041937}"/>
              </a:ext>
            </a:extLst>
          </p:cNvPr>
          <p:cNvGraphicFramePr>
            <a:graphicFrameLocks/>
          </p:cNvGraphicFramePr>
          <p:nvPr>
            <p:extLst>
              <p:ext uri="{D42A27DB-BD31-4B8C-83A1-F6EECF244321}">
                <p14:modId xmlns:p14="http://schemas.microsoft.com/office/powerpoint/2010/main" val="3776280663"/>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{N</a:t>
                      </a:r>
                      <a:r>
                        <a:rPr lang="en-ZA" baseline="-25000" dirty="0">
                          <a:highlight>
                            <a:srgbClr val="00FFFF"/>
                          </a:highlight>
                        </a:rPr>
                        <a:t>1</a:t>
                      </a:r>
                      <a:r>
                        <a:rPr lang="en-ZA" dirty="0">
                          <a:highlight>
                            <a:srgbClr val="00FFFF"/>
                          </a:highlight>
                        </a:rPr>
                        <a:t>, </a:t>
                      </a:r>
                      <a:r>
                        <a:rPr lang="en-ZA" b="0" u="none" dirty="0">
                          <a:highlight>
                            <a:srgbClr val="00FFFF"/>
                          </a:highlight>
                          <a:uFill>
                            <a:solidFill>
                              <a:schemeClr val="accent2">
                                <a:lumMod val="50000"/>
                              </a:schemeClr>
                            </a:solidFill>
                          </a:uFill>
                        </a:rPr>
                        <a:t>N</a:t>
                      </a:r>
                      <a:r>
                        <a:rPr lang="en-ZA" b="0" u="none" baseline="-25000" dirty="0">
                          <a:highlight>
                            <a:srgbClr val="00FFFF"/>
                          </a:highlight>
                          <a:uFill>
                            <a:solidFill>
                              <a:schemeClr val="accent2">
                                <a:lumMod val="50000"/>
                              </a:schemeClr>
                            </a:solidFill>
                          </a:uFill>
                        </a:rPr>
                        <a:t>3</a:t>
                      </a:r>
                      <a:r>
                        <a:rPr lang="en-ZA" dirty="0">
                          <a:highlight>
                            <a:srgbClr val="00FFFF"/>
                          </a:highlight>
                        </a:rPr>
                        <a:t>, N</a:t>
                      </a:r>
                      <a:r>
                        <a:rPr lang="en-ZA" baseline="-25000" dirty="0">
                          <a:highlight>
                            <a:srgbClr val="00FFFF"/>
                          </a:highlight>
                        </a:rPr>
                        <a:t>5</a:t>
                      </a:r>
                      <a:r>
                        <a:rPr lang="en-ZA" dirty="0">
                          <a:highlight>
                            <a:srgbClr val="00FFFF"/>
                          </a:highlight>
                        </a:rPr>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u="heavy" dirty="0"/>
                        <a:t>N</a:t>
                      </a:r>
                      <a:r>
                        <a:rPr lang="en-ZA" b="1"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u="heavy" dirty="0"/>
                        <a:t>N</a:t>
                      </a:r>
                      <a:r>
                        <a:rPr lang="en-ZA" b="1"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1" dirty="0"/>
                        <a:t>N</a:t>
                      </a:r>
                      <a:r>
                        <a:rPr lang="en-ZA" b="1"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dirty="0"/>
                        <a:t>N</a:t>
                      </a:r>
                      <a:r>
                        <a:rPr lang="en-ZA" b="1"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u="heavy" dirty="0"/>
                        <a:t>N</a:t>
                      </a:r>
                      <a:r>
                        <a:rPr lang="en-ZA" b="1"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1" dirty="0"/>
                        <a:t>N</a:t>
                      </a:r>
                      <a:r>
                        <a:rPr lang="en-ZA" b="1"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1" u="heavy" dirty="0"/>
                        <a:t>N</a:t>
                      </a:r>
                      <a:r>
                        <a:rPr lang="en-ZA" b="1"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4480B80D-80F4-B08A-0A5D-470B22E66147}"/>
              </a:ext>
            </a:extLst>
          </p:cNvPr>
          <p:cNvSpPr txBox="1"/>
          <p:nvPr/>
        </p:nvSpPr>
        <p:spPr>
          <a:xfrm>
            <a:off x="8045533" y="683704"/>
            <a:ext cx="4031673" cy="646331"/>
          </a:xfrm>
          <a:prstGeom prst="rect">
            <a:avLst/>
          </a:prstGeom>
          <a:noFill/>
        </p:spPr>
        <p:txBody>
          <a:bodyPr wrap="square" rtlCol="0">
            <a:spAutoFit/>
          </a:bodyPr>
          <a:lstStyle/>
          <a:p>
            <a:r>
              <a:rPr lang="en-ZA" dirty="0"/>
              <a:t>Note: All NFA states in bold is the NFA state that the </a:t>
            </a:r>
            <a:r>
              <a:rPr lang="el-GR" dirty="0"/>
              <a:t>ε</a:t>
            </a:r>
            <a:r>
              <a:rPr lang="en-ZA" dirty="0"/>
              <a:t>-closure set belongs to </a:t>
            </a:r>
          </a:p>
        </p:txBody>
      </p:sp>
    </p:spTree>
    <p:extLst>
      <p:ext uri="{BB962C8B-B14F-4D97-AF65-F5344CB8AC3E}">
        <p14:creationId xmlns:p14="http://schemas.microsoft.com/office/powerpoint/2010/main" val="2040348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2124-EA2A-81FE-1539-EBE4A9D75483}"/>
              </a:ext>
            </a:extLst>
          </p:cNvPr>
          <p:cNvSpPr>
            <a:spLocks noGrp="1"/>
          </p:cNvSpPr>
          <p:nvPr>
            <p:ph type="title"/>
          </p:nvPr>
        </p:nvSpPr>
        <p:spPr/>
        <p:txBody>
          <a:bodyPr/>
          <a:lstStyle/>
          <a:p>
            <a:r>
              <a:rPr lang="en-ZA" dirty="0"/>
              <a:t>NFA to DFA</a:t>
            </a:r>
          </a:p>
        </p:txBody>
      </p:sp>
      <p:sp>
        <p:nvSpPr>
          <p:cNvPr id="3" name="Content Placeholder 2">
            <a:extLst>
              <a:ext uri="{FF2B5EF4-FFF2-40B4-BE49-F238E27FC236}">
                <a16:creationId xmlns:a16="http://schemas.microsoft.com/office/drawing/2014/main" id="{DE99D159-F0BE-A0EE-0158-DCB5179ACA2C}"/>
              </a:ext>
            </a:extLst>
          </p:cNvPr>
          <p:cNvSpPr>
            <a:spLocks noGrp="1"/>
          </p:cNvSpPr>
          <p:nvPr>
            <p:ph idx="1"/>
          </p:nvPr>
        </p:nvSpPr>
        <p:spPr>
          <a:xfrm>
            <a:off x="838200" y="1314985"/>
            <a:ext cx="10515600" cy="4967062"/>
          </a:xfrm>
        </p:spPr>
        <p:txBody>
          <a:bodyPr>
            <a:normAutofit fontScale="92500" lnSpcReduction="20000"/>
          </a:bodyPr>
          <a:lstStyle/>
          <a:p>
            <a:pPr marL="0" indent="0">
              <a:buNone/>
            </a:pPr>
            <a:r>
              <a:rPr lang="en-ZA" dirty="0"/>
              <a:t>Afterwards, starting with the </a:t>
            </a:r>
            <a:r>
              <a:rPr lang="el-GR" dirty="0"/>
              <a:t>ε</a:t>
            </a:r>
            <a:r>
              <a:rPr lang="en-ZA" dirty="0"/>
              <a:t>-closure set of the NFA start state (highlighted blue in the previous slide), we take note of all NFA states the set contains. Then for each NFA state, we go through all transitions made by each NFA state for all symbols (a, b, c, T, R). If an NFA state in the start state’s </a:t>
            </a:r>
            <a:r>
              <a:rPr lang="el-GR" dirty="0"/>
              <a:t>ε</a:t>
            </a:r>
            <a:r>
              <a:rPr lang="en-ZA" dirty="0"/>
              <a:t>-closure set has a transition for a certain symbol, we place the </a:t>
            </a:r>
            <a:r>
              <a:rPr lang="el-GR" dirty="0"/>
              <a:t>ε</a:t>
            </a:r>
            <a:r>
              <a:rPr lang="en-ZA" dirty="0"/>
              <a:t>-closure set it transitions to for that symbol as the </a:t>
            </a:r>
            <a:r>
              <a:rPr lang="el-GR" dirty="0"/>
              <a:t>ε</a:t>
            </a:r>
            <a:r>
              <a:rPr lang="en-ZA" dirty="0"/>
              <a:t>-closure set that the start state transitions to for that symbol (all such </a:t>
            </a:r>
            <a:r>
              <a:rPr lang="el-GR" dirty="0"/>
              <a:t>ε</a:t>
            </a:r>
            <a:r>
              <a:rPr lang="en-ZA" dirty="0"/>
              <a:t>-closure added in this way are highlighted in blue). If a transition for a certain symbol already exists for the start set, all NFA states that are not included in the start state’s </a:t>
            </a:r>
            <a:r>
              <a:rPr lang="el-GR" dirty="0"/>
              <a:t>ε</a:t>
            </a:r>
            <a:r>
              <a:rPr lang="en-ZA" dirty="0"/>
              <a:t>-closure set that are in the set for the NFA state, they are then included into the set for the starting state. The process is then repeated for all </a:t>
            </a:r>
            <a:r>
              <a:rPr lang="el-GR" dirty="0"/>
              <a:t>ε</a:t>
            </a:r>
            <a:r>
              <a:rPr lang="en-ZA" dirty="0"/>
              <a:t>-closure sets that the start state transitions to (highlighted blue) afterwards. This is repeated until there are no more states that have not been visited can be transitioned to from the states already visited. All visited states (highlighted in green) are used to create the DFA, with all others thrown away. The following slide shows the following step by step.</a:t>
            </a:r>
          </a:p>
        </p:txBody>
      </p:sp>
    </p:spTree>
    <p:extLst>
      <p:ext uri="{BB962C8B-B14F-4D97-AF65-F5344CB8AC3E}">
        <p14:creationId xmlns:p14="http://schemas.microsoft.com/office/powerpoint/2010/main" val="2505866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FF9CA-46F2-2349-D70A-DD34D8645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407EB-E4A8-A260-52EF-51308E4C756B}"/>
              </a:ext>
            </a:extLst>
          </p:cNvPr>
          <p:cNvSpPr>
            <a:spLocks noGrp="1"/>
          </p:cNvSpPr>
          <p:nvPr>
            <p:ph type="title"/>
          </p:nvPr>
        </p:nvSpPr>
        <p:spPr/>
        <p:txBody>
          <a:bodyPr/>
          <a:lstStyle/>
          <a:p>
            <a:r>
              <a:rPr lang="en-US" dirty="0"/>
              <a:t>NFA </a:t>
            </a:r>
            <a:r>
              <a:rPr lang="en-ZA" dirty="0">
                <a:ea typeface="Segoe UI Symbol" panose="020B0502040204020203" pitchFamily="34" charset="0"/>
              </a:rPr>
              <a:t>to DFA</a:t>
            </a:r>
            <a:endParaRPr lang="en-ZA" dirty="0"/>
          </a:p>
        </p:txBody>
      </p:sp>
      <p:graphicFrame>
        <p:nvGraphicFramePr>
          <p:cNvPr id="17" name="Content Placeholder 24">
            <a:extLst>
              <a:ext uri="{FF2B5EF4-FFF2-40B4-BE49-F238E27FC236}">
                <a16:creationId xmlns:a16="http://schemas.microsoft.com/office/drawing/2014/main" id="{B32E0F5E-518B-B0E4-A3E2-81515378B515}"/>
              </a:ext>
            </a:extLst>
          </p:cNvPr>
          <p:cNvGraphicFramePr>
            <a:graphicFrameLocks/>
          </p:cNvGraphicFramePr>
          <p:nvPr>
            <p:extLst>
              <p:ext uri="{D42A27DB-BD31-4B8C-83A1-F6EECF244321}">
                <p14:modId xmlns:p14="http://schemas.microsoft.com/office/powerpoint/2010/main" val="2268241667"/>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dirty="0">
                          <a:highlight>
                            <a:srgbClr val="00FFFF"/>
                          </a:highlight>
                        </a:rPr>
                        <a:t>N</a:t>
                      </a:r>
                      <a:r>
                        <a:rPr lang="en-ZA" b="0" baseline="-25000" dirty="0">
                          <a:highlight>
                            <a:srgbClr val="00FFFF"/>
                          </a:highlight>
                        </a:rPr>
                        <a:t>3</a:t>
                      </a:r>
                      <a:r>
                        <a:rPr lang="en-ZA" dirty="0">
                          <a:highlight>
                            <a:srgbClr val="00FFFF"/>
                          </a:highlight>
                        </a:rPr>
                        <a:t>, N</a:t>
                      </a:r>
                      <a:r>
                        <a:rPr lang="en-ZA" baseline="-25000" dirty="0">
                          <a:highlight>
                            <a:srgbClr val="00FFFF"/>
                          </a:highlight>
                        </a:rPr>
                        <a:t>5</a:t>
                      </a:r>
                      <a:r>
                        <a:rPr lang="en-ZA" dirty="0">
                          <a:highlight>
                            <a:srgbClr val="00FFFF"/>
                          </a:highlight>
                        </a:rPr>
                        <a:t>, </a:t>
                      </a:r>
                      <a:r>
                        <a:rPr lang="en-ZA" b="0" dirty="0">
                          <a:highlight>
                            <a:srgbClr val="00FFFF"/>
                          </a:highlight>
                        </a:rPr>
                        <a:t>N</a:t>
                      </a:r>
                      <a:r>
                        <a:rPr lang="en-ZA" b="0" baseline="-25000" dirty="0">
                          <a:highlight>
                            <a:srgbClr val="00FFFF"/>
                          </a:highlight>
                        </a:rPr>
                        <a:t>6</a:t>
                      </a:r>
                      <a:r>
                        <a:rPr lang="en-ZA" dirty="0">
                          <a:highlight>
                            <a:srgbClr val="00FFFF"/>
                          </a:highlight>
                        </a:rPr>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 </a:t>
                      </a:r>
                      <a:r>
                        <a:rPr lang="en-ZA" b="0" dirty="0">
                          <a:highlight>
                            <a:srgbClr val="00FFFF"/>
                          </a:highlight>
                        </a:rPr>
                        <a:t>N</a:t>
                      </a:r>
                      <a:r>
                        <a:rPr lang="en-ZA" b="0" baseline="-25000" dirty="0">
                          <a:highlight>
                            <a:srgbClr val="00FFFF"/>
                          </a:highlight>
                        </a:rPr>
                        <a:t>11</a:t>
                      </a:r>
                      <a:r>
                        <a:rPr lang="en-ZA" dirty="0">
                          <a:highlight>
                            <a:srgbClr val="00FFFF"/>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u="heavy" dirty="0">
                          <a:highlight>
                            <a:srgbClr val="00FFFF"/>
                          </a:highlight>
                        </a:rPr>
                        <a:t>N</a:t>
                      </a:r>
                      <a:r>
                        <a:rPr lang="en-ZA" b="0" u="heavy" baseline="-25000" dirty="0">
                          <a:highlight>
                            <a:srgbClr val="00FFFF"/>
                          </a:highlight>
                        </a:rPr>
                        <a:t>4</a:t>
                      </a:r>
                      <a:r>
                        <a:rPr lang="en-ZA" dirty="0">
                          <a:highlight>
                            <a:srgbClr val="00FFFF"/>
                          </a:highlight>
                        </a:rPr>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2</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4</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dirty="0">
                          <a:highlight>
                            <a:srgbClr val="00FFFF"/>
                          </a:highlight>
                        </a:rPr>
                        <a:t>N</a:t>
                      </a:r>
                      <a:r>
                        <a:rPr lang="en-ZA" b="0" baseline="-25000" dirty="0">
                          <a:highlight>
                            <a:srgbClr val="00FFFF"/>
                          </a:highlight>
                        </a:rPr>
                        <a:t>3</a:t>
                      </a:r>
                      <a:r>
                        <a:rPr lang="en-ZA" dirty="0">
                          <a:highlight>
                            <a:srgbClr val="00FFFF"/>
                          </a:highlight>
                        </a:rPr>
                        <a:t>, N</a:t>
                      </a:r>
                      <a:r>
                        <a:rPr lang="en-ZA" baseline="-25000" dirty="0">
                          <a:highlight>
                            <a:srgbClr val="00FFFF"/>
                          </a:highlight>
                        </a:rPr>
                        <a:t>5</a:t>
                      </a:r>
                      <a:r>
                        <a:rPr lang="en-ZA" dirty="0">
                          <a:highlight>
                            <a:srgbClr val="00FFFF"/>
                          </a:highlight>
                        </a:rPr>
                        <a:t>, N</a:t>
                      </a:r>
                      <a:r>
                        <a:rPr lang="en-ZA" baseline="-25000" dirty="0">
                          <a:highlight>
                            <a:srgbClr val="00FFFF"/>
                          </a:highlight>
                        </a:rPr>
                        <a:t>6</a:t>
                      </a:r>
                      <a:r>
                        <a:rPr lang="en-ZA" dirty="0">
                          <a:highlight>
                            <a:srgbClr val="00FFFF"/>
                          </a:highlight>
                        </a:rPr>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 N</a:t>
                      </a:r>
                      <a:r>
                        <a:rPr lang="en-ZA" baseline="-25000" dirty="0">
                          <a:highlight>
                            <a:srgbClr val="00FFFF"/>
                          </a:highlight>
                        </a:rPr>
                        <a:t>11</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BAA6AF75-3BFD-EBCF-2C47-BC69EE03E95F}"/>
              </a:ext>
            </a:extLst>
          </p:cNvPr>
          <p:cNvSpPr txBox="1"/>
          <p:nvPr/>
        </p:nvSpPr>
        <p:spPr>
          <a:xfrm>
            <a:off x="4156364" y="0"/>
            <a:ext cx="6287984" cy="1323439"/>
          </a:xfrm>
          <a:prstGeom prst="rect">
            <a:avLst/>
          </a:prstGeom>
          <a:noFill/>
        </p:spPr>
        <p:txBody>
          <a:bodyPr wrap="square" rtlCol="0">
            <a:spAutoFit/>
          </a:bodyPr>
          <a:lstStyle/>
          <a:p>
            <a:pPr marL="285750" indent="-285750">
              <a:buFont typeface="Arial" panose="020B0604020202020204" pitchFamily="34" charset="0"/>
              <a:buChar char="•"/>
            </a:pPr>
            <a:r>
              <a:rPr lang="en-ZA" sz="1600" dirty="0"/>
              <a:t>N</a:t>
            </a:r>
            <a:r>
              <a:rPr lang="en-ZA" sz="1600" baseline="-25000" dirty="0"/>
              <a:t>1</a:t>
            </a:r>
            <a:r>
              <a:rPr lang="en-ZA" sz="1600" dirty="0"/>
              <a:t> : Already had transition to {</a:t>
            </a:r>
            <a:r>
              <a:rPr lang="en-ZA" sz="1600" u="heavy" dirty="0"/>
              <a:t>N</a:t>
            </a:r>
            <a:r>
              <a:rPr lang="en-ZA" sz="1600" u="heavy" baseline="-25000" dirty="0"/>
              <a:t>2</a:t>
            </a:r>
            <a:r>
              <a:rPr lang="en-ZA" sz="1600" dirty="0"/>
              <a:t>} for T</a:t>
            </a:r>
          </a:p>
          <a:p>
            <a:pPr marL="285750" indent="-285750">
              <a:buFont typeface="Arial" panose="020B0604020202020204" pitchFamily="34" charset="0"/>
              <a:buChar char="•"/>
            </a:pPr>
            <a:r>
              <a:rPr lang="en-ZA" sz="1600" dirty="0">
                <a:uFill>
                  <a:solidFill>
                    <a:schemeClr val="accent2">
                      <a:lumMod val="50000"/>
                    </a:schemeClr>
                  </a:solidFill>
                </a:uFill>
              </a:rPr>
              <a:t>N</a:t>
            </a:r>
            <a:r>
              <a:rPr lang="en-ZA" sz="1600" baseline="-25000" dirty="0">
                <a:uFill>
                  <a:solidFill>
                    <a:schemeClr val="accent2">
                      <a:lumMod val="50000"/>
                    </a:schemeClr>
                  </a:solidFill>
                </a:uFill>
              </a:rPr>
              <a:t>3</a:t>
            </a:r>
            <a:r>
              <a:rPr lang="en-ZA" sz="1600" dirty="0"/>
              <a:t> : Has transition to {</a:t>
            </a:r>
            <a:r>
              <a:rPr lang="en-ZA" sz="1600" u="heavy" dirty="0"/>
              <a:t>N</a:t>
            </a:r>
            <a:r>
              <a:rPr lang="en-ZA" sz="1600" u="heavy" baseline="-25000" dirty="0"/>
              <a:t>4</a:t>
            </a:r>
            <a:r>
              <a:rPr lang="en-ZA" sz="1600" dirty="0"/>
              <a:t>} for R</a:t>
            </a:r>
          </a:p>
          <a:p>
            <a:pPr marL="285750" indent="-285750">
              <a:buFont typeface="Arial" panose="020B0604020202020204" pitchFamily="34" charset="0"/>
              <a:buChar char="•"/>
            </a:pPr>
            <a:r>
              <a:rPr lang="en-ZA" sz="1600" dirty="0"/>
              <a:t>N</a:t>
            </a:r>
            <a:r>
              <a:rPr lang="en-ZA" sz="1600" baseline="-25000" dirty="0"/>
              <a:t>5</a:t>
            </a:r>
            <a:r>
              <a:rPr lang="en-ZA" sz="1600" dirty="0"/>
              <a:t> : Has transition to {N</a:t>
            </a:r>
            <a:r>
              <a:rPr lang="en-ZA" sz="1600" baseline="-25000" dirty="0"/>
              <a:t>3</a:t>
            </a:r>
            <a:r>
              <a:rPr lang="en-ZA" sz="1600" dirty="0"/>
              <a:t>, N</a:t>
            </a:r>
            <a:r>
              <a:rPr lang="en-ZA" sz="1600" baseline="-25000" dirty="0"/>
              <a:t>5</a:t>
            </a:r>
            <a:r>
              <a:rPr lang="en-ZA" sz="1600" dirty="0"/>
              <a:t>, N</a:t>
            </a:r>
            <a:r>
              <a:rPr lang="en-ZA" sz="1600" baseline="-25000" dirty="0"/>
              <a:t>6</a:t>
            </a:r>
            <a:r>
              <a:rPr lang="en-ZA" sz="1600" dirty="0"/>
              <a:t>, </a:t>
            </a:r>
            <a:r>
              <a:rPr lang="en-ZA" sz="1600" u="heavy" dirty="0"/>
              <a:t>N</a:t>
            </a:r>
            <a:r>
              <a:rPr lang="en-ZA" sz="1600" u="heavy" baseline="-25000" dirty="0"/>
              <a:t>9</a:t>
            </a:r>
            <a:r>
              <a:rPr lang="en-ZA" sz="1600" dirty="0"/>
              <a:t>, N</a:t>
            </a:r>
            <a:r>
              <a:rPr lang="en-ZA" sz="1600" baseline="-25000" dirty="0"/>
              <a:t>10</a:t>
            </a:r>
            <a:r>
              <a:rPr lang="en-ZA" sz="1600" dirty="0"/>
              <a:t>} for a</a:t>
            </a:r>
          </a:p>
          <a:p>
            <a:pPr marL="285750" indent="-285750">
              <a:buFont typeface="Arial" panose="020B0604020202020204" pitchFamily="34" charset="0"/>
              <a:buChar char="•"/>
            </a:pPr>
            <a:r>
              <a:rPr lang="en-ZA" sz="1600" u="heavy" dirty="0"/>
              <a:t>N</a:t>
            </a:r>
            <a:r>
              <a:rPr lang="en-ZA" sz="1600" u="heavy" baseline="-25000" dirty="0"/>
              <a:t>9</a:t>
            </a:r>
            <a:r>
              <a:rPr lang="en-ZA" sz="1600" dirty="0"/>
              <a:t> : Has no transitions </a:t>
            </a:r>
          </a:p>
          <a:p>
            <a:pPr marL="285750" indent="-285750">
              <a:buFont typeface="Arial" panose="020B0604020202020204" pitchFamily="34" charset="0"/>
              <a:buChar char="•"/>
            </a:pPr>
            <a:r>
              <a:rPr lang="en-ZA" sz="1600" dirty="0"/>
              <a:t>N</a:t>
            </a:r>
            <a:r>
              <a:rPr lang="en-ZA" sz="1600" baseline="-25000" dirty="0"/>
              <a:t>10</a:t>
            </a:r>
            <a:r>
              <a:rPr lang="en-ZA" sz="1600" dirty="0"/>
              <a:t> : Has transition to {</a:t>
            </a:r>
            <a:r>
              <a:rPr lang="en-ZA" sz="1600" u="heavy" dirty="0"/>
              <a:t>N</a:t>
            </a:r>
            <a:r>
              <a:rPr lang="en-ZA" sz="1600" u="heavy" baseline="-25000" dirty="0"/>
              <a:t>9</a:t>
            </a:r>
            <a:r>
              <a:rPr lang="en-ZA" sz="1600" dirty="0"/>
              <a:t>, N</a:t>
            </a:r>
            <a:r>
              <a:rPr lang="en-ZA" sz="1600" baseline="-25000" dirty="0"/>
              <a:t>10</a:t>
            </a:r>
            <a:r>
              <a:rPr lang="en-ZA" sz="1600" dirty="0"/>
              <a:t>, N</a:t>
            </a:r>
            <a:r>
              <a:rPr lang="en-ZA" sz="1600" baseline="-25000" dirty="0"/>
              <a:t>11</a:t>
            </a:r>
            <a:r>
              <a:rPr lang="en-ZA" sz="1600" dirty="0"/>
              <a:t>} for b</a:t>
            </a:r>
          </a:p>
        </p:txBody>
      </p:sp>
      <p:cxnSp>
        <p:nvCxnSpPr>
          <p:cNvPr id="5" name="Straight Arrow Connector 4">
            <a:extLst>
              <a:ext uri="{FF2B5EF4-FFF2-40B4-BE49-F238E27FC236}">
                <a16:creationId xmlns:a16="http://schemas.microsoft.com/office/drawing/2014/main" id="{106BEE95-B13E-1F95-9813-76AD17DAEA5B}"/>
              </a:ext>
            </a:extLst>
          </p:cNvPr>
          <p:cNvCxnSpPr/>
          <p:nvPr/>
        </p:nvCxnSpPr>
        <p:spPr>
          <a:xfrm flipV="1">
            <a:off x="4803569" y="2327564"/>
            <a:ext cx="0" cy="1205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19F53B1C-328B-9D0F-D7C4-7A92D691A173}"/>
              </a:ext>
            </a:extLst>
          </p:cNvPr>
          <p:cNvCxnSpPr/>
          <p:nvPr/>
        </p:nvCxnSpPr>
        <p:spPr>
          <a:xfrm flipV="1">
            <a:off x="6382987" y="2327564"/>
            <a:ext cx="0" cy="3063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C8319C6-1AB2-83FC-D39C-03D3E5A24EB2}"/>
              </a:ext>
            </a:extLst>
          </p:cNvPr>
          <p:cNvCxnSpPr/>
          <p:nvPr/>
        </p:nvCxnSpPr>
        <p:spPr>
          <a:xfrm flipV="1">
            <a:off x="10604665" y="2327564"/>
            <a:ext cx="0" cy="5106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05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AE0D8-219D-A79D-5901-E382554B9B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0A314-8A35-46C0-26CC-32EBF751BDA9}"/>
              </a:ext>
            </a:extLst>
          </p:cNvPr>
          <p:cNvSpPr>
            <a:spLocks noGrp="1"/>
          </p:cNvSpPr>
          <p:nvPr>
            <p:ph type="title"/>
          </p:nvPr>
        </p:nvSpPr>
        <p:spPr/>
        <p:txBody>
          <a:bodyPr/>
          <a:lstStyle/>
          <a:p>
            <a:r>
              <a:rPr lang="en-US" dirty="0"/>
              <a:t>NFA </a:t>
            </a:r>
            <a:r>
              <a:rPr lang="en-ZA" dirty="0">
                <a:ea typeface="Segoe UI Symbol" panose="020B0502040204020203" pitchFamily="34" charset="0"/>
              </a:rPr>
              <a:t>to DFA</a:t>
            </a:r>
            <a:r>
              <a:rPr lang="en-US" dirty="0"/>
              <a:t> </a:t>
            </a:r>
            <a:endParaRPr lang="en-ZA" dirty="0"/>
          </a:p>
        </p:txBody>
      </p:sp>
      <p:graphicFrame>
        <p:nvGraphicFramePr>
          <p:cNvPr id="17" name="Content Placeholder 24">
            <a:extLst>
              <a:ext uri="{FF2B5EF4-FFF2-40B4-BE49-F238E27FC236}">
                <a16:creationId xmlns:a16="http://schemas.microsoft.com/office/drawing/2014/main" id="{C5F75961-E24B-9A60-D5C0-F8D4F827785F}"/>
              </a:ext>
            </a:extLst>
          </p:cNvPr>
          <p:cNvGraphicFramePr>
            <a:graphicFrameLocks/>
          </p:cNvGraphicFramePr>
          <p:nvPr>
            <p:extLst>
              <p:ext uri="{D42A27DB-BD31-4B8C-83A1-F6EECF244321}">
                <p14:modId xmlns:p14="http://schemas.microsoft.com/office/powerpoint/2010/main" val="3724625099"/>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dirty="0">
                          <a:highlight>
                            <a:srgbClr val="00FFFF"/>
                          </a:highlight>
                        </a:rPr>
                        <a:t>N</a:t>
                      </a:r>
                      <a:r>
                        <a:rPr lang="en-ZA" b="0" baseline="-25000" dirty="0">
                          <a:highlight>
                            <a:srgbClr val="00FFFF"/>
                          </a:highlight>
                        </a:rPr>
                        <a:t>3</a:t>
                      </a:r>
                      <a:r>
                        <a:rPr lang="en-ZA" dirty="0">
                          <a:highlight>
                            <a:srgbClr val="00FFFF"/>
                          </a:highlight>
                        </a:rPr>
                        <a:t>, N</a:t>
                      </a:r>
                      <a:r>
                        <a:rPr lang="en-ZA" baseline="-25000" dirty="0">
                          <a:highlight>
                            <a:srgbClr val="00FFFF"/>
                          </a:highlight>
                        </a:rPr>
                        <a:t>5</a:t>
                      </a:r>
                      <a:r>
                        <a:rPr lang="en-ZA" dirty="0">
                          <a:highlight>
                            <a:srgbClr val="00FFFF"/>
                          </a:highlight>
                        </a:rPr>
                        <a:t>, </a:t>
                      </a:r>
                      <a:r>
                        <a:rPr lang="en-ZA" b="0" dirty="0">
                          <a:highlight>
                            <a:srgbClr val="00FFFF"/>
                          </a:highlight>
                        </a:rPr>
                        <a:t>N</a:t>
                      </a:r>
                      <a:r>
                        <a:rPr lang="en-ZA" b="0" baseline="-25000" dirty="0">
                          <a:highlight>
                            <a:srgbClr val="00FFFF"/>
                          </a:highlight>
                        </a:rPr>
                        <a:t>6</a:t>
                      </a:r>
                      <a:r>
                        <a:rPr lang="en-ZA" dirty="0">
                          <a:highlight>
                            <a:srgbClr val="00FFFF"/>
                          </a:highlight>
                        </a:rPr>
                        <a:t>, </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 </a:t>
                      </a:r>
                      <a:r>
                        <a:rPr lang="en-ZA" b="0" dirty="0">
                          <a:highlight>
                            <a:srgbClr val="00FFFF"/>
                          </a:highlight>
                        </a:rPr>
                        <a:t>N</a:t>
                      </a:r>
                      <a:r>
                        <a:rPr lang="en-ZA" b="0" baseline="-25000" dirty="0">
                          <a:highlight>
                            <a:srgbClr val="00FFFF"/>
                          </a:highlight>
                        </a:rPr>
                        <a:t>11</a:t>
                      </a:r>
                      <a:r>
                        <a:rPr lang="en-ZA" dirty="0">
                          <a:highlight>
                            <a:srgbClr val="00FFFF"/>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b="0" u="heavy" dirty="0">
                          <a:highlight>
                            <a:srgbClr val="00FFFF"/>
                          </a:highlight>
                        </a:rPr>
                        <a:t>N</a:t>
                      </a:r>
                      <a:r>
                        <a:rPr lang="en-ZA" b="0" u="heavy" baseline="-25000" dirty="0">
                          <a:highlight>
                            <a:srgbClr val="00FFFF"/>
                          </a:highlight>
                        </a:rPr>
                        <a:t>4</a:t>
                      </a:r>
                      <a:r>
                        <a:rPr lang="en-ZA" dirty="0">
                          <a:highlight>
                            <a:srgbClr val="00FFFF"/>
                          </a:highlight>
                        </a:rPr>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{N</a:t>
                      </a:r>
                      <a:r>
                        <a:rPr lang="en-ZA" baseline="-25000" dirty="0">
                          <a:highlight>
                            <a:srgbClr val="00FFFF"/>
                          </a:highlight>
                        </a:rPr>
                        <a:t>7</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9</a:t>
                      </a:r>
                      <a:r>
                        <a:rPr lang="en-ZA" dirty="0">
                          <a:highlight>
                            <a:srgbClr val="00FFFF"/>
                          </a:highlight>
                        </a:rPr>
                        <a:t>, N</a:t>
                      </a:r>
                      <a:r>
                        <a:rPr lang="en-ZA" baseline="-25000" dirty="0">
                          <a:highlight>
                            <a:srgbClr val="00FFFF"/>
                          </a:highlight>
                        </a:rPr>
                        <a:t>10</a:t>
                      </a:r>
                      <a:r>
                        <a:rPr lang="en-ZA" dirty="0">
                          <a:highlight>
                            <a:srgbClr val="00FFFF"/>
                          </a:highlight>
                        </a:rPr>
                        <a:t>, </a:t>
                      </a:r>
                      <a:r>
                        <a:rPr lang="en-ZA" b="0" dirty="0">
                          <a:highlight>
                            <a:srgbClr val="00FFFF"/>
                          </a:highlight>
                        </a:rPr>
                        <a:t>N</a:t>
                      </a:r>
                      <a:r>
                        <a:rPr lang="en-ZA" b="0" baseline="-25000" dirty="0">
                          <a:highlight>
                            <a:srgbClr val="00FFFF"/>
                          </a:highlight>
                        </a:rPr>
                        <a:t>11</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12</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cxnSp>
        <p:nvCxnSpPr>
          <p:cNvPr id="4" name="Straight Arrow Connector 3">
            <a:extLst>
              <a:ext uri="{FF2B5EF4-FFF2-40B4-BE49-F238E27FC236}">
                <a16:creationId xmlns:a16="http://schemas.microsoft.com/office/drawing/2014/main" id="{57391CCC-CB7B-E875-B847-4D776B1E4D51}"/>
              </a:ext>
            </a:extLst>
          </p:cNvPr>
          <p:cNvCxnSpPr/>
          <p:nvPr/>
        </p:nvCxnSpPr>
        <p:spPr>
          <a:xfrm>
            <a:off x="4411683" y="3823855"/>
            <a:ext cx="0" cy="1306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AA35740A-3F38-DABA-6DD5-9C9A83C55391}"/>
              </a:ext>
            </a:extLst>
          </p:cNvPr>
          <p:cNvCxnSpPr/>
          <p:nvPr/>
        </p:nvCxnSpPr>
        <p:spPr>
          <a:xfrm flipV="1">
            <a:off x="6258296" y="4150426"/>
            <a:ext cx="0" cy="1229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765F221-0EF7-84D9-F20A-E37C086E1889}"/>
              </a:ext>
            </a:extLst>
          </p:cNvPr>
          <p:cNvCxnSpPr/>
          <p:nvPr/>
        </p:nvCxnSpPr>
        <p:spPr>
          <a:xfrm>
            <a:off x="6258296" y="5640779"/>
            <a:ext cx="0" cy="1662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98A4E1E3-D764-AB7F-BEF4-08AFCA39B621}"/>
              </a:ext>
            </a:extLst>
          </p:cNvPr>
          <p:cNvCxnSpPr/>
          <p:nvPr/>
        </p:nvCxnSpPr>
        <p:spPr>
          <a:xfrm>
            <a:off x="10557164" y="3069771"/>
            <a:ext cx="0" cy="8847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9456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449A7-E9E3-DF3E-8256-F33CD001A7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60D98A-53AA-C2E1-AEDE-544DD00483E7}"/>
              </a:ext>
            </a:extLst>
          </p:cNvPr>
          <p:cNvSpPr>
            <a:spLocks noGrp="1"/>
          </p:cNvSpPr>
          <p:nvPr>
            <p:ph type="title"/>
          </p:nvPr>
        </p:nvSpPr>
        <p:spPr/>
        <p:txBody>
          <a:bodyPr/>
          <a:lstStyle/>
          <a:p>
            <a:r>
              <a:rPr lang="en-US" dirty="0"/>
              <a:t>NFA </a:t>
            </a:r>
            <a:r>
              <a:rPr lang="en-ZA" dirty="0">
                <a:ea typeface="Segoe UI Symbol" panose="020B0502040204020203" pitchFamily="34" charset="0"/>
              </a:rPr>
              <a:t>to DFA</a:t>
            </a:r>
            <a:r>
              <a:rPr lang="en-US" dirty="0"/>
              <a:t> </a:t>
            </a:r>
            <a:endParaRPr lang="en-ZA" dirty="0"/>
          </a:p>
        </p:txBody>
      </p:sp>
      <p:graphicFrame>
        <p:nvGraphicFramePr>
          <p:cNvPr id="17" name="Content Placeholder 24">
            <a:extLst>
              <a:ext uri="{FF2B5EF4-FFF2-40B4-BE49-F238E27FC236}">
                <a16:creationId xmlns:a16="http://schemas.microsoft.com/office/drawing/2014/main" id="{19036059-636A-3942-50D5-4D30EA4C76B1}"/>
              </a:ext>
            </a:extLst>
          </p:cNvPr>
          <p:cNvGraphicFramePr>
            <a:graphicFrameLocks/>
          </p:cNvGraphicFramePr>
          <p:nvPr>
            <p:extLst>
              <p:ext uri="{D42A27DB-BD31-4B8C-83A1-F6EECF244321}">
                <p14:modId xmlns:p14="http://schemas.microsoft.com/office/powerpoint/2010/main" val="3848465123"/>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7</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FF"/>
                          </a:highlight>
                        </a:rPr>
                        <a:t>{</a:t>
                      </a:r>
                      <a:r>
                        <a:rPr lang="en-ZA" u="heavy" dirty="0">
                          <a:highlight>
                            <a:srgbClr val="00FFFF"/>
                          </a:highlight>
                        </a:rPr>
                        <a:t>N</a:t>
                      </a:r>
                      <a:r>
                        <a:rPr lang="en-ZA" u="heavy" baseline="-25000" dirty="0">
                          <a:highlight>
                            <a:srgbClr val="00FFFF"/>
                          </a:highlight>
                        </a:rPr>
                        <a:t>8</a:t>
                      </a:r>
                      <a:r>
                        <a:rPr lang="en-ZA" baseline="0"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12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Tree>
    <p:extLst>
      <p:ext uri="{BB962C8B-B14F-4D97-AF65-F5344CB8AC3E}">
        <p14:creationId xmlns:p14="http://schemas.microsoft.com/office/powerpoint/2010/main" val="4014688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47B15-63EB-58F3-A657-F2E70463E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769A2-ED27-69E8-8406-F1F49EE9C214}"/>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15238AC8-379B-CEDD-0B5F-ACF4009648ED}"/>
              </a:ext>
            </a:extLst>
          </p:cNvPr>
          <p:cNvGraphicFramePr>
            <a:graphicFrameLocks/>
          </p:cNvGraphicFramePr>
          <p:nvPr>
            <p:extLst>
              <p:ext uri="{D42A27DB-BD31-4B8C-83A1-F6EECF244321}">
                <p14:modId xmlns:p14="http://schemas.microsoft.com/office/powerpoint/2010/main" val="4147087238"/>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7</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8</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12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Tree>
    <p:extLst>
      <p:ext uri="{BB962C8B-B14F-4D97-AF65-F5344CB8AC3E}">
        <p14:creationId xmlns:p14="http://schemas.microsoft.com/office/powerpoint/2010/main" val="2615604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5D49A-7B34-5342-847A-D89CD9B6B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35E0D-8FA0-57B0-7E56-2AC622F40639}"/>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07EE6ED9-13B8-49F5-D011-6C8C84ADECC0}"/>
              </a:ext>
            </a:extLst>
          </p:cNvPr>
          <p:cNvGraphicFramePr>
            <a:graphicFrameLocks/>
          </p:cNvGraphicFramePr>
          <p:nvPr>
            <p:extLst>
              <p:ext uri="{D42A27DB-BD31-4B8C-83A1-F6EECF244321}">
                <p14:modId xmlns:p14="http://schemas.microsoft.com/office/powerpoint/2010/main" val="254846621"/>
              </p:ext>
            </p:extLst>
          </p:nvPr>
        </p:nvGraphicFramePr>
        <p:xfrm>
          <a:off x="226620" y="1330035"/>
          <a:ext cx="11619016" cy="5167230"/>
        </p:xfrm>
        <a:graphic>
          <a:graphicData uri="http://schemas.openxmlformats.org/drawingml/2006/table">
            <a:tbl>
              <a:tblPr firstRow="1" bandRow="1">
                <a:tableStyleId>{5C22544A-7EE6-4342-B048-85BDC9FD1C3A}</a:tableStyleId>
              </a:tblPr>
              <a:tblGrid>
                <a:gridCol w="1067790">
                  <a:extLst>
                    <a:ext uri="{9D8B030D-6E8A-4147-A177-3AD203B41FA5}">
                      <a16:colId xmlns:a16="http://schemas.microsoft.com/office/drawing/2014/main" val="2924885086"/>
                    </a:ext>
                  </a:extLst>
                </a:gridCol>
                <a:gridCol w="2090058">
                  <a:extLst>
                    <a:ext uri="{9D8B030D-6E8A-4147-A177-3AD203B41FA5}">
                      <a16:colId xmlns:a16="http://schemas.microsoft.com/office/drawing/2014/main" val="512064027"/>
                    </a:ext>
                  </a:extLst>
                </a:gridCol>
                <a:gridCol w="2155371">
                  <a:extLst>
                    <a:ext uri="{9D8B030D-6E8A-4147-A177-3AD203B41FA5}">
                      <a16:colId xmlns:a16="http://schemas.microsoft.com/office/drawing/2014/main" val="3463196555"/>
                    </a:ext>
                  </a:extLst>
                </a:gridCol>
                <a:gridCol w="1472540">
                  <a:extLst>
                    <a:ext uri="{9D8B030D-6E8A-4147-A177-3AD203B41FA5}">
                      <a16:colId xmlns:a16="http://schemas.microsoft.com/office/drawing/2014/main" val="2410613530"/>
                    </a:ext>
                  </a:extLst>
                </a:gridCol>
                <a:gridCol w="1662546">
                  <a:extLst>
                    <a:ext uri="{9D8B030D-6E8A-4147-A177-3AD203B41FA5}">
                      <a16:colId xmlns:a16="http://schemas.microsoft.com/office/drawing/2014/main" val="2412399745"/>
                    </a:ext>
                  </a:extLst>
                </a:gridCol>
                <a:gridCol w="1607020">
                  <a:extLst>
                    <a:ext uri="{9D8B030D-6E8A-4147-A177-3AD203B41FA5}">
                      <a16:colId xmlns:a16="http://schemas.microsoft.com/office/drawing/2014/main" val="3432353491"/>
                    </a:ext>
                  </a:extLst>
                </a:gridCol>
                <a:gridCol w="1563691">
                  <a:extLst>
                    <a:ext uri="{9D8B030D-6E8A-4147-A177-3AD203B41FA5}">
                      <a16:colId xmlns:a16="http://schemas.microsoft.com/office/drawing/2014/main" val="3657461113"/>
                    </a:ext>
                  </a:extLst>
                </a:gridCol>
              </a:tblGrid>
              <a:tr h="639840">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b="0" dirty="0"/>
                        <a:t>N</a:t>
                      </a:r>
                      <a:r>
                        <a:rPr lang="en-ZA" b="0" baseline="-25000" dirty="0"/>
                        <a:t>3</a:t>
                      </a:r>
                      <a:endParaRPr lang="en-ZA"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3</a:t>
                      </a:r>
                      <a:r>
                        <a:rPr lang="en-ZA" dirty="0"/>
                        <a:t>, </a:t>
                      </a:r>
                      <a:r>
                        <a:rPr lang="en-ZA" b="0" u="heavy" dirty="0">
                          <a:solidFill>
                            <a:schemeClr val="tx1"/>
                          </a:solidFill>
                          <a:uFillTx/>
                        </a:rPr>
                        <a:t>N</a:t>
                      </a:r>
                      <a:r>
                        <a:rPr lang="en-ZA" b="0" u="heavy" baseline="-25000" dirty="0">
                          <a:solidFill>
                            <a:schemeClr val="tx1"/>
                          </a:solidFill>
                          <a:uFillTx/>
                        </a:rPr>
                        <a:t>9</a:t>
                      </a:r>
                      <a:r>
                        <a:rPr lang="en-ZA" b="0" u="none" dirty="0">
                          <a:solidFill>
                            <a:schemeClr val="tx1"/>
                          </a:solidFill>
                          <a:uFill>
                            <a:solidFill>
                              <a:srgbClr val="00B0F0"/>
                            </a:solidFill>
                          </a:uFill>
                        </a:rPr>
                        <a:t>, N</a:t>
                      </a:r>
                      <a:r>
                        <a:rPr lang="en-ZA" b="0" u="none" baseline="-25000" dirty="0">
                          <a:solidFill>
                            <a:schemeClr val="tx1"/>
                          </a:solidFill>
                          <a:uFill>
                            <a:solidFill>
                              <a:srgbClr val="00B0F0"/>
                            </a:solidFill>
                          </a:uFill>
                        </a:rPr>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8719534"/>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243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5</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97951400"/>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7</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8</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9</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1526235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67294164"/>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12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bl>
          </a:graphicData>
        </a:graphic>
      </p:graphicFrame>
      <p:sp>
        <p:nvSpPr>
          <p:cNvPr id="3" name="TextBox 2">
            <a:extLst>
              <a:ext uri="{FF2B5EF4-FFF2-40B4-BE49-F238E27FC236}">
                <a16:creationId xmlns:a16="http://schemas.microsoft.com/office/drawing/2014/main" id="{3D344DE5-D130-720B-85A9-11E83C74ECAA}"/>
              </a:ext>
            </a:extLst>
          </p:cNvPr>
          <p:cNvSpPr txBox="1"/>
          <p:nvPr/>
        </p:nvSpPr>
        <p:spPr>
          <a:xfrm>
            <a:off x="7321138" y="100398"/>
            <a:ext cx="4524498" cy="1241893"/>
          </a:xfrm>
          <a:prstGeom prst="rect">
            <a:avLst/>
          </a:prstGeom>
          <a:noFill/>
        </p:spPr>
        <p:txBody>
          <a:bodyPr wrap="square" rtlCol="0">
            <a:spAutoFit/>
          </a:bodyPr>
          <a:lstStyle/>
          <a:p>
            <a:r>
              <a:rPr lang="en-US" dirty="0"/>
              <a:t>F</a:t>
            </a:r>
            <a:r>
              <a:rPr lang="en-ZA" dirty="0"/>
              <a:t>or those interested, the following is complete table listing all </a:t>
            </a:r>
            <a:r>
              <a:rPr lang="el-GR" dirty="0"/>
              <a:t>ε</a:t>
            </a:r>
            <a:r>
              <a:rPr lang="en-ZA" dirty="0"/>
              <a:t>-closure sets that all </a:t>
            </a:r>
            <a:r>
              <a:rPr lang="el-GR" dirty="0"/>
              <a:t>ε</a:t>
            </a:r>
            <a:r>
              <a:rPr lang="en-ZA" dirty="0"/>
              <a:t>-closure sets of all NFA states transition to.</a:t>
            </a:r>
          </a:p>
        </p:txBody>
      </p:sp>
      <p:cxnSp>
        <p:nvCxnSpPr>
          <p:cNvPr id="5" name="Straight Arrow Connector 4">
            <a:extLst>
              <a:ext uri="{FF2B5EF4-FFF2-40B4-BE49-F238E27FC236}">
                <a16:creationId xmlns:a16="http://schemas.microsoft.com/office/drawing/2014/main" id="{DD8D47DA-6871-4DD7-DDB1-04548389D286}"/>
              </a:ext>
            </a:extLst>
          </p:cNvPr>
          <p:cNvCxnSpPr/>
          <p:nvPr/>
        </p:nvCxnSpPr>
        <p:spPr>
          <a:xfrm flipV="1">
            <a:off x="6187044" y="3069771"/>
            <a:ext cx="47501" cy="2315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27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205B2-2CE6-5E4E-A313-FE56635FFF14}"/>
              </a:ext>
            </a:extLst>
          </p:cNvPr>
          <p:cNvSpPr>
            <a:spLocks noGrp="1"/>
          </p:cNvSpPr>
          <p:nvPr>
            <p:ph type="title"/>
          </p:nvPr>
        </p:nvSpPr>
        <p:spPr/>
        <p:txBody>
          <a:bodyPr/>
          <a:lstStyle/>
          <a:p>
            <a:r>
              <a:rPr lang="en-ZA" dirty="0"/>
              <a:t>NFA to DFA</a:t>
            </a:r>
          </a:p>
        </p:txBody>
      </p:sp>
      <p:sp>
        <p:nvSpPr>
          <p:cNvPr id="3" name="Content Placeholder 2">
            <a:extLst>
              <a:ext uri="{FF2B5EF4-FFF2-40B4-BE49-F238E27FC236}">
                <a16:creationId xmlns:a16="http://schemas.microsoft.com/office/drawing/2014/main" id="{446A4CB4-2E50-9609-28E1-087E9733DF32}"/>
              </a:ext>
            </a:extLst>
          </p:cNvPr>
          <p:cNvSpPr>
            <a:spLocks noGrp="1"/>
          </p:cNvSpPr>
          <p:nvPr>
            <p:ph idx="1"/>
          </p:nvPr>
        </p:nvSpPr>
        <p:spPr/>
        <p:txBody>
          <a:bodyPr/>
          <a:lstStyle/>
          <a:p>
            <a:pPr marL="0" indent="0">
              <a:buNone/>
            </a:pPr>
            <a:r>
              <a:rPr lang="en-ZA" dirty="0"/>
              <a:t>Once all </a:t>
            </a:r>
            <a:r>
              <a:rPr lang="el-GR" dirty="0"/>
              <a:t>ε</a:t>
            </a:r>
            <a:r>
              <a:rPr lang="en-ZA" dirty="0"/>
              <a:t>-closure sets that will be used for the DFA are found, we assign DFA labels to each </a:t>
            </a:r>
            <a:r>
              <a:rPr lang="el-GR" dirty="0"/>
              <a:t>ε</a:t>
            </a:r>
            <a:r>
              <a:rPr lang="en-ZA" dirty="0"/>
              <a:t>-closure set in the form of D</a:t>
            </a:r>
            <a:r>
              <a:rPr lang="en-ZA" baseline="-25000" dirty="0"/>
              <a:t>n</a:t>
            </a:r>
            <a:r>
              <a:rPr lang="en-ZA" dirty="0"/>
              <a:t> where n is a unique integer tied to each DFA state. The </a:t>
            </a:r>
            <a:r>
              <a:rPr lang="el-GR" dirty="0"/>
              <a:t>ε</a:t>
            </a:r>
            <a:r>
              <a:rPr lang="en-ZA" dirty="0"/>
              <a:t>-closure set corresponding to the NFA start state will also be the DFA start state. Additionally all </a:t>
            </a:r>
            <a:r>
              <a:rPr lang="el-GR" dirty="0"/>
              <a:t>ε</a:t>
            </a:r>
            <a:r>
              <a:rPr lang="en-ZA" dirty="0"/>
              <a:t>-closure sets that contain NFA states that are Final states will be the Final states for the DFA. Additionally an additionally DFA state is created (D</a:t>
            </a:r>
            <a:r>
              <a:rPr lang="en-ZA" baseline="-25000" dirty="0"/>
              <a:t>9</a:t>
            </a:r>
            <a:r>
              <a:rPr lang="en-ZA" dirty="0"/>
              <a:t> in this example) which if a DFA state doesn’t transition to any other state for a set symbol, it will be set to the transition to this new DFA state, will also transitions to itself for all symbols (will be referred to in future as “Trash state”).</a:t>
            </a:r>
          </a:p>
        </p:txBody>
      </p:sp>
    </p:spTree>
    <p:extLst>
      <p:ext uri="{BB962C8B-B14F-4D97-AF65-F5344CB8AC3E}">
        <p14:creationId xmlns:p14="http://schemas.microsoft.com/office/powerpoint/2010/main" val="17836991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E3376-831C-7A18-FEE3-4DEAFBB66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F0F059-6D77-E538-A0D2-E91730768A16}"/>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06F0CD34-5682-18E7-C118-B596D74DDA5E}"/>
              </a:ext>
            </a:extLst>
          </p:cNvPr>
          <p:cNvGraphicFramePr>
            <a:graphicFrameLocks/>
          </p:cNvGraphicFramePr>
          <p:nvPr>
            <p:extLst>
              <p:ext uri="{D42A27DB-BD31-4B8C-83A1-F6EECF244321}">
                <p14:modId xmlns:p14="http://schemas.microsoft.com/office/powerpoint/2010/main" val="330031563"/>
              </p:ext>
            </p:extLst>
          </p:nvPr>
        </p:nvGraphicFramePr>
        <p:xfrm>
          <a:off x="226620" y="1330035"/>
          <a:ext cx="11619015" cy="4065776"/>
        </p:xfrm>
        <a:graphic>
          <a:graphicData uri="http://schemas.openxmlformats.org/drawingml/2006/table">
            <a:tbl>
              <a:tblPr firstRow="1" bandRow="1">
                <a:tableStyleId>{5C22544A-7EE6-4342-B048-85BDC9FD1C3A}</a:tableStyleId>
              </a:tblPr>
              <a:tblGrid>
                <a:gridCol w="977919">
                  <a:extLst>
                    <a:ext uri="{9D8B030D-6E8A-4147-A177-3AD203B41FA5}">
                      <a16:colId xmlns:a16="http://schemas.microsoft.com/office/drawing/2014/main" val="154744157"/>
                    </a:ext>
                  </a:extLst>
                </a:gridCol>
                <a:gridCol w="977919">
                  <a:extLst>
                    <a:ext uri="{9D8B030D-6E8A-4147-A177-3AD203B41FA5}">
                      <a16:colId xmlns:a16="http://schemas.microsoft.com/office/drawing/2014/main" val="2924885086"/>
                    </a:ext>
                  </a:extLst>
                </a:gridCol>
                <a:gridCol w="2157973">
                  <a:extLst>
                    <a:ext uri="{9D8B030D-6E8A-4147-A177-3AD203B41FA5}">
                      <a16:colId xmlns:a16="http://schemas.microsoft.com/office/drawing/2014/main" val="512064027"/>
                    </a:ext>
                  </a:extLst>
                </a:gridCol>
                <a:gridCol w="2262250">
                  <a:extLst>
                    <a:ext uri="{9D8B030D-6E8A-4147-A177-3AD203B41FA5}">
                      <a16:colId xmlns:a16="http://schemas.microsoft.com/office/drawing/2014/main" val="3463196555"/>
                    </a:ext>
                  </a:extLst>
                </a:gridCol>
                <a:gridCol w="1549729">
                  <a:extLst>
                    <a:ext uri="{9D8B030D-6E8A-4147-A177-3AD203B41FA5}">
                      <a16:colId xmlns:a16="http://schemas.microsoft.com/office/drawing/2014/main" val="2410613530"/>
                    </a:ext>
                  </a:extLst>
                </a:gridCol>
                <a:gridCol w="860961">
                  <a:extLst>
                    <a:ext uri="{9D8B030D-6E8A-4147-A177-3AD203B41FA5}">
                      <a16:colId xmlns:a16="http://schemas.microsoft.com/office/drawing/2014/main" val="2412399745"/>
                    </a:ext>
                  </a:extLst>
                </a:gridCol>
                <a:gridCol w="1400182">
                  <a:extLst>
                    <a:ext uri="{9D8B030D-6E8A-4147-A177-3AD203B41FA5}">
                      <a16:colId xmlns:a16="http://schemas.microsoft.com/office/drawing/2014/main" val="3432353491"/>
                    </a:ext>
                  </a:extLst>
                </a:gridCol>
                <a:gridCol w="1432082">
                  <a:extLst>
                    <a:ext uri="{9D8B030D-6E8A-4147-A177-3AD203B41FA5}">
                      <a16:colId xmlns:a16="http://schemas.microsoft.com/office/drawing/2014/main" val="3657461113"/>
                    </a:ext>
                  </a:extLst>
                </a:gridCol>
              </a:tblGrid>
              <a:tr h="639840">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1</a:t>
                      </a:r>
                      <a:endParaRPr lang="en-ZA" u="heavy" dirty="0"/>
                    </a:p>
                  </a:txBody>
                  <a:tcPr/>
                </a:tc>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1</a:t>
                      </a:r>
                      <a:r>
                        <a:rPr lang="en-ZA" dirty="0">
                          <a:highlight>
                            <a:srgbClr val="00FF00"/>
                          </a:highlight>
                        </a:rPr>
                        <a:t>, </a:t>
                      </a:r>
                      <a:r>
                        <a:rPr lang="en-ZA" b="0" u="none" dirty="0">
                          <a:highlight>
                            <a:srgbClr val="00FF00"/>
                          </a:highlight>
                          <a:uFill>
                            <a:solidFill>
                              <a:schemeClr val="accent2">
                                <a:lumMod val="50000"/>
                              </a:schemeClr>
                            </a:solidFill>
                          </a:uFill>
                        </a:rPr>
                        <a:t>N</a:t>
                      </a:r>
                      <a:r>
                        <a:rPr lang="en-ZA" b="0" u="none" baseline="-25000" dirty="0">
                          <a:highlight>
                            <a:srgbClr val="00FF00"/>
                          </a:highlight>
                          <a:uFill>
                            <a:solidFill>
                              <a:schemeClr val="accent2">
                                <a:lumMod val="50000"/>
                              </a:schemeClr>
                            </a:solidFill>
                          </a:uFill>
                        </a:rPr>
                        <a:t>3</a:t>
                      </a:r>
                      <a:r>
                        <a:rPr lang="en-ZA" dirty="0">
                          <a:highlight>
                            <a:srgbClr val="00FF00"/>
                          </a:highlight>
                        </a:rPr>
                        <a:t>, N</a:t>
                      </a:r>
                      <a:r>
                        <a:rPr lang="en-ZA" baseline="-25000" dirty="0">
                          <a:highlight>
                            <a:srgbClr val="00FF00"/>
                          </a:highlight>
                        </a:rPr>
                        <a:t>5</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2</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4</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b="0" dirty="0">
                          <a:highlight>
                            <a:srgbClr val="00FF00"/>
                          </a:highlight>
                        </a:rPr>
                        <a:t>N</a:t>
                      </a:r>
                      <a:r>
                        <a:rPr lang="en-ZA" b="0" baseline="-25000" dirty="0">
                          <a:highlight>
                            <a:srgbClr val="00FF00"/>
                          </a:highlight>
                        </a:rPr>
                        <a:t>3</a:t>
                      </a:r>
                      <a:r>
                        <a:rPr lang="en-ZA" dirty="0">
                          <a:highlight>
                            <a:srgbClr val="00FF00"/>
                          </a:highlight>
                        </a:rPr>
                        <a:t>, N</a:t>
                      </a:r>
                      <a:r>
                        <a:rPr lang="en-ZA" baseline="-25000" dirty="0">
                          <a:highlight>
                            <a:srgbClr val="00FF00"/>
                          </a:highlight>
                        </a:rPr>
                        <a:t>5</a:t>
                      </a:r>
                      <a:r>
                        <a:rPr lang="en-ZA" dirty="0">
                          <a:highlight>
                            <a:srgbClr val="00FF00"/>
                          </a:highlight>
                        </a:rPr>
                        <a:t>, N</a:t>
                      </a:r>
                      <a:r>
                        <a:rPr lang="en-ZA" baseline="-25000" dirty="0">
                          <a:highlight>
                            <a:srgbClr val="00FF00"/>
                          </a:highlight>
                        </a:rPr>
                        <a:t>6</a:t>
                      </a:r>
                      <a:r>
                        <a:rPr lang="en-ZA" dirty="0">
                          <a:highlight>
                            <a:srgbClr val="00FF00"/>
                          </a:highlight>
                        </a:rPr>
                        <a:t>, </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a:t>
                      </a:r>
                      <a:r>
                        <a:rPr lang="en-ZA" b="0" dirty="0"/>
                        <a:t>N</a:t>
                      </a:r>
                      <a:r>
                        <a:rPr lang="en-ZA" b="0" baseline="-25000" dirty="0"/>
                        <a:t>6</a:t>
                      </a:r>
                      <a:r>
                        <a:rPr lang="en-ZA" dirty="0"/>
                        <a:t>, </a:t>
                      </a:r>
                      <a:r>
                        <a:rPr lang="en-ZA" u="heavy" dirty="0"/>
                        <a:t>N</a:t>
                      </a:r>
                      <a:r>
                        <a:rPr lang="en-ZA" u="heavy" baseline="-25000" dirty="0"/>
                        <a:t>9</a:t>
                      </a:r>
                      <a:r>
                        <a:rPr lang="en-ZA" dirty="0"/>
                        <a:t>, N</a:t>
                      </a:r>
                      <a:r>
                        <a:rPr lang="en-ZA" baseline="-25000" dirty="0"/>
                        <a:t>10</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7</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4</a:t>
                      </a:r>
                      <a:r>
                        <a:rPr lang="en-ZA" dirty="0"/>
                        <a:t>}</a:t>
                      </a: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{N</a:t>
                      </a:r>
                      <a:r>
                        <a:rPr lang="en-ZA" baseline="-25000" dirty="0">
                          <a:highlight>
                            <a:srgbClr val="00FF00"/>
                          </a:highlight>
                        </a:rPr>
                        <a:t>7</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8</a:t>
                      </a: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8</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9</a:t>
                      </a:r>
                      <a:r>
                        <a:rPr lang="en-ZA" dirty="0">
                          <a:highlight>
                            <a:srgbClr val="00FF00"/>
                          </a:highlight>
                        </a:rPr>
                        <a:t>, N</a:t>
                      </a:r>
                      <a:r>
                        <a:rPr lang="en-ZA" baseline="-25000" dirty="0">
                          <a:highlight>
                            <a:srgbClr val="00FF00"/>
                          </a:highlight>
                        </a:rPr>
                        <a:t>10</a:t>
                      </a:r>
                      <a:r>
                        <a:rPr lang="en-ZA" dirty="0">
                          <a:highlight>
                            <a:srgbClr val="00FF00"/>
                          </a:highlight>
                        </a:rPr>
                        <a:t>, N</a:t>
                      </a:r>
                      <a:r>
                        <a:rPr lang="en-ZA" baseline="-25000" dirty="0">
                          <a:highlight>
                            <a:srgbClr val="00FF00"/>
                          </a:highlight>
                        </a:rPr>
                        <a:t>11</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a:t>
                      </a:r>
                      <a:r>
                        <a:rPr lang="en-ZA" b="0" dirty="0"/>
                        <a:t>N</a:t>
                      </a:r>
                      <a:r>
                        <a:rPr lang="en-ZA" b="0"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u="heavy" dirty="0"/>
                        <a:t>N</a:t>
                      </a:r>
                      <a:r>
                        <a:rPr lang="en-ZA" b="0" u="heavy" baseline="-25000" dirty="0"/>
                        <a:t>12</a:t>
                      </a:r>
                      <a:r>
                        <a:rPr lang="en-ZA" dirty="0"/>
                        <a:t>}</a:t>
                      </a: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r>
                        <a:rPr lang="en-ZA" u="heavy" dirty="0">
                          <a:highlight>
                            <a:srgbClr val="00FF00"/>
                          </a:highlight>
                        </a:rPr>
                        <a:t>N</a:t>
                      </a:r>
                      <a:r>
                        <a:rPr lang="en-ZA" u="heavy" baseline="-25000" dirty="0">
                          <a:highlight>
                            <a:srgbClr val="00FF00"/>
                          </a:highlight>
                        </a:rPr>
                        <a:t>12</a:t>
                      </a:r>
                      <a:r>
                        <a:rPr lang="en-ZA" baseline="0" dirty="0">
                          <a:highlight>
                            <a:srgbClr val="00FF00"/>
                          </a:highlight>
                        </a:rPr>
                        <a:t>}</a:t>
                      </a:r>
                      <a:endParaRPr lang="en-ZA"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extLst>
                  <a:ext uri="{0D108BD9-81ED-4DB2-BD59-A6C34878D82A}">
                    <a16:rowId xmlns:a16="http://schemas.microsoft.com/office/drawing/2014/main" val="2357186329"/>
                  </a:ext>
                </a:extLst>
              </a:tr>
            </a:tbl>
          </a:graphicData>
        </a:graphic>
      </p:graphicFrame>
    </p:spTree>
    <p:extLst>
      <p:ext uri="{BB962C8B-B14F-4D97-AF65-F5344CB8AC3E}">
        <p14:creationId xmlns:p14="http://schemas.microsoft.com/office/powerpoint/2010/main" val="1476783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76BAA-E489-805A-983F-0B92E99ED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2D7A3A-A72D-0F5C-CA25-655F52BE3B40}"/>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B62A2D04-083F-ACAE-B17C-30955213F124}"/>
              </a:ext>
            </a:extLst>
          </p:cNvPr>
          <p:cNvGraphicFramePr>
            <a:graphicFrameLocks/>
          </p:cNvGraphicFramePr>
          <p:nvPr>
            <p:extLst>
              <p:ext uri="{D42A27DB-BD31-4B8C-83A1-F6EECF244321}">
                <p14:modId xmlns:p14="http://schemas.microsoft.com/office/powerpoint/2010/main" val="1977938401"/>
              </p:ext>
            </p:extLst>
          </p:nvPr>
        </p:nvGraphicFramePr>
        <p:xfrm>
          <a:off x="226620" y="1330035"/>
          <a:ext cx="11619015" cy="4065776"/>
        </p:xfrm>
        <a:graphic>
          <a:graphicData uri="http://schemas.openxmlformats.org/drawingml/2006/table">
            <a:tbl>
              <a:tblPr firstRow="1" bandRow="1">
                <a:tableStyleId>{5C22544A-7EE6-4342-B048-85BDC9FD1C3A}</a:tableStyleId>
              </a:tblPr>
              <a:tblGrid>
                <a:gridCol w="977919">
                  <a:extLst>
                    <a:ext uri="{9D8B030D-6E8A-4147-A177-3AD203B41FA5}">
                      <a16:colId xmlns:a16="http://schemas.microsoft.com/office/drawing/2014/main" val="154744157"/>
                    </a:ext>
                  </a:extLst>
                </a:gridCol>
                <a:gridCol w="977919">
                  <a:extLst>
                    <a:ext uri="{9D8B030D-6E8A-4147-A177-3AD203B41FA5}">
                      <a16:colId xmlns:a16="http://schemas.microsoft.com/office/drawing/2014/main" val="2924885086"/>
                    </a:ext>
                  </a:extLst>
                </a:gridCol>
                <a:gridCol w="2157973">
                  <a:extLst>
                    <a:ext uri="{9D8B030D-6E8A-4147-A177-3AD203B41FA5}">
                      <a16:colId xmlns:a16="http://schemas.microsoft.com/office/drawing/2014/main" val="512064027"/>
                    </a:ext>
                  </a:extLst>
                </a:gridCol>
                <a:gridCol w="2262250">
                  <a:extLst>
                    <a:ext uri="{9D8B030D-6E8A-4147-A177-3AD203B41FA5}">
                      <a16:colId xmlns:a16="http://schemas.microsoft.com/office/drawing/2014/main" val="3463196555"/>
                    </a:ext>
                  </a:extLst>
                </a:gridCol>
                <a:gridCol w="1549729">
                  <a:extLst>
                    <a:ext uri="{9D8B030D-6E8A-4147-A177-3AD203B41FA5}">
                      <a16:colId xmlns:a16="http://schemas.microsoft.com/office/drawing/2014/main" val="2410613530"/>
                    </a:ext>
                  </a:extLst>
                </a:gridCol>
                <a:gridCol w="860961">
                  <a:extLst>
                    <a:ext uri="{9D8B030D-6E8A-4147-A177-3AD203B41FA5}">
                      <a16:colId xmlns:a16="http://schemas.microsoft.com/office/drawing/2014/main" val="2412399745"/>
                    </a:ext>
                  </a:extLst>
                </a:gridCol>
                <a:gridCol w="1400182">
                  <a:extLst>
                    <a:ext uri="{9D8B030D-6E8A-4147-A177-3AD203B41FA5}">
                      <a16:colId xmlns:a16="http://schemas.microsoft.com/office/drawing/2014/main" val="3432353491"/>
                    </a:ext>
                  </a:extLst>
                </a:gridCol>
                <a:gridCol w="1432082">
                  <a:extLst>
                    <a:ext uri="{9D8B030D-6E8A-4147-A177-3AD203B41FA5}">
                      <a16:colId xmlns:a16="http://schemas.microsoft.com/office/drawing/2014/main" val="3657461113"/>
                    </a:ext>
                  </a:extLst>
                </a:gridCol>
              </a:tblGrid>
              <a:tr h="639840">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dirty="0">
                          <a:latin typeface="Segoe UI Symbol" panose="020B0502040204020203" pitchFamily="34" charset="0"/>
                          <a:ea typeface="Segoe UI Symbol" panose="020B0502040204020203" pitchFamily="34" charset="0"/>
                        </a:rPr>
                        <a:t>ε</a:t>
                      </a:r>
                      <a:r>
                        <a:rPr lang="en-ZA" dirty="0">
                          <a:latin typeface="Segoe UI Symbol" panose="020B0502040204020203" pitchFamily="34" charset="0"/>
                          <a:ea typeface="Segoe UI Symbol" panose="020B0502040204020203" pitchFamily="34" charset="0"/>
                        </a:rPr>
                        <a:t>-closure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1</a:t>
                      </a:r>
                      <a:endParaRPr lang="en-ZA" u="heavy" dirty="0"/>
                    </a:p>
                  </a:txBody>
                  <a:tcPr/>
                </a:tc>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spTree>
    <p:extLst>
      <p:ext uri="{BB962C8B-B14F-4D97-AF65-F5344CB8AC3E}">
        <p14:creationId xmlns:p14="http://schemas.microsoft.com/office/powerpoint/2010/main" val="423109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A266-0774-C202-93AF-D9BAC5F74875}"/>
              </a:ext>
            </a:extLst>
          </p:cNvPr>
          <p:cNvSpPr>
            <a:spLocks noGrp="1"/>
          </p:cNvSpPr>
          <p:nvPr>
            <p:ph type="title"/>
          </p:nvPr>
        </p:nvSpPr>
        <p:spPr/>
        <p:txBody>
          <a:bodyPr/>
          <a:lstStyle/>
          <a:p>
            <a:r>
              <a:rPr lang="en-US" dirty="0"/>
              <a:t>Deriving Nullable Booleans</a:t>
            </a:r>
            <a:endParaRPr lang="en-ZA" dirty="0"/>
          </a:p>
        </p:txBody>
      </p:sp>
      <p:graphicFrame>
        <p:nvGraphicFramePr>
          <p:cNvPr id="5" name="Table 4">
            <a:extLst>
              <a:ext uri="{FF2B5EF4-FFF2-40B4-BE49-F238E27FC236}">
                <a16:creationId xmlns:a16="http://schemas.microsoft.com/office/drawing/2014/main" id="{5422C71B-03DB-9C62-F00C-747E77B72B88}"/>
              </a:ext>
            </a:extLst>
          </p:cNvPr>
          <p:cNvGraphicFramePr>
            <a:graphicFrameLocks noGrp="1"/>
          </p:cNvGraphicFramePr>
          <p:nvPr>
            <p:extLst>
              <p:ext uri="{D42A27DB-BD31-4B8C-83A1-F6EECF244321}">
                <p14:modId xmlns:p14="http://schemas.microsoft.com/office/powerpoint/2010/main" val="2517054450"/>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r>
                        <a:rPr lang="en-US" dirty="0">
                          <a:latin typeface="Segoe UI Symbol" panose="020B0502040204020203" pitchFamily="34" charset="0"/>
                          <a:ea typeface="Segoe UI Symbol" panose="020B0502040204020203" pitchFamily="34" charset="0"/>
                        </a:rPr>
                        <a:t>∨Nullable(bR)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4</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Nullable(a)∧</a:t>
                      </a:r>
                      <a:r>
                        <a:rPr lang="en-US" dirty="0"/>
                        <a:t>Nullable(T)</a:t>
                      </a:r>
                      <a:r>
                        <a:rPr lang="en-US" dirty="0">
                          <a:latin typeface="Segoe UI Symbol" panose="020B0502040204020203" pitchFamily="34" charset="0"/>
                          <a:ea typeface="Segoe UI Symbol" panose="020B0502040204020203" pitchFamily="34" charset="0"/>
                        </a:rPr>
                        <a:t>∧Nullable(c)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3</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Law 1</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Nullable(b)∧</a:t>
                      </a:r>
                      <a:r>
                        <a:rPr lang="en-US" dirty="0"/>
                        <a:t>Nullable(R)</a:t>
                      </a:r>
                      <a:endParaRPr lang="en-ZA" dirty="0"/>
                    </a:p>
                  </a:txBody>
                  <a:tcPr/>
                </a:tc>
                <a:tc>
                  <a:txBody>
                    <a:bodyPr/>
                    <a:lstStyle/>
                    <a:p>
                      <a:r>
                        <a:rPr lang="en-US" dirty="0"/>
                        <a:t>Law 3</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Nullable(R)</a:t>
                      </a:r>
                      <a:r>
                        <a:rPr lang="en-US" dirty="0">
                          <a:latin typeface="Segoe UI Symbol" panose="020B0502040204020203" pitchFamily="34" charset="0"/>
                          <a:ea typeface="Segoe UI Symbol" panose="020B0502040204020203" pitchFamily="34" charset="0"/>
                        </a:rPr>
                        <a:t>∨Nullable(aTc)</a:t>
                      </a:r>
                      <a:endParaRPr lang="en-ZA" dirty="0"/>
                    </a:p>
                  </a:txBody>
                  <a:tcPr/>
                </a:tc>
                <a:tc>
                  <a:txBody>
                    <a:bodyPr/>
                    <a:lstStyle/>
                    <a:p>
                      <a:r>
                        <a:rPr lang="en-US" dirty="0"/>
                        <a:t>Law 4</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r>
                        <a:rPr lang="en-US" dirty="0">
                          <a:latin typeface="Segoe UI Symbol" panose="020B0502040204020203" pitchFamily="34" charset="0"/>
                          <a:ea typeface="Segoe UI Symbol" panose="020B0502040204020203" pitchFamily="34" charset="0"/>
                        </a:rPr>
                        <a:t>∨Nullable(bR)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Law 4</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0604BE88-593B-552D-1AE5-36B7CEA3A36E}"/>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81AF0DD4-F515-D61F-B331-A4007C878C76}"/>
              </a:ext>
            </a:extLst>
          </p:cNvPr>
          <p:cNvGrpSpPr/>
          <p:nvPr/>
        </p:nvGrpSpPr>
        <p:grpSpPr>
          <a:xfrm>
            <a:off x="42389" y="1820425"/>
            <a:ext cx="1707419" cy="2391651"/>
            <a:chOff x="9732818" y="1947067"/>
            <a:chExt cx="2596551" cy="2808514"/>
          </a:xfrm>
        </p:grpSpPr>
        <p:sp>
          <p:nvSpPr>
            <p:cNvPr id="7" name="Rectangle 6">
              <a:extLst>
                <a:ext uri="{FF2B5EF4-FFF2-40B4-BE49-F238E27FC236}">
                  <a16:creationId xmlns:a16="http://schemas.microsoft.com/office/drawing/2014/main" id="{E82EA2BA-A2B7-FE1E-13F4-77EED0C364A2}"/>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8" name="TextBox 7">
              <a:extLst>
                <a:ext uri="{FF2B5EF4-FFF2-40B4-BE49-F238E27FC236}">
                  <a16:creationId xmlns:a16="http://schemas.microsoft.com/office/drawing/2014/main" id="{6BF1E2B6-8EDF-C964-9167-81E1E666DFCD}"/>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353CCA5-9549-0153-23AE-CEC376BFDCD2}"/>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23528096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9655F-5E95-CC64-F858-C33415D4A2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1C272-1BE2-62AC-DDE6-B041FC988506}"/>
              </a:ext>
            </a:extLst>
          </p:cNvPr>
          <p:cNvSpPr>
            <a:spLocks noGrp="1"/>
          </p:cNvSpPr>
          <p:nvPr>
            <p:ph type="title"/>
          </p:nvPr>
        </p:nvSpPr>
        <p:spPr>
          <a:xfrm>
            <a:off x="838200" y="341374"/>
            <a:ext cx="10515600" cy="1325563"/>
          </a:xfrm>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DA9A35F7-F0F1-0DF1-2357-B5A1E9614962}"/>
              </a:ext>
            </a:extLst>
          </p:cNvPr>
          <p:cNvGraphicFramePr>
            <a:graphicFrameLocks/>
          </p:cNvGraphicFramePr>
          <p:nvPr>
            <p:extLst>
              <p:ext uri="{D42A27DB-BD31-4B8C-83A1-F6EECF244321}">
                <p14:modId xmlns:p14="http://schemas.microsoft.com/office/powerpoint/2010/main" val="3354512767"/>
              </p:ext>
            </p:extLst>
          </p:nvPr>
        </p:nvGraphicFramePr>
        <p:xfrm>
          <a:off x="125680" y="1330035"/>
          <a:ext cx="4440381" cy="4065776"/>
        </p:xfrm>
        <a:graphic>
          <a:graphicData uri="http://schemas.openxmlformats.org/drawingml/2006/table">
            <a:tbl>
              <a:tblPr firstRow="1" bandRow="1">
                <a:tableStyleId>{5C22544A-7EE6-4342-B048-85BDC9FD1C3A}</a:tableStyleId>
              </a:tblPr>
              <a:tblGrid>
                <a:gridCol w="907473">
                  <a:extLst>
                    <a:ext uri="{9D8B030D-6E8A-4147-A177-3AD203B41FA5}">
                      <a16:colId xmlns:a16="http://schemas.microsoft.com/office/drawing/2014/main" val="154744157"/>
                    </a:ext>
                  </a:extLst>
                </a:gridCol>
                <a:gridCol w="1128155">
                  <a:extLst>
                    <a:ext uri="{9D8B030D-6E8A-4147-A177-3AD203B41FA5}">
                      <a16:colId xmlns:a16="http://schemas.microsoft.com/office/drawing/2014/main" val="2924885086"/>
                    </a:ext>
                  </a:extLst>
                </a:gridCol>
                <a:gridCol w="457200">
                  <a:extLst>
                    <a:ext uri="{9D8B030D-6E8A-4147-A177-3AD203B41FA5}">
                      <a16:colId xmlns:a16="http://schemas.microsoft.com/office/drawing/2014/main" val="3463196555"/>
                    </a:ext>
                  </a:extLst>
                </a:gridCol>
                <a:gridCol w="558085">
                  <a:extLst>
                    <a:ext uri="{9D8B030D-6E8A-4147-A177-3AD203B41FA5}">
                      <a16:colId xmlns:a16="http://schemas.microsoft.com/office/drawing/2014/main" val="2410613530"/>
                    </a:ext>
                  </a:extLst>
                </a:gridCol>
                <a:gridCol w="455409">
                  <a:extLst>
                    <a:ext uri="{9D8B030D-6E8A-4147-A177-3AD203B41FA5}">
                      <a16:colId xmlns:a16="http://schemas.microsoft.com/office/drawing/2014/main" val="2412399745"/>
                    </a:ext>
                  </a:extLst>
                </a:gridCol>
                <a:gridCol w="500610">
                  <a:extLst>
                    <a:ext uri="{9D8B030D-6E8A-4147-A177-3AD203B41FA5}">
                      <a16:colId xmlns:a16="http://schemas.microsoft.com/office/drawing/2014/main" val="3432353491"/>
                    </a:ext>
                  </a:extLst>
                </a:gridCol>
                <a:gridCol w="433449">
                  <a:extLst>
                    <a:ext uri="{9D8B030D-6E8A-4147-A177-3AD203B41FA5}">
                      <a16:colId xmlns:a16="http://schemas.microsoft.com/office/drawing/2014/main" val="3657461113"/>
                    </a:ext>
                  </a:extLst>
                </a:gridCol>
              </a:tblGrid>
              <a:tr h="639840">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1</a:t>
                      </a:r>
                      <a:endParaRPr lang="en-ZA" u="heavy" dirty="0"/>
                    </a:p>
                  </a:txBody>
                  <a:tcPr/>
                </a:tc>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cxnSp>
        <p:nvCxnSpPr>
          <p:cNvPr id="5" name="Straight Arrow Connector 4">
            <a:extLst>
              <a:ext uri="{FF2B5EF4-FFF2-40B4-BE49-F238E27FC236}">
                <a16:creationId xmlns:a16="http://schemas.microsoft.com/office/drawing/2014/main" id="{7648C6E0-54FD-0C7D-6E64-B4EA042A686F}"/>
              </a:ext>
            </a:extLst>
          </p:cNvPr>
          <p:cNvCxnSpPr>
            <a:cxnSpLocks/>
          </p:cNvCxnSpPr>
          <p:nvPr/>
        </p:nvCxnSpPr>
        <p:spPr>
          <a:xfrm>
            <a:off x="5994976" y="2795955"/>
            <a:ext cx="617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lowchart: Connector 7">
            <a:extLst>
              <a:ext uri="{FF2B5EF4-FFF2-40B4-BE49-F238E27FC236}">
                <a16:creationId xmlns:a16="http://schemas.microsoft.com/office/drawing/2014/main" id="{C88C4E72-B917-55B9-69B9-F5AE44B2CA4D}"/>
              </a:ext>
            </a:extLst>
          </p:cNvPr>
          <p:cNvSpPr/>
          <p:nvPr/>
        </p:nvSpPr>
        <p:spPr>
          <a:xfrm>
            <a:off x="8753733" y="178518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5</a:t>
            </a:r>
            <a:endParaRPr lang="en-ZA" sz="1400" baseline="-25000" dirty="0"/>
          </a:p>
        </p:txBody>
      </p:sp>
      <p:sp>
        <p:nvSpPr>
          <p:cNvPr id="15" name="Flowchart: Connector 14">
            <a:extLst>
              <a:ext uri="{FF2B5EF4-FFF2-40B4-BE49-F238E27FC236}">
                <a16:creationId xmlns:a16="http://schemas.microsoft.com/office/drawing/2014/main" id="{DB00C752-D4B4-7F3C-80E7-E952656C6A34}"/>
              </a:ext>
            </a:extLst>
          </p:cNvPr>
          <p:cNvSpPr/>
          <p:nvPr/>
        </p:nvSpPr>
        <p:spPr>
          <a:xfrm>
            <a:off x="6612669"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1</a:t>
            </a:r>
            <a:endParaRPr lang="en-ZA" sz="1400" baseline="-25000" dirty="0"/>
          </a:p>
        </p:txBody>
      </p:sp>
      <p:sp>
        <p:nvSpPr>
          <p:cNvPr id="3" name="Flowchart: Connector 2">
            <a:extLst>
              <a:ext uri="{FF2B5EF4-FFF2-40B4-BE49-F238E27FC236}">
                <a16:creationId xmlns:a16="http://schemas.microsoft.com/office/drawing/2014/main" id="{59E941AC-E502-A563-4E67-B35F8A30AF78}"/>
              </a:ext>
            </a:extLst>
          </p:cNvPr>
          <p:cNvSpPr/>
          <p:nvPr/>
        </p:nvSpPr>
        <p:spPr>
          <a:xfrm>
            <a:off x="10619306" y="2936631"/>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9</a:t>
            </a:r>
            <a:endParaRPr lang="en-ZA" sz="1400" baseline="-25000" dirty="0"/>
          </a:p>
        </p:txBody>
      </p:sp>
      <p:sp>
        <p:nvSpPr>
          <p:cNvPr id="4" name="Flowchart: Connector 3">
            <a:extLst>
              <a:ext uri="{FF2B5EF4-FFF2-40B4-BE49-F238E27FC236}">
                <a16:creationId xmlns:a16="http://schemas.microsoft.com/office/drawing/2014/main" id="{DDE1223E-188B-0C49-E833-798E15084A55}"/>
              </a:ext>
            </a:extLst>
          </p:cNvPr>
          <p:cNvSpPr/>
          <p:nvPr/>
        </p:nvSpPr>
        <p:spPr>
          <a:xfrm>
            <a:off x="6612669" y="341851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2</a:t>
            </a:r>
            <a:endParaRPr lang="en-ZA" sz="1400" baseline="-25000" dirty="0"/>
          </a:p>
        </p:txBody>
      </p:sp>
      <p:sp>
        <p:nvSpPr>
          <p:cNvPr id="6" name="Flowchart: Connector 5">
            <a:extLst>
              <a:ext uri="{FF2B5EF4-FFF2-40B4-BE49-F238E27FC236}">
                <a16:creationId xmlns:a16="http://schemas.microsoft.com/office/drawing/2014/main" id="{86774C67-B8B6-9584-E9D0-8DE788BA9418}"/>
              </a:ext>
            </a:extLst>
          </p:cNvPr>
          <p:cNvSpPr/>
          <p:nvPr/>
        </p:nvSpPr>
        <p:spPr>
          <a:xfrm>
            <a:off x="7694249" y="178518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3</a:t>
            </a:r>
            <a:endParaRPr lang="en-ZA" sz="1400" baseline="-25000" dirty="0"/>
          </a:p>
        </p:txBody>
      </p:sp>
      <p:sp>
        <p:nvSpPr>
          <p:cNvPr id="7" name="Flowchart: Connector 6">
            <a:extLst>
              <a:ext uri="{FF2B5EF4-FFF2-40B4-BE49-F238E27FC236}">
                <a16:creationId xmlns:a16="http://schemas.microsoft.com/office/drawing/2014/main" id="{06D4E7EC-64D3-1F30-B5F1-24974FCE9147}"/>
              </a:ext>
            </a:extLst>
          </p:cNvPr>
          <p:cNvSpPr/>
          <p:nvPr/>
        </p:nvSpPr>
        <p:spPr>
          <a:xfrm>
            <a:off x="8756208"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4</a:t>
            </a:r>
            <a:endParaRPr lang="en-ZA" sz="1400" baseline="-25000" dirty="0"/>
          </a:p>
        </p:txBody>
      </p:sp>
      <p:sp>
        <p:nvSpPr>
          <p:cNvPr id="9" name="Flowchart: Connector 8">
            <a:extLst>
              <a:ext uri="{FF2B5EF4-FFF2-40B4-BE49-F238E27FC236}">
                <a16:creationId xmlns:a16="http://schemas.microsoft.com/office/drawing/2014/main" id="{77A8CF68-8CFF-202A-A48D-EA15919F8029}"/>
              </a:ext>
            </a:extLst>
          </p:cNvPr>
          <p:cNvSpPr/>
          <p:nvPr/>
        </p:nvSpPr>
        <p:spPr>
          <a:xfrm>
            <a:off x="8753733" y="108385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6</a:t>
            </a:r>
            <a:endParaRPr lang="en-ZA" sz="1400" baseline="-25000" dirty="0"/>
          </a:p>
        </p:txBody>
      </p:sp>
      <p:sp>
        <p:nvSpPr>
          <p:cNvPr id="10" name="Flowchart: Connector 9">
            <a:extLst>
              <a:ext uri="{FF2B5EF4-FFF2-40B4-BE49-F238E27FC236}">
                <a16:creationId xmlns:a16="http://schemas.microsoft.com/office/drawing/2014/main" id="{F76AF3E4-FFDE-A72A-FD51-35FD837217C4}"/>
              </a:ext>
            </a:extLst>
          </p:cNvPr>
          <p:cNvSpPr/>
          <p:nvPr/>
        </p:nvSpPr>
        <p:spPr>
          <a:xfrm>
            <a:off x="7694249" y="341852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7</a:t>
            </a:r>
            <a:endParaRPr lang="en-ZA" sz="1400" baseline="-25000" dirty="0"/>
          </a:p>
        </p:txBody>
      </p:sp>
      <p:sp>
        <p:nvSpPr>
          <p:cNvPr id="11" name="Flowchart: Connector 10">
            <a:extLst>
              <a:ext uri="{FF2B5EF4-FFF2-40B4-BE49-F238E27FC236}">
                <a16:creationId xmlns:a16="http://schemas.microsoft.com/office/drawing/2014/main" id="{11BC622B-A620-F2B2-D381-E052B36589AD}"/>
              </a:ext>
            </a:extLst>
          </p:cNvPr>
          <p:cNvSpPr/>
          <p:nvPr/>
        </p:nvSpPr>
        <p:spPr>
          <a:xfrm>
            <a:off x="7694248" y="426544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8</a:t>
            </a:r>
            <a:endParaRPr lang="en-ZA" sz="1400" baseline="-25000" dirty="0"/>
          </a:p>
        </p:txBody>
      </p:sp>
      <p:cxnSp>
        <p:nvCxnSpPr>
          <p:cNvPr id="13" name="Straight Arrow Connector 12">
            <a:extLst>
              <a:ext uri="{FF2B5EF4-FFF2-40B4-BE49-F238E27FC236}">
                <a16:creationId xmlns:a16="http://schemas.microsoft.com/office/drawing/2014/main" id="{5111B89E-5A2D-4579-5372-BBD405723D1A}"/>
              </a:ext>
            </a:extLst>
          </p:cNvPr>
          <p:cNvCxnSpPr>
            <a:stCxn id="15" idx="4"/>
            <a:endCxn id="4" idx="0"/>
          </p:cNvCxnSpPr>
          <p:nvPr/>
        </p:nvCxnSpPr>
        <p:spPr>
          <a:xfrm>
            <a:off x="6888162" y="3042139"/>
            <a:ext cx="0" cy="3763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96F47A05-7748-FDC3-5AAE-98890D9F1EA1}"/>
              </a:ext>
            </a:extLst>
          </p:cNvPr>
          <p:cNvCxnSpPr>
            <a:stCxn id="15" idx="7"/>
            <a:endCxn id="6" idx="2"/>
          </p:cNvCxnSpPr>
          <p:nvPr/>
        </p:nvCxnSpPr>
        <p:spPr>
          <a:xfrm flipV="1">
            <a:off x="7082964" y="2031371"/>
            <a:ext cx="611285"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64503D5-47A5-8DBE-66D7-E068BEF33FE5}"/>
              </a:ext>
            </a:extLst>
          </p:cNvPr>
          <p:cNvCxnSpPr>
            <a:stCxn id="15" idx="5"/>
            <a:endCxn id="10" idx="1"/>
          </p:cNvCxnSpPr>
          <p:nvPr/>
        </p:nvCxnSpPr>
        <p:spPr>
          <a:xfrm>
            <a:off x="7082964" y="2970033"/>
            <a:ext cx="691975"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248C8FD-5D45-7E93-2584-0FEEB38E2663}"/>
              </a:ext>
            </a:extLst>
          </p:cNvPr>
          <p:cNvCxnSpPr>
            <a:stCxn id="15" idx="6"/>
            <a:endCxn id="7" idx="2"/>
          </p:cNvCxnSpPr>
          <p:nvPr/>
        </p:nvCxnSpPr>
        <p:spPr>
          <a:xfrm>
            <a:off x="7163654" y="2795955"/>
            <a:ext cx="15925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09AF8AE6-6EA3-463F-819D-7DAE7A204065}"/>
              </a:ext>
            </a:extLst>
          </p:cNvPr>
          <p:cNvCxnSpPr>
            <a:stCxn id="7" idx="3"/>
            <a:endCxn id="10" idx="7"/>
          </p:cNvCxnSpPr>
          <p:nvPr/>
        </p:nvCxnSpPr>
        <p:spPr>
          <a:xfrm flipH="1">
            <a:off x="8164544" y="2970033"/>
            <a:ext cx="672354"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DCE00BFA-DC43-160B-3EFA-BA539CA47284}"/>
              </a:ext>
            </a:extLst>
          </p:cNvPr>
          <p:cNvCxnSpPr>
            <a:stCxn id="7" idx="0"/>
            <a:endCxn id="8" idx="4"/>
          </p:cNvCxnSpPr>
          <p:nvPr/>
        </p:nvCxnSpPr>
        <p:spPr>
          <a:xfrm flipH="1" flipV="1">
            <a:off x="9029226" y="2277555"/>
            <a:ext cx="2475" cy="272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CF88DD8F-1CD6-8800-9DB7-2B498C1D6092}"/>
              </a:ext>
            </a:extLst>
          </p:cNvPr>
          <p:cNvCxnSpPr>
            <a:stCxn id="7" idx="1"/>
            <a:endCxn id="6" idx="6"/>
          </p:cNvCxnSpPr>
          <p:nvPr/>
        </p:nvCxnSpPr>
        <p:spPr>
          <a:xfrm flipH="1" flipV="1">
            <a:off x="8245234" y="2031371"/>
            <a:ext cx="591664"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26CF841-47A7-A684-9C4D-821CAD5B9579}"/>
              </a:ext>
            </a:extLst>
          </p:cNvPr>
          <p:cNvCxnSpPr>
            <a:stCxn id="8" idx="0"/>
            <a:endCxn id="9" idx="4"/>
          </p:cNvCxnSpPr>
          <p:nvPr/>
        </p:nvCxnSpPr>
        <p:spPr>
          <a:xfrm flipV="1">
            <a:off x="9029226" y="1576219"/>
            <a:ext cx="0" cy="208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0833AFC3-2630-6B63-8524-1418B0424356}"/>
              </a:ext>
            </a:extLst>
          </p:cNvPr>
          <p:cNvCxnSpPr>
            <a:stCxn id="10" idx="4"/>
            <a:endCxn id="11" idx="0"/>
          </p:cNvCxnSpPr>
          <p:nvPr/>
        </p:nvCxnSpPr>
        <p:spPr>
          <a:xfrm flipH="1">
            <a:off x="7969741" y="3910889"/>
            <a:ext cx="1" cy="354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Freeform: Shape 36">
            <a:extLst>
              <a:ext uri="{FF2B5EF4-FFF2-40B4-BE49-F238E27FC236}">
                <a16:creationId xmlns:a16="http://schemas.microsoft.com/office/drawing/2014/main" id="{70A7DF75-EDBD-3686-F0B8-8FDB1D60048C}"/>
              </a:ext>
            </a:extLst>
          </p:cNvPr>
          <p:cNvSpPr/>
          <p:nvPr/>
        </p:nvSpPr>
        <p:spPr>
          <a:xfrm>
            <a:off x="8856231" y="3022270"/>
            <a:ext cx="270246" cy="278473"/>
          </a:xfrm>
          <a:custGeom>
            <a:avLst/>
            <a:gdLst>
              <a:gd name="connsiteX0" fmla="*/ 38387 w 270246"/>
              <a:gd name="connsiteY0" fmla="*/ 0 h 278473"/>
              <a:gd name="connsiteX1" fmla="*/ 2761 w 270246"/>
              <a:gd name="connsiteY1" fmla="*/ 207818 h 278473"/>
              <a:gd name="connsiteX2" fmla="*/ 103701 w 270246"/>
              <a:gd name="connsiteY2" fmla="*/ 273133 h 278473"/>
              <a:gd name="connsiteX3" fmla="*/ 234330 w 270246"/>
              <a:gd name="connsiteY3" fmla="*/ 267195 h 278473"/>
              <a:gd name="connsiteX4" fmla="*/ 269956 w 270246"/>
              <a:gd name="connsiteY4" fmla="*/ 207818 h 278473"/>
              <a:gd name="connsiteX5" fmla="*/ 252143 w 270246"/>
              <a:gd name="connsiteY5" fmla="*/ 0 h 27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246" h="278473">
                <a:moveTo>
                  <a:pt x="38387" y="0"/>
                </a:moveTo>
                <a:cubicBezTo>
                  <a:pt x="15131" y="81148"/>
                  <a:pt x="-8125" y="162296"/>
                  <a:pt x="2761" y="207818"/>
                </a:cubicBezTo>
                <a:cubicBezTo>
                  <a:pt x="13647" y="253340"/>
                  <a:pt x="65106" y="263237"/>
                  <a:pt x="103701" y="273133"/>
                </a:cubicBezTo>
                <a:cubicBezTo>
                  <a:pt x="142296" y="283029"/>
                  <a:pt x="206621" y="278081"/>
                  <a:pt x="234330" y="267195"/>
                </a:cubicBezTo>
                <a:cubicBezTo>
                  <a:pt x="262039" y="256309"/>
                  <a:pt x="266987" y="252350"/>
                  <a:pt x="269956" y="207818"/>
                </a:cubicBezTo>
                <a:cubicBezTo>
                  <a:pt x="272925" y="163286"/>
                  <a:pt x="252143" y="0"/>
                  <a:pt x="252143" y="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0" name="Freeform: Shape 39">
            <a:extLst>
              <a:ext uri="{FF2B5EF4-FFF2-40B4-BE49-F238E27FC236}">
                <a16:creationId xmlns:a16="http://schemas.microsoft.com/office/drawing/2014/main" id="{60D9FC98-5CBC-C43F-6548-5D9E0B4CC6BC}"/>
              </a:ext>
            </a:extLst>
          </p:cNvPr>
          <p:cNvSpPr/>
          <p:nvPr/>
        </p:nvSpPr>
        <p:spPr>
          <a:xfrm>
            <a:off x="7378078" y="3613793"/>
            <a:ext cx="396846" cy="325320"/>
          </a:xfrm>
          <a:custGeom>
            <a:avLst/>
            <a:gdLst>
              <a:gd name="connsiteX0" fmla="*/ 291003 w 362255"/>
              <a:gd name="connsiteY0" fmla="*/ 2244 h 277633"/>
              <a:gd name="connsiteX1" fmla="*/ 95060 w 362255"/>
              <a:gd name="connsiteY1" fmla="*/ 14120 h 277633"/>
              <a:gd name="connsiteX2" fmla="*/ 5995 w 362255"/>
              <a:gd name="connsiteY2" fmla="*/ 109122 h 277633"/>
              <a:gd name="connsiteX3" fmla="*/ 47559 w 362255"/>
              <a:gd name="connsiteY3" fmla="*/ 275377 h 277633"/>
              <a:gd name="connsiteX4" fmla="*/ 362255 w 362255"/>
              <a:gd name="connsiteY4" fmla="*/ 216000 h 277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255" h="277633">
                <a:moveTo>
                  <a:pt x="291003" y="2244"/>
                </a:moveTo>
                <a:cubicBezTo>
                  <a:pt x="216782" y="-725"/>
                  <a:pt x="142561" y="-3693"/>
                  <a:pt x="95060" y="14120"/>
                </a:cubicBezTo>
                <a:cubicBezTo>
                  <a:pt x="47559" y="31933"/>
                  <a:pt x="13912" y="65579"/>
                  <a:pt x="5995" y="109122"/>
                </a:cubicBezTo>
                <a:cubicBezTo>
                  <a:pt x="-1922" y="152665"/>
                  <a:pt x="-11818" y="257564"/>
                  <a:pt x="47559" y="275377"/>
                </a:cubicBezTo>
                <a:cubicBezTo>
                  <a:pt x="106936" y="293190"/>
                  <a:pt x="305847" y="199177"/>
                  <a:pt x="362255" y="21600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1" name="TextBox 40">
            <a:extLst>
              <a:ext uri="{FF2B5EF4-FFF2-40B4-BE49-F238E27FC236}">
                <a16:creationId xmlns:a16="http://schemas.microsoft.com/office/drawing/2014/main" id="{1703279C-80E2-95F8-B63E-58BEA01997A3}"/>
              </a:ext>
            </a:extLst>
          </p:cNvPr>
          <p:cNvSpPr txBox="1"/>
          <p:nvPr/>
        </p:nvSpPr>
        <p:spPr>
          <a:xfrm>
            <a:off x="7102868" y="2092889"/>
            <a:ext cx="295114" cy="369332"/>
          </a:xfrm>
          <a:prstGeom prst="rect">
            <a:avLst/>
          </a:prstGeom>
          <a:noFill/>
        </p:spPr>
        <p:txBody>
          <a:bodyPr wrap="square" rtlCol="0">
            <a:spAutoFit/>
          </a:bodyPr>
          <a:lstStyle/>
          <a:p>
            <a:r>
              <a:rPr lang="en-US" dirty="0"/>
              <a:t>R</a:t>
            </a:r>
          </a:p>
        </p:txBody>
      </p:sp>
      <p:sp>
        <p:nvSpPr>
          <p:cNvPr id="42" name="TextBox 41">
            <a:extLst>
              <a:ext uri="{FF2B5EF4-FFF2-40B4-BE49-F238E27FC236}">
                <a16:creationId xmlns:a16="http://schemas.microsoft.com/office/drawing/2014/main" id="{0FF5F1C6-6E85-FAC1-FEB4-5A150E8BAD6D}"/>
              </a:ext>
            </a:extLst>
          </p:cNvPr>
          <p:cNvSpPr txBox="1"/>
          <p:nvPr/>
        </p:nvSpPr>
        <p:spPr>
          <a:xfrm>
            <a:off x="6606675" y="3022270"/>
            <a:ext cx="295114" cy="369332"/>
          </a:xfrm>
          <a:prstGeom prst="rect">
            <a:avLst/>
          </a:prstGeom>
          <a:noFill/>
        </p:spPr>
        <p:txBody>
          <a:bodyPr wrap="square" rtlCol="0">
            <a:spAutoFit/>
          </a:bodyPr>
          <a:lstStyle/>
          <a:p>
            <a:r>
              <a:rPr lang="en-US" dirty="0"/>
              <a:t>T</a:t>
            </a:r>
          </a:p>
        </p:txBody>
      </p:sp>
      <p:sp>
        <p:nvSpPr>
          <p:cNvPr id="43" name="TextBox 42">
            <a:extLst>
              <a:ext uri="{FF2B5EF4-FFF2-40B4-BE49-F238E27FC236}">
                <a16:creationId xmlns:a16="http://schemas.microsoft.com/office/drawing/2014/main" id="{A41934A5-8E7A-F495-7E69-1858F0B005AD}"/>
              </a:ext>
            </a:extLst>
          </p:cNvPr>
          <p:cNvSpPr txBox="1"/>
          <p:nvPr/>
        </p:nvSpPr>
        <p:spPr>
          <a:xfrm>
            <a:off x="7428944" y="3028112"/>
            <a:ext cx="295114" cy="369332"/>
          </a:xfrm>
          <a:prstGeom prst="rect">
            <a:avLst/>
          </a:prstGeom>
          <a:noFill/>
        </p:spPr>
        <p:txBody>
          <a:bodyPr wrap="square" rtlCol="0">
            <a:spAutoFit/>
          </a:bodyPr>
          <a:lstStyle/>
          <a:p>
            <a:r>
              <a:rPr lang="en-US" dirty="0"/>
              <a:t>b</a:t>
            </a:r>
          </a:p>
        </p:txBody>
      </p:sp>
      <p:sp>
        <p:nvSpPr>
          <p:cNvPr id="44" name="TextBox 43">
            <a:extLst>
              <a:ext uri="{FF2B5EF4-FFF2-40B4-BE49-F238E27FC236}">
                <a16:creationId xmlns:a16="http://schemas.microsoft.com/office/drawing/2014/main" id="{A0405FD3-773D-F429-2DFD-4BA051A5FB6F}"/>
              </a:ext>
            </a:extLst>
          </p:cNvPr>
          <p:cNvSpPr txBox="1"/>
          <p:nvPr/>
        </p:nvSpPr>
        <p:spPr>
          <a:xfrm>
            <a:off x="7806390" y="2432224"/>
            <a:ext cx="295114" cy="369332"/>
          </a:xfrm>
          <a:prstGeom prst="rect">
            <a:avLst/>
          </a:prstGeom>
          <a:noFill/>
        </p:spPr>
        <p:txBody>
          <a:bodyPr wrap="square" rtlCol="0">
            <a:spAutoFit/>
          </a:bodyPr>
          <a:lstStyle/>
          <a:p>
            <a:r>
              <a:rPr lang="en-US" dirty="0"/>
              <a:t>a</a:t>
            </a:r>
          </a:p>
        </p:txBody>
      </p:sp>
      <p:sp>
        <p:nvSpPr>
          <p:cNvPr id="45" name="TextBox 44">
            <a:extLst>
              <a:ext uri="{FF2B5EF4-FFF2-40B4-BE49-F238E27FC236}">
                <a16:creationId xmlns:a16="http://schemas.microsoft.com/office/drawing/2014/main" id="{50A7E940-6902-60A3-0739-79AB507F96CA}"/>
              </a:ext>
            </a:extLst>
          </p:cNvPr>
          <p:cNvSpPr txBox="1"/>
          <p:nvPr/>
        </p:nvSpPr>
        <p:spPr>
          <a:xfrm>
            <a:off x="7383493" y="3591787"/>
            <a:ext cx="295114" cy="369332"/>
          </a:xfrm>
          <a:prstGeom prst="rect">
            <a:avLst/>
          </a:prstGeom>
          <a:noFill/>
        </p:spPr>
        <p:txBody>
          <a:bodyPr wrap="square" rtlCol="0">
            <a:spAutoFit/>
          </a:bodyPr>
          <a:lstStyle/>
          <a:p>
            <a:r>
              <a:rPr lang="en-US" dirty="0"/>
              <a:t>b</a:t>
            </a:r>
          </a:p>
        </p:txBody>
      </p:sp>
      <p:sp>
        <p:nvSpPr>
          <p:cNvPr id="46" name="TextBox 45">
            <a:extLst>
              <a:ext uri="{FF2B5EF4-FFF2-40B4-BE49-F238E27FC236}">
                <a16:creationId xmlns:a16="http://schemas.microsoft.com/office/drawing/2014/main" id="{4B93F855-20FF-3D17-6E9C-3E012FAF9364}"/>
              </a:ext>
            </a:extLst>
          </p:cNvPr>
          <p:cNvSpPr txBox="1"/>
          <p:nvPr/>
        </p:nvSpPr>
        <p:spPr>
          <a:xfrm>
            <a:off x="7914088" y="3895166"/>
            <a:ext cx="295114" cy="369332"/>
          </a:xfrm>
          <a:prstGeom prst="rect">
            <a:avLst/>
          </a:prstGeom>
          <a:noFill/>
        </p:spPr>
        <p:txBody>
          <a:bodyPr wrap="square" rtlCol="0">
            <a:spAutoFit/>
          </a:bodyPr>
          <a:lstStyle/>
          <a:p>
            <a:r>
              <a:rPr lang="en-US" dirty="0"/>
              <a:t>R</a:t>
            </a:r>
          </a:p>
        </p:txBody>
      </p:sp>
      <p:sp>
        <p:nvSpPr>
          <p:cNvPr id="47" name="TextBox 46">
            <a:extLst>
              <a:ext uri="{FF2B5EF4-FFF2-40B4-BE49-F238E27FC236}">
                <a16:creationId xmlns:a16="http://schemas.microsoft.com/office/drawing/2014/main" id="{D510974D-27DC-B1D2-85D7-DC13B16301F1}"/>
              </a:ext>
            </a:extLst>
          </p:cNvPr>
          <p:cNvSpPr txBox="1"/>
          <p:nvPr/>
        </p:nvSpPr>
        <p:spPr>
          <a:xfrm>
            <a:off x="8434822" y="2031370"/>
            <a:ext cx="295114" cy="369332"/>
          </a:xfrm>
          <a:prstGeom prst="rect">
            <a:avLst/>
          </a:prstGeom>
          <a:noFill/>
        </p:spPr>
        <p:txBody>
          <a:bodyPr wrap="square" rtlCol="0">
            <a:spAutoFit/>
          </a:bodyPr>
          <a:lstStyle/>
          <a:p>
            <a:r>
              <a:rPr lang="en-US" dirty="0"/>
              <a:t>R</a:t>
            </a:r>
          </a:p>
        </p:txBody>
      </p:sp>
      <p:sp>
        <p:nvSpPr>
          <p:cNvPr id="48" name="TextBox 47">
            <a:extLst>
              <a:ext uri="{FF2B5EF4-FFF2-40B4-BE49-F238E27FC236}">
                <a16:creationId xmlns:a16="http://schemas.microsoft.com/office/drawing/2014/main" id="{251E400D-569A-8E59-42A7-C80ADCA2DE26}"/>
              </a:ext>
            </a:extLst>
          </p:cNvPr>
          <p:cNvSpPr txBox="1"/>
          <p:nvPr/>
        </p:nvSpPr>
        <p:spPr>
          <a:xfrm>
            <a:off x="8144923" y="3028576"/>
            <a:ext cx="295114" cy="369332"/>
          </a:xfrm>
          <a:prstGeom prst="rect">
            <a:avLst/>
          </a:prstGeom>
          <a:noFill/>
        </p:spPr>
        <p:txBody>
          <a:bodyPr wrap="square" rtlCol="0">
            <a:spAutoFit/>
          </a:bodyPr>
          <a:lstStyle/>
          <a:p>
            <a:r>
              <a:rPr lang="en-US" dirty="0"/>
              <a:t>b</a:t>
            </a:r>
          </a:p>
        </p:txBody>
      </p:sp>
      <p:sp>
        <p:nvSpPr>
          <p:cNvPr id="49" name="TextBox 48">
            <a:extLst>
              <a:ext uri="{FF2B5EF4-FFF2-40B4-BE49-F238E27FC236}">
                <a16:creationId xmlns:a16="http://schemas.microsoft.com/office/drawing/2014/main" id="{93F81DBA-D03E-8BCE-3D15-830FFCC9B07B}"/>
              </a:ext>
            </a:extLst>
          </p:cNvPr>
          <p:cNvSpPr txBox="1"/>
          <p:nvPr/>
        </p:nvSpPr>
        <p:spPr>
          <a:xfrm>
            <a:off x="8829642" y="2970033"/>
            <a:ext cx="295114" cy="369332"/>
          </a:xfrm>
          <a:prstGeom prst="rect">
            <a:avLst/>
          </a:prstGeom>
          <a:noFill/>
        </p:spPr>
        <p:txBody>
          <a:bodyPr wrap="square" rtlCol="0">
            <a:spAutoFit/>
          </a:bodyPr>
          <a:lstStyle/>
          <a:p>
            <a:r>
              <a:rPr lang="en-US" dirty="0"/>
              <a:t>a</a:t>
            </a:r>
          </a:p>
        </p:txBody>
      </p:sp>
      <p:sp>
        <p:nvSpPr>
          <p:cNvPr id="51" name="TextBox 50">
            <a:extLst>
              <a:ext uri="{FF2B5EF4-FFF2-40B4-BE49-F238E27FC236}">
                <a16:creationId xmlns:a16="http://schemas.microsoft.com/office/drawing/2014/main" id="{18B73B33-EBEF-7A39-CED9-F1DE857B6440}"/>
              </a:ext>
            </a:extLst>
          </p:cNvPr>
          <p:cNvSpPr txBox="1"/>
          <p:nvPr/>
        </p:nvSpPr>
        <p:spPr>
          <a:xfrm>
            <a:off x="9005512" y="2232022"/>
            <a:ext cx="295114" cy="369332"/>
          </a:xfrm>
          <a:prstGeom prst="rect">
            <a:avLst/>
          </a:prstGeom>
          <a:noFill/>
        </p:spPr>
        <p:txBody>
          <a:bodyPr wrap="square" rtlCol="0">
            <a:spAutoFit/>
          </a:bodyPr>
          <a:lstStyle/>
          <a:p>
            <a:r>
              <a:rPr lang="en-US" dirty="0"/>
              <a:t>T</a:t>
            </a:r>
          </a:p>
        </p:txBody>
      </p:sp>
      <p:sp>
        <p:nvSpPr>
          <p:cNvPr id="52" name="TextBox 51">
            <a:extLst>
              <a:ext uri="{FF2B5EF4-FFF2-40B4-BE49-F238E27FC236}">
                <a16:creationId xmlns:a16="http://schemas.microsoft.com/office/drawing/2014/main" id="{BE42C1EE-F95A-1CFE-0D0F-A6A8C4D3191E}"/>
              </a:ext>
            </a:extLst>
          </p:cNvPr>
          <p:cNvSpPr txBox="1"/>
          <p:nvPr/>
        </p:nvSpPr>
        <p:spPr>
          <a:xfrm>
            <a:off x="8982614" y="1503338"/>
            <a:ext cx="295114" cy="369332"/>
          </a:xfrm>
          <a:prstGeom prst="rect">
            <a:avLst/>
          </a:prstGeom>
          <a:noFill/>
        </p:spPr>
        <p:txBody>
          <a:bodyPr wrap="square" rtlCol="0">
            <a:spAutoFit/>
          </a:bodyPr>
          <a:lstStyle/>
          <a:p>
            <a:r>
              <a:rPr lang="en-US" dirty="0"/>
              <a:t>c</a:t>
            </a:r>
          </a:p>
        </p:txBody>
      </p:sp>
      <p:cxnSp>
        <p:nvCxnSpPr>
          <p:cNvPr id="62" name="Straight Arrow Connector 61">
            <a:extLst>
              <a:ext uri="{FF2B5EF4-FFF2-40B4-BE49-F238E27FC236}">
                <a16:creationId xmlns:a16="http://schemas.microsoft.com/office/drawing/2014/main" id="{D1EE889C-77E5-83E5-BC9A-244AEFAE2A05}"/>
              </a:ext>
            </a:extLst>
          </p:cNvPr>
          <p:cNvCxnSpPr>
            <a:stCxn id="7" idx="6"/>
            <a:endCxn id="3" idx="2"/>
          </p:cNvCxnSpPr>
          <p:nvPr/>
        </p:nvCxnSpPr>
        <p:spPr>
          <a:xfrm>
            <a:off x="9307193" y="2795955"/>
            <a:ext cx="1312113" cy="386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4" name="Straight Arrow Connector 63">
            <a:extLst>
              <a:ext uri="{FF2B5EF4-FFF2-40B4-BE49-F238E27FC236}">
                <a16:creationId xmlns:a16="http://schemas.microsoft.com/office/drawing/2014/main" id="{FDAD4F58-448C-AEDD-23A0-F699391EF409}"/>
              </a:ext>
            </a:extLst>
          </p:cNvPr>
          <p:cNvCxnSpPr>
            <a:stCxn id="8" idx="6"/>
            <a:endCxn id="3" idx="1"/>
          </p:cNvCxnSpPr>
          <p:nvPr/>
        </p:nvCxnSpPr>
        <p:spPr>
          <a:xfrm>
            <a:off x="9304718" y="2031371"/>
            <a:ext cx="1395278" cy="9773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5F882D18-B401-36CF-6A0C-55B53BFA2EE3}"/>
              </a:ext>
            </a:extLst>
          </p:cNvPr>
          <p:cNvCxnSpPr>
            <a:stCxn id="9" idx="6"/>
            <a:endCxn id="3" idx="0"/>
          </p:cNvCxnSpPr>
          <p:nvPr/>
        </p:nvCxnSpPr>
        <p:spPr>
          <a:xfrm>
            <a:off x="9304718" y="1330035"/>
            <a:ext cx="1590081" cy="16065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Freeform: Shape 66">
            <a:extLst>
              <a:ext uri="{FF2B5EF4-FFF2-40B4-BE49-F238E27FC236}">
                <a16:creationId xmlns:a16="http://schemas.microsoft.com/office/drawing/2014/main" id="{2828F84E-CF1F-903B-56D9-B1D55899B7BB}"/>
              </a:ext>
            </a:extLst>
          </p:cNvPr>
          <p:cNvSpPr/>
          <p:nvPr/>
        </p:nvSpPr>
        <p:spPr>
          <a:xfrm>
            <a:off x="6858000" y="721321"/>
            <a:ext cx="4114800" cy="2250479"/>
          </a:xfrm>
          <a:custGeom>
            <a:avLst/>
            <a:gdLst>
              <a:gd name="connsiteX0" fmla="*/ 0 w 4114800"/>
              <a:gd name="connsiteY0" fmla="*/ 1821854 h 2250479"/>
              <a:gd name="connsiteX1" fmla="*/ 64294 w 4114800"/>
              <a:gd name="connsiteY1" fmla="*/ 1278929 h 2250479"/>
              <a:gd name="connsiteX2" fmla="*/ 271463 w 4114800"/>
              <a:gd name="connsiteY2" fmla="*/ 757435 h 2250479"/>
              <a:gd name="connsiteX3" fmla="*/ 771525 w 4114800"/>
              <a:gd name="connsiteY3" fmla="*/ 250229 h 2250479"/>
              <a:gd name="connsiteX4" fmla="*/ 1757363 w 4114800"/>
              <a:gd name="connsiteY4" fmla="*/ 198 h 2250479"/>
              <a:gd name="connsiteX5" fmla="*/ 3000375 w 4114800"/>
              <a:gd name="connsiteY5" fmla="*/ 221654 h 2250479"/>
              <a:gd name="connsiteX6" fmla="*/ 3679031 w 4114800"/>
              <a:gd name="connsiteY6" fmla="*/ 871735 h 2250479"/>
              <a:gd name="connsiteX7" fmla="*/ 4014788 w 4114800"/>
              <a:gd name="connsiteY7" fmla="*/ 1728985 h 2250479"/>
              <a:gd name="connsiteX8" fmla="*/ 4114800 w 4114800"/>
              <a:gd name="connsiteY8" fmla="*/ 2250479 h 225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4800" h="2250479">
                <a:moveTo>
                  <a:pt x="0" y="1821854"/>
                </a:moveTo>
                <a:cubicBezTo>
                  <a:pt x="9525" y="1639093"/>
                  <a:pt x="19050" y="1456332"/>
                  <a:pt x="64294" y="1278929"/>
                </a:cubicBezTo>
                <a:cubicBezTo>
                  <a:pt x="109538" y="1101526"/>
                  <a:pt x="153591" y="928885"/>
                  <a:pt x="271463" y="757435"/>
                </a:cubicBezTo>
                <a:cubicBezTo>
                  <a:pt x="389335" y="585985"/>
                  <a:pt x="523875" y="376435"/>
                  <a:pt x="771525" y="250229"/>
                </a:cubicBezTo>
                <a:cubicBezTo>
                  <a:pt x="1019175" y="124023"/>
                  <a:pt x="1385888" y="4960"/>
                  <a:pt x="1757363" y="198"/>
                </a:cubicBezTo>
                <a:cubicBezTo>
                  <a:pt x="2128838" y="-4564"/>
                  <a:pt x="2680097" y="76398"/>
                  <a:pt x="3000375" y="221654"/>
                </a:cubicBezTo>
                <a:cubicBezTo>
                  <a:pt x="3320653" y="366910"/>
                  <a:pt x="3509962" y="620513"/>
                  <a:pt x="3679031" y="871735"/>
                </a:cubicBezTo>
                <a:cubicBezTo>
                  <a:pt x="3848100" y="1122957"/>
                  <a:pt x="3942160" y="1499194"/>
                  <a:pt x="4014788" y="1728985"/>
                </a:cubicBezTo>
                <a:cubicBezTo>
                  <a:pt x="4087416" y="1958776"/>
                  <a:pt x="4087416" y="2215951"/>
                  <a:pt x="4114800" y="2250479"/>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cxnSp>
        <p:nvCxnSpPr>
          <p:cNvPr id="69" name="Straight Connector 68">
            <a:extLst>
              <a:ext uri="{FF2B5EF4-FFF2-40B4-BE49-F238E27FC236}">
                <a16:creationId xmlns:a16="http://schemas.microsoft.com/office/drawing/2014/main" id="{F86F9676-E329-4BD9-A080-256B1B0AB7ED}"/>
              </a:ext>
            </a:extLst>
          </p:cNvPr>
          <p:cNvCxnSpPr>
            <a:stCxn id="6" idx="0"/>
          </p:cNvCxnSpPr>
          <p:nvPr/>
        </p:nvCxnSpPr>
        <p:spPr>
          <a:xfrm flipV="1">
            <a:off x="7969742" y="771525"/>
            <a:ext cx="131762" cy="1013661"/>
          </a:xfrm>
          <a:prstGeom prst="line">
            <a:avLst/>
          </a:prstGeom>
        </p:spPr>
        <p:style>
          <a:lnRef idx="2">
            <a:schemeClr val="dk1"/>
          </a:lnRef>
          <a:fillRef idx="0">
            <a:schemeClr val="dk1"/>
          </a:fillRef>
          <a:effectRef idx="1">
            <a:schemeClr val="dk1"/>
          </a:effectRef>
          <a:fontRef idx="minor">
            <a:schemeClr val="tx1"/>
          </a:fontRef>
        </p:style>
      </p:cxnSp>
      <p:sp>
        <p:nvSpPr>
          <p:cNvPr id="70" name="TextBox 69">
            <a:extLst>
              <a:ext uri="{FF2B5EF4-FFF2-40B4-BE49-F238E27FC236}">
                <a16:creationId xmlns:a16="http://schemas.microsoft.com/office/drawing/2014/main" id="{9F569826-CA46-9E69-4138-595D3ABAF1CB}"/>
              </a:ext>
            </a:extLst>
          </p:cNvPr>
          <p:cNvSpPr txBox="1"/>
          <p:nvPr/>
        </p:nvSpPr>
        <p:spPr>
          <a:xfrm>
            <a:off x="6633943" y="2176082"/>
            <a:ext cx="295114" cy="369332"/>
          </a:xfrm>
          <a:prstGeom prst="rect">
            <a:avLst/>
          </a:prstGeom>
          <a:noFill/>
        </p:spPr>
        <p:txBody>
          <a:bodyPr wrap="square" rtlCol="0">
            <a:spAutoFit/>
          </a:bodyPr>
          <a:lstStyle/>
          <a:p>
            <a:r>
              <a:rPr lang="en-US" dirty="0"/>
              <a:t>c</a:t>
            </a:r>
          </a:p>
        </p:txBody>
      </p:sp>
      <p:sp>
        <p:nvSpPr>
          <p:cNvPr id="71" name="TextBox 70">
            <a:extLst>
              <a:ext uri="{FF2B5EF4-FFF2-40B4-BE49-F238E27FC236}">
                <a16:creationId xmlns:a16="http://schemas.microsoft.com/office/drawing/2014/main" id="{225FCCC7-02D1-297A-23A3-F692B5A79733}"/>
              </a:ext>
            </a:extLst>
          </p:cNvPr>
          <p:cNvSpPr txBox="1"/>
          <p:nvPr/>
        </p:nvSpPr>
        <p:spPr>
          <a:xfrm>
            <a:off x="7946781" y="1486194"/>
            <a:ext cx="1030185" cy="369332"/>
          </a:xfrm>
          <a:prstGeom prst="rect">
            <a:avLst/>
          </a:prstGeom>
          <a:noFill/>
        </p:spPr>
        <p:txBody>
          <a:bodyPr wrap="square" rtlCol="0">
            <a:spAutoFit/>
          </a:bodyPr>
          <a:lstStyle/>
          <a:p>
            <a:r>
              <a:rPr lang="en-US" dirty="0"/>
              <a:t>a,b,c,T,R</a:t>
            </a:r>
          </a:p>
        </p:txBody>
      </p:sp>
      <p:sp>
        <p:nvSpPr>
          <p:cNvPr id="73" name="TextBox 72">
            <a:extLst>
              <a:ext uri="{FF2B5EF4-FFF2-40B4-BE49-F238E27FC236}">
                <a16:creationId xmlns:a16="http://schemas.microsoft.com/office/drawing/2014/main" id="{37CC0D52-066A-B0FB-3274-6723405ABBEC}"/>
              </a:ext>
            </a:extLst>
          </p:cNvPr>
          <p:cNvSpPr txBox="1"/>
          <p:nvPr/>
        </p:nvSpPr>
        <p:spPr>
          <a:xfrm rot="2806696">
            <a:off x="9465689" y="1613294"/>
            <a:ext cx="1030185" cy="369332"/>
          </a:xfrm>
          <a:prstGeom prst="rect">
            <a:avLst/>
          </a:prstGeom>
          <a:noFill/>
        </p:spPr>
        <p:txBody>
          <a:bodyPr wrap="square" rtlCol="0">
            <a:spAutoFit/>
          </a:bodyPr>
          <a:lstStyle/>
          <a:p>
            <a:r>
              <a:rPr lang="en-US" dirty="0"/>
              <a:t>a,b,c,T,R</a:t>
            </a:r>
          </a:p>
        </p:txBody>
      </p:sp>
      <p:sp>
        <p:nvSpPr>
          <p:cNvPr id="74" name="TextBox 73">
            <a:extLst>
              <a:ext uri="{FF2B5EF4-FFF2-40B4-BE49-F238E27FC236}">
                <a16:creationId xmlns:a16="http://schemas.microsoft.com/office/drawing/2014/main" id="{2CA699E4-ED91-AC29-9ADC-ECE684F0CDAA}"/>
              </a:ext>
            </a:extLst>
          </p:cNvPr>
          <p:cNvSpPr txBox="1"/>
          <p:nvPr/>
        </p:nvSpPr>
        <p:spPr>
          <a:xfrm rot="2276935">
            <a:off x="9460242" y="2141957"/>
            <a:ext cx="1030185" cy="369332"/>
          </a:xfrm>
          <a:prstGeom prst="rect">
            <a:avLst/>
          </a:prstGeom>
          <a:noFill/>
        </p:spPr>
        <p:txBody>
          <a:bodyPr wrap="square" rtlCol="0">
            <a:spAutoFit/>
          </a:bodyPr>
          <a:lstStyle/>
          <a:p>
            <a:r>
              <a:rPr lang="en-US" dirty="0"/>
              <a:t>a,b,T,R</a:t>
            </a:r>
          </a:p>
        </p:txBody>
      </p:sp>
      <p:sp>
        <p:nvSpPr>
          <p:cNvPr id="75" name="TextBox 74">
            <a:extLst>
              <a:ext uri="{FF2B5EF4-FFF2-40B4-BE49-F238E27FC236}">
                <a16:creationId xmlns:a16="http://schemas.microsoft.com/office/drawing/2014/main" id="{32DDED6C-F44A-F6B1-4F7B-8ACE86295FA4}"/>
              </a:ext>
            </a:extLst>
          </p:cNvPr>
          <p:cNvSpPr txBox="1"/>
          <p:nvPr/>
        </p:nvSpPr>
        <p:spPr>
          <a:xfrm>
            <a:off x="9410912" y="2565059"/>
            <a:ext cx="295114" cy="369332"/>
          </a:xfrm>
          <a:prstGeom prst="rect">
            <a:avLst/>
          </a:prstGeom>
          <a:noFill/>
        </p:spPr>
        <p:txBody>
          <a:bodyPr wrap="square" rtlCol="0">
            <a:spAutoFit/>
          </a:bodyPr>
          <a:lstStyle/>
          <a:p>
            <a:r>
              <a:rPr lang="en-US" dirty="0"/>
              <a:t>c</a:t>
            </a:r>
          </a:p>
        </p:txBody>
      </p:sp>
      <p:sp>
        <p:nvSpPr>
          <p:cNvPr id="76" name="Freeform: Shape 75">
            <a:extLst>
              <a:ext uri="{FF2B5EF4-FFF2-40B4-BE49-F238E27FC236}">
                <a16:creationId xmlns:a16="http://schemas.microsoft.com/office/drawing/2014/main" id="{8F1C35AB-946D-E720-FF69-3786B6E09853}"/>
              </a:ext>
            </a:extLst>
          </p:cNvPr>
          <p:cNvSpPr/>
          <p:nvPr/>
        </p:nvSpPr>
        <p:spPr>
          <a:xfrm>
            <a:off x="6321523" y="3421856"/>
            <a:ext cx="4486971" cy="1965592"/>
          </a:xfrm>
          <a:custGeom>
            <a:avLst/>
            <a:gdLst>
              <a:gd name="connsiteX0" fmla="*/ 293590 w 4486971"/>
              <a:gd name="connsiteY0" fmla="*/ 385763 h 1965592"/>
              <a:gd name="connsiteX1" fmla="*/ 43558 w 4486971"/>
              <a:gd name="connsiteY1" fmla="*/ 664369 h 1965592"/>
              <a:gd name="connsiteX2" fmla="*/ 696 w 4486971"/>
              <a:gd name="connsiteY2" fmla="*/ 942975 h 1965592"/>
              <a:gd name="connsiteX3" fmla="*/ 50702 w 4486971"/>
              <a:gd name="connsiteY3" fmla="*/ 1264444 h 1965592"/>
              <a:gd name="connsiteX4" fmla="*/ 257871 w 4486971"/>
              <a:gd name="connsiteY4" fmla="*/ 1614488 h 1965592"/>
              <a:gd name="connsiteX5" fmla="*/ 750790 w 4486971"/>
              <a:gd name="connsiteY5" fmla="*/ 1857375 h 1965592"/>
              <a:gd name="connsiteX6" fmla="*/ 1386583 w 4486971"/>
              <a:gd name="connsiteY6" fmla="*/ 1964532 h 1965592"/>
              <a:gd name="connsiteX7" fmla="*/ 2086671 w 4486971"/>
              <a:gd name="connsiteY7" fmla="*/ 1900238 h 1965592"/>
              <a:gd name="connsiteX8" fmla="*/ 2586733 w 4486971"/>
              <a:gd name="connsiteY8" fmla="*/ 1714500 h 1965592"/>
              <a:gd name="connsiteX9" fmla="*/ 3415408 w 4486971"/>
              <a:gd name="connsiteY9" fmla="*/ 1307307 h 1965592"/>
              <a:gd name="connsiteX10" fmla="*/ 4101208 w 4486971"/>
              <a:gd name="connsiteY10" fmla="*/ 764382 h 1965592"/>
              <a:gd name="connsiteX11" fmla="*/ 4486971 w 4486971"/>
              <a:gd name="connsiteY11" fmla="*/ 0 h 196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86971" h="1965592">
                <a:moveTo>
                  <a:pt x="293590" y="385763"/>
                </a:moveTo>
                <a:cubicBezTo>
                  <a:pt x="192982" y="478631"/>
                  <a:pt x="92374" y="571500"/>
                  <a:pt x="43558" y="664369"/>
                </a:cubicBezTo>
                <a:cubicBezTo>
                  <a:pt x="-5258" y="757238"/>
                  <a:pt x="-495" y="842963"/>
                  <a:pt x="696" y="942975"/>
                </a:cubicBezTo>
                <a:cubicBezTo>
                  <a:pt x="1887" y="1042987"/>
                  <a:pt x="7840" y="1152525"/>
                  <a:pt x="50702" y="1264444"/>
                </a:cubicBezTo>
                <a:cubicBezTo>
                  <a:pt x="93564" y="1376363"/>
                  <a:pt x="141190" y="1515666"/>
                  <a:pt x="257871" y="1614488"/>
                </a:cubicBezTo>
                <a:cubicBezTo>
                  <a:pt x="374552" y="1713310"/>
                  <a:pt x="562672" y="1799034"/>
                  <a:pt x="750790" y="1857375"/>
                </a:cubicBezTo>
                <a:cubicBezTo>
                  <a:pt x="938908" y="1915716"/>
                  <a:pt x="1163936" y="1957388"/>
                  <a:pt x="1386583" y="1964532"/>
                </a:cubicBezTo>
                <a:cubicBezTo>
                  <a:pt x="1609230" y="1971676"/>
                  <a:pt x="1886646" y="1941910"/>
                  <a:pt x="2086671" y="1900238"/>
                </a:cubicBezTo>
                <a:cubicBezTo>
                  <a:pt x="2286696" y="1858566"/>
                  <a:pt x="2365277" y="1813322"/>
                  <a:pt x="2586733" y="1714500"/>
                </a:cubicBezTo>
                <a:cubicBezTo>
                  <a:pt x="2808189" y="1615678"/>
                  <a:pt x="3162996" y="1465660"/>
                  <a:pt x="3415408" y="1307307"/>
                </a:cubicBezTo>
                <a:cubicBezTo>
                  <a:pt x="3667820" y="1148954"/>
                  <a:pt x="3922614" y="982266"/>
                  <a:pt x="4101208" y="764382"/>
                </a:cubicBezTo>
                <a:cubicBezTo>
                  <a:pt x="4279802" y="546498"/>
                  <a:pt x="4403627" y="80962"/>
                  <a:pt x="4486971" y="0"/>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77" name="TextBox 76">
            <a:extLst>
              <a:ext uri="{FF2B5EF4-FFF2-40B4-BE49-F238E27FC236}">
                <a16:creationId xmlns:a16="http://schemas.microsoft.com/office/drawing/2014/main" id="{9E317C39-4D79-BDC4-8FAA-AB1909C4AACC}"/>
              </a:ext>
            </a:extLst>
          </p:cNvPr>
          <p:cNvSpPr txBox="1"/>
          <p:nvPr/>
        </p:nvSpPr>
        <p:spPr>
          <a:xfrm>
            <a:off x="6299229" y="3941912"/>
            <a:ext cx="1030185" cy="369332"/>
          </a:xfrm>
          <a:prstGeom prst="rect">
            <a:avLst/>
          </a:prstGeom>
          <a:noFill/>
        </p:spPr>
        <p:txBody>
          <a:bodyPr wrap="square" rtlCol="0">
            <a:spAutoFit/>
          </a:bodyPr>
          <a:lstStyle/>
          <a:p>
            <a:r>
              <a:rPr lang="en-US" dirty="0"/>
              <a:t>a,b,c,T,R</a:t>
            </a:r>
          </a:p>
        </p:txBody>
      </p:sp>
      <p:cxnSp>
        <p:nvCxnSpPr>
          <p:cNvPr id="79" name="Straight Connector 78">
            <a:extLst>
              <a:ext uri="{FF2B5EF4-FFF2-40B4-BE49-F238E27FC236}">
                <a16:creationId xmlns:a16="http://schemas.microsoft.com/office/drawing/2014/main" id="{D4348673-9101-8128-7882-2F36D901F3F4}"/>
              </a:ext>
            </a:extLst>
          </p:cNvPr>
          <p:cNvCxnSpPr>
            <a:stCxn id="11" idx="4"/>
          </p:cNvCxnSpPr>
          <p:nvPr/>
        </p:nvCxnSpPr>
        <p:spPr>
          <a:xfrm flipH="1">
            <a:off x="7969740" y="4757817"/>
            <a:ext cx="1" cy="637994"/>
          </a:xfrm>
          <a:prstGeom prst="line">
            <a:avLst/>
          </a:prstGeom>
        </p:spPr>
        <p:style>
          <a:lnRef idx="2">
            <a:schemeClr val="dk1"/>
          </a:lnRef>
          <a:fillRef idx="0">
            <a:schemeClr val="dk1"/>
          </a:fillRef>
          <a:effectRef idx="1">
            <a:schemeClr val="dk1"/>
          </a:effectRef>
          <a:fontRef idx="minor">
            <a:schemeClr val="tx1"/>
          </a:fontRef>
        </p:style>
      </p:cxnSp>
      <p:sp>
        <p:nvSpPr>
          <p:cNvPr id="80" name="TextBox 79">
            <a:extLst>
              <a:ext uri="{FF2B5EF4-FFF2-40B4-BE49-F238E27FC236}">
                <a16:creationId xmlns:a16="http://schemas.microsoft.com/office/drawing/2014/main" id="{21C6AC18-E055-925C-7645-2F9FEB949606}"/>
              </a:ext>
            </a:extLst>
          </p:cNvPr>
          <p:cNvSpPr txBox="1"/>
          <p:nvPr/>
        </p:nvSpPr>
        <p:spPr>
          <a:xfrm>
            <a:off x="7005438" y="4737808"/>
            <a:ext cx="1030185" cy="369332"/>
          </a:xfrm>
          <a:prstGeom prst="rect">
            <a:avLst/>
          </a:prstGeom>
          <a:noFill/>
        </p:spPr>
        <p:txBody>
          <a:bodyPr wrap="square" rtlCol="0">
            <a:spAutoFit/>
          </a:bodyPr>
          <a:lstStyle/>
          <a:p>
            <a:r>
              <a:rPr lang="en-US" dirty="0"/>
              <a:t>a,b,c,T,R</a:t>
            </a:r>
          </a:p>
        </p:txBody>
      </p:sp>
      <p:cxnSp>
        <p:nvCxnSpPr>
          <p:cNvPr id="82" name="Straight Connector 81">
            <a:extLst>
              <a:ext uri="{FF2B5EF4-FFF2-40B4-BE49-F238E27FC236}">
                <a16:creationId xmlns:a16="http://schemas.microsoft.com/office/drawing/2014/main" id="{7AFCFB07-26B5-AB28-1D9A-AF11A3A66536}"/>
              </a:ext>
            </a:extLst>
          </p:cNvPr>
          <p:cNvCxnSpPr>
            <a:stCxn id="10" idx="6"/>
            <a:endCxn id="76" idx="9"/>
          </p:cNvCxnSpPr>
          <p:nvPr/>
        </p:nvCxnSpPr>
        <p:spPr>
          <a:xfrm>
            <a:off x="8245234" y="3664705"/>
            <a:ext cx="1491697" cy="1064458"/>
          </a:xfrm>
          <a:prstGeom prst="line">
            <a:avLst/>
          </a:prstGeom>
        </p:spPr>
        <p:style>
          <a:lnRef idx="2">
            <a:schemeClr val="dk1"/>
          </a:lnRef>
          <a:fillRef idx="0">
            <a:schemeClr val="dk1"/>
          </a:fillRef>
          <a:effectRef idx="1">
            <a:schemeClr val="dk1"/>
          </a:effectRef>
          <a:fontRef idx="minor">
            <a:schemeClr val="tx1"/>
          </a:fontRef>
        </p:style>
      </p:cxnSp>
      <p:sp>
        <p:nvSpPr>
          <p:cNvPr id="83" name="TextBox 82">
            <a:extLst>
              <a:ext uri="{FF2B5EF4-FFF2-40B4-BE49-F238E27FC236}">
                <a16:creationId xmlns:a16="http://schemas.microsoft.com/office/drawing/2014/main" id="{CC1BC6EC-88BF-9726-CFC9-A0F66D6A8099}"/>
              </a:ext>
            </a:extLst>
          </p:cNvPr>
          <p:cNvSpPr txBox="1"/>
          <p:nvPr/>
        </p:nvSpPr>
        <p:spPr>
          <a:xfrm rot="2276935">
            <a:off x="8173112" y="3664197"/>
            <a:ext cx="1030185" cy="369332"/>
          </a:xfrm>
          <a:prstGeom prst="rect">
            <a:avLst/>
          </a:prstGeom>
          <a:noFill/>
        </p:spPr>
        <p:txBody>
          <a:bodyPr wrap="square" rtlCol="0">
            <a:spAutoFit/>
          </a:bodyPr>
          <a:lstStyle/>
          <a:p>
            <a:r>
              <a:rPr lang="en-US" dirty="0"/>
              <a:t>a,c,T</a:t>
            </a:r>
          </a:p>
        </p:txBody>
      </p:sp>
      <p:sp>
        <p:nvSpPr>
          <p:cNvPr id="84" name="Freeform: Shape 83">
            <a:extLst>
              <a:ext uri="{FF2B5EF4-FFF2-40B4-BE49-F238E27FC236}">
                <a16:creationId xmlns:a16="http://schemas.microsoft.com/office/drawing/2014/main" id="{21BCDE75-B4C9-C020-574B-29615A3843C3}"/>
              </a:ext>
            </a:extLst>
          </p:cNvPr>
          <p:cNvSpPr/>
          <p:nvPr/>
        </p:nvSpPr>
        <p:spPr>
          <a:xfrm>
            <a:off x="10979651" y="2906299"/>
            <a:ext cx="983786" cy="934639"/>
          </a:xfrm>
          <a:custGeom>
            <a:avLst/>
            <a:gdLst>
              <a:gd name="connsiteX0" fmla="*/ 171743 w 983786"/>
              <a:gd name="connsiteY0" fmla="*/ 186945 h 934639"/>
              <a:gd name="connsiteX1" fmla="*/ 314618 w 983786"/>
              <a:gd name="connsiteY1" fmla="*/ 72645 h 934639"/>
              <a:gd name="connsiteX2" fmla="*/ 528930 w 983786"/>
              <a:gd name="connsiteY2" fmla="*/ 1207 h 934639"/>
              <a:gd name="connsiteX3" fmla="*/ 814680 w 983786"/>
              <a:gd name="connsiteY3" fmla="*/ 44070 h 934639"/>
              <a:gd name="connsiteX4" fmla="*/ 971843 w 983786"/>
              <a:gd name="connsiteY4" fmla="*/ 236951 h 934639"/>
              <a:gd name="connsiteX5" fmla="*/ 957555 w 983786"/>
              <a:gd name="connsiteY5" fmla="*/ 522701 h 934639"/>
              <a:gd name="connsiteX6" fmla="*/ 836112 w 983786"/>
              <a:gd name="connsiteY6" fmla="*/ 729870 h 934639"/>
              <a:gd name="connsiteX7" fmla="*/ 578937 w 983786"/>
              <a:gd name="connsiteY7" fmla="*/ 879889 h 934639"/>
              <a:gd name="connsiteX8" fmla="*/ 250324 w 983786"/>
              <a:gd name="connsiteY8" fmla="*/ 922751 h 934639"/>
              <a:gd name="connsiteX9" fmla="*/ 36012 w 983786"/>
              <a:gd name="connsiteY9" fmla="*/ 679864 h 934639"/>
              <a:gd name="connsiteX10" fmla="*/ 293 w 983786"/>
              <a:gd name="connsiteY10" fmla="*/ 494126 h 934639"/>
              <a:gd name="connsiteX11" fmla="*/ 293 w 983786"/>
              <a:gd name="connsiteY11" fmla="*/ 494126 h 93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3786" h="934639">
                <a:moveTo>
                  <a:pt x="171743" y="186945"/>
                </a:moveTo>
                <a:cubicBezTo>
                  <a:pt x="213415" y="145273"/>
                  <a:pt x="255087" y="103601"/>
                  <a:pt x="314618" y="72645"/>
                </a:cubicBezTo>
                <a:cubicBezTo>
                  <a:pt x="374149" y="41689"/>
                  <a:pt x="445586" y="5969"/>
                  <a:pt x="528930" y="1207"/>
                </a:cubicBezTo>
                <a:cubicBezTo>
                  <a:pt x="612274" y="-3555"/>
                  <a:pt x="740861" y="4779"/>
                  <a:pt x="814680" y="44070"/>
                </a:cubicBezTo>
                <a:cubicBezTo>
                  <a:pt x="888499" y="83361"/>
                  <a:pt x="948031" y="157179"/>
                  <a:pt x="971843" y="236951"/>
                </a:cubicBezTo>
                <a:cubicBezTo>
                  <a:pt x="995655" y="316723"/>
                  <a:pt x="980177" y="440548"/>
                  <a:pt x="957555" y="522701"/>
                </a:cubicBezTo>
                <a:cubicBezTo>
                  <a:pt x="934933" y="604854"/>
                  <a:pt x="899215" y="670339"/>
                  <a:pt x="836112" y="729870"/>
                </a:cubicBezTo>
                <a:cubicBezTo>
                  <a:pt x="773009" y="789401"/>
                  <a:pt x="676568" y="847742"/>
                  <a:pt x="578937" y="879889"/>
                </a:cubicBezTo>
                <a:cubicBezTo>
                  <a:pt x="481306" y="912036"/>
                  <a:pt x="340812" y="956089"/>
                  <a:pt x="250324" y="922751"/>
                </a:cubicBezTo>
                <a:cubicBezTo>
                  <a:pt x="159836" y="889413"/>
                  <a:pt x="77684" y="751301"/>
                  <a:pt x="36012" y="679864"/>
                </a:cubicBezTo>
                <a:cubicBezTo>
                  <a:pt x="-5660" y="608427"/>
                  <a:pt x="293" y="494126"/>
                  <a:pt x="293" y="494126"/>
                </a:cubicBezTo>
                <a:lnTo>
                  <a:pt x="293" y="494126"/>
                </a:lnTo>
              </a:path>
            </a:pathLst>
          </a:custGeom>
          <a:ln>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ZA" dirty="0"/>
          </a:p>
        </p:txBody>
      </p:sp>
      <p:sp>
        <p:nvSpPr>
          <p:cNvPr id="85" name="TextBox 84">
            <a:extLst>
              <a:ext uri="{FF2B5EF4-FFF2-40B4-BE49-F238E27FC236}">
                <a16:creationId xmlns:a16="http://schemas.microsoft.com/office/drawing/2014/main" id="{917D33F4-EE5B-5025-FF44-42DA6A4BAF11}"/>
              </a:ext>
            </a:extLst>
          </p:cNvPr>
          <p:cNvSpPr txBox="1"/>
          <p:nvPr/>
        </p:nvSpPr>
        <p:spPr>
          <a:xfrm>
            <a:off x="10989669" y="3239988"/>
            <a:ext cx="1030185" cy="369332"/>
          </a:xfrm>
          <a:prstGeom prst="rect">
            <a:avLst/>
          </a:prstGeom>
          <a:noFill/>
        </p:spPr>
        <p:txBody>
          <a:bodyPr wrap="square" rtlCol="0">
            <a:spAutoFit/>
          </a:bodyPr>
          <a:lstStyle/>
          <a:p>
            <a:r>
              <a:rPr lang="en-US" dirty="0"/>
              <a:t>a,b,c,T,R</a:t>
            </a:r>
          </a:p>
        </p:txBody>
      </p:sp>
    </p:spTree>
    <p:extLst>
      <p:ext uri="{BB962C8B-B14F-4D97-AF65-F5344CB8AC3E}">
        <p14:creationId xmlns:p14="http://schemas.microsoft.com/office/powerpoint/2010/main" val="13008252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B3178-9BD6-7D68-F1FD-B261DA25C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85C4D-456D-94E5-247D-6BB7FB265E3C}"/>
              </a:ext>
            </a:extLst>
          </p:cNvPr>
          <p:cNvSpPr>
            <a:spLocks noGrp="1"/>
          </p:cNvSpPr>
          <p:nvPr>
            <p:ph type="title"/>
          </p:nvPr>
        </p:nvSpPr>
        <p:spPr/>
        <p:txBody>
          <a:bodyPr/>
          <a:lstStyle/>
          <a:p>
            <a:r>
              <a:rPr lang="en-US" dirty="0"/>
              <a:t>NFA to DFA </a:t>
            </a:r>
            <a:endParaRPr lang="en-ZA" dirty="0"/>
          </a:p>
        </p:txBody>
      </p:sp>
      <p:graphicFrame>
        <p:nvGraphicFramePr>
          <p:cNvPr id="17" name="Content Placeholder 24">
            <a:extLst>
              <a:ext uri="{FF2B5EF4-FFF2-40B4-BE49-F238E27FC236}">
                <a16:creationId xmlns:a16="http://schemas.microsoft.com/office/drawing/2014/main" id="{41FB9DF8-6701-9DA5-A288-D22CAE2CE027}"/>
              </a:ext>
            </a:extLst>
          </p:cNvPr>
          <p:cNvGraphicFramePr>
            <a:graphicFrameLocks/>
          </p:cNvGraphicFramePr>
          <p:nvPr/>
        </p:nvGraphicFramePr>
        <p:xfrm>
          <a:off x="125680" y="1330035"/>
          <a:ext cx="4440382" cy="4065776"/>
        </p:xfrm>
        <a:graphic>
          <a:graphicData uri="http://schemas.openxmlformats.org/drawingml/2006/table">
            <a:tbl>
              <a:tblPr firstRow="1" bandRow="1">
                <a:tableStyleId>{5C22544A-7EE6-4342-B048-85BDC9FD1C3A}</a:tableStyleId>
              </a:tblPr>
              <a:tblGrid>
                <a:gridCol w="907473">
                  <a:extLst>
                    <a:ext uri="{9D8B030D-6E8A-4147-A177-3AD203B41FA5}">
                      <a16:colId xmlns:a16="http://schemas.microsoft.com/office/drawing/2014/main" val="154744157"/>
                    </a:ext>
                  </a:extLst>
                </a:gridCol>
                <a:gridCol w="1128155">
                  <a:extLst>
                    <a:ext uri="{9D8B030D-6E8A-4147-A177-3AD203B41FA5}">
                      <a16:colId xmlns:a16="http://schemas.microsoft.com/office/drawing/2014/main" val="2924885086"/>
                    </a:ext>
                  </a:extLst>
                </a:gridCol>
                <a:gridCol w="457200">
                  <a:extLst>
                    <a:ext uri="{9D8B030D-6E8A-4147-A177-3AD203B41FA5}">
                      <a16:colId xmlns:a16="http://schemas.microsoft.com/office/drawing/2014/main" val="3463196555"/>
                    </a:ext>
                  </a:extLst>
                </a:gridCol>
                <a:gridCol w="558085">
                  <a:extLst>
                    <a:ext uri="{9D8B030D-6E8A-4147-A177-3AD203B41FA5}">
                      <a16:colId xmlns:a16="http://schemas.microsoft.com/office/drawing/2014/main" val="2410613530"/>
                    </a:ext>
                  </a:extLst>
                </a:gridCol>
                <a:gridCol w="455409">
                  <a:extLst>
                    <a:ext uri="{9D8B030D-6E8A-4147-A177-3AD203B41FA5}">
                      <a16:colId xmlns:a16="http://schemas.microsoft.com/office/drawing/2014/main" val="2412399745"/>
                    </a:ext>
                  </a:extLst>
                </a:gridCol>
                <a:gridCol w="500610">
                  <a:extLst>
                    <a:ext uri="{9D8B030D-6E8A-4147-A177-3AD203B41FA5}">
                      <a16:colId xmlns:a16="http://schemas.microsoft.com/office/drawing/2014/main" val="3432353491"/>
                    </a:ext>
                  </a:extLst>
                </a:gridCol>
                <a:gridCol w="433450">
                  <a:extLst>
                    <a:ext uri="{9D8B030D-6E8A-4147-A177-3AD203B41FA5}">
                      <a16:colId xmlns:a16="http://schemas.microsoft.com/office/drawing/2014/main" val="3657461113"/>
                    </a:ext>
                  </a:extLst>
                </a:gridCol>
              </a:tblGrid>
              <a:tr h="639840">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1</a:t>
                      </a:r>
                      <a:endParaRPr lang="en-ZA" u="heavy" dirty="0"/>
                    </a:p>
                  </a:txBody>
                  <a:tcPr/>
                </a:tc>
                <a:tc>
                  <a:txBody>
                    <a:bodyPr/>
                    <a:lstStyle/>
                    <a:p>
                      <a:r>
                        <a:rPr lang="en-ZA" dirty="0"/>
                        <a:t>N</a:t>
                      </a:r>
                      <a:r>
                        <a:rPr lang="en-ZA" baseline="-25000"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4</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3</a:t>
                      </a:r>
                      <a:endParaRPr lang="en-ZA" u="heavy" dirty="0"/>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6</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7</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t>8</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N</a:t>
                      </a:r>
                      <a:r>
                        <a:rPr lang="en-ZA" u="heavy" baseline="-25000" dirty="0"/>
                        <a:t>12</a:t>
                      </a:r>
                      <a:endParaRPr lang="en-ZA" u="heavy"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grpSp>
        <p:nvGrpSpPr>
          <p:cNvPr id="12" name="Group 11">
            <a:extLst>
              <a:ext uri="{FF2B5EF4-FFF2-40B4-BE49-F238E27FC236}">
                <a16:creationId xmlns:a16="http://schemas.microsoft.com/office/drawing/2014/main" id="{2E4BA9CA-23FA-1891-F237-D1DFE2645551}"/>
              </a:ext>
            </a:extLst>
          </p:cNvPr>
          <p:cNvGrpSpPr/>
          <p:nvPr/>
        </p:nvGrpSpPr>
        <p:grpSpPr>
          <a:xfrm>
            <a:off x="5994976" y="1083850"/>
            <a:ext cx="3312217" cy="3673967"/>
            <a:chOff x="5994976" y="1083850"/>
            <a:chExt cx="3312217" cy="3673967"/>
          </a:xfrm>
        </p:grpSpPr>
        <p:cxnSp>
          <p:nvCxnSpPr>
            <p:cNvPr id="5" name="Straight Arrow Connector 4">
              <a:extLst>
                <a:ext uri="{FF2B5EF4-FFF2-40B4-BE49-F238E27FC236}">
                  <a16:creationId xmlns:a16="http://schemas.microsoft.com/office/drawing/2014/main" id="{C4852783-2088-3C4A-8BAE-B3FD731CF188}"/>
                </a:ext>
              </a:extLst>
            </p:cNvPr>
            <p:cNvCxnSpPr>
              <a:cxnSpLocks/>
            </p:cNvCxnSpPr>
            <p:nvPr/>
          </p:nvCxnSpPr>
          <p:spPr>
            <a:xfrm>
              <a:off x="5994976" y="2795955"/>
              <a:ext cx="617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Flowchart: Connector 7">
              <a:extLst>
                <a:ext uri="{FF2B5EF4-FFF2-40B4-BE49-F238E27FC236}">
                  <a16:creationId xmlns:a16="http://schemas.microsoft.com/office/drawing/2014/main" id="{F1F823F3-100F-3EAF-D0A4-570BAA532527}"/>
                </a:ext>
              </a:extLst>
            </p:cNvPr>
            <p:cNvSpPr/>
            <p:nvPr/>
          </p:nvSpPr>
          <p:spPr>
            <a:xfrm>
              <a:off x="8753733" y="178518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5</a:t>
              </a:r>
              <a:endParaRPr lang="en-ZA" sz="1400" baseline="-25000" dirty="0"/>
            </a:p>
          </p:txBody>
        </p:sp>
        <p:sp>
          <p:nvSpPr>
            <p:cNvPr id="15" name="Flowchart: Connector 14">
              <a:extLst>
                <a:ext uri="{FF2B5EF4-FFF2-40B4-BE49-F238E27FC236}">
                  <a16:creationId xmlns:a16="http://schemas.microsoft.com/office/drawing/2014/main" id="{9AB296EE-E9B0-2AD5-1133-ABCDE62E2054}"/>
                </a:ext>
              </a:extLst>
            </p:cNvPr>
            <p:cNvSpPr/>
            <p:nvPr/>
          </p:nvSpPr>
          <p:spPr>
            <a:xfrm>
              <a:off x="6612669"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1</a:t>
              </a:r>
              <a:endParaRPr lang="en-ZA" sz="1400" baseline="-25000" dirty="0"/>
            </a:p>
          </p:txBody>
        </p:sp>
        <p:sp>
          <p:nvSpPr>
            <p:cNvPr id="4" name="Flowchart: Connector 3">
              <a:extLst>
                <a:ext uri="{FF2B5EF4-FFF2-40B4-BE49-F238E27FC236}">
                  <a16:creationId xmlns:a16="http://schemas.microsoft.com/office/drawing/2014/main" id="{146E8989-4482-90DF-E42A-78F461E338D0}"/>
                </a:ext>
              </a:extLst>
            </p:cNvPr>
            <p:cNvSpPr/>
            <p:nvPr/>
          </p:nvSpPr>
          <p:spPr>
            <a:xfrm>
              <a:off x="6612669" y="341851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2</a:t>
              </a:r>
              <a:endParaRPr lang="en-ZA" sz="1400" baseline="-25000" dirty="0"/>
            </a:p>
          </p:txBody>
        </p:sp>
        <p:sp>
          <p:nvSpPr>
            <p:cNvPr id="6" name="Flowchart: Connector 5">
              <a:extLst>
                <a:ext uri="{FF2B5EF4-FFF2-40B4-BE49-F238E27FC236}">
                  <a16:creationId xmlns:a16="http://schemas.microsoft.com/office/drawing/2014/main" id="{BD79414C-0F0E-7FE2-6025-82B2ACACC1AB}"/>
                </a:ext>
              </a:extLst>
            </p:cNvPr>
            <p:cNvSpPr/>
            <p:nvPr/>
          </p:nvSpPr>
          <p:spPr>
            <a:xfrm>
              <a:off x="7694249" y="178518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3</a:t>
              </a:r>
              <a:endParaRPr lang="en-ZA" sz="1400" baseline="-25000" dirty="0"/>
            </a:p>
          </p:txBody>
        </p:sp>
        <p:sp>
          <p:nvSpPr>
            <p:cNvPr id="7" name="Flowchart: Connector 6">
              <a:extLst>
                <a:ext uri="{FF2B5EF4-FFF2-40B4-BE49-F238E27FC236}">
                  <a16:creationId xmlns:a16="http://schemas.microsoft.com/office/drawing/2014/main" id="{C1E40CBD-9279-2490-2B44-EABEF59608C5}"/>
                </a:ext>
              </a:extLst>
            </p:cNvPr>
            <p:cNvSpPr/>
            <p:nvPr/>
          </p:nvSpPr>
          <p:spPr>
            <a:xfrm>
              <a:off x="8756208"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4</a:t>
              </a:r>
              <a:endParaRPr lang="en-ZA" sz="1400" baseline="-25000" dirty="0"/>
            </a:p>
          </p:txBody>
        </p:sp>
        <p:sp>
          <p:nvSpPr>
            <p:cNvPr id="9" name="Flowchart: Connector 8">
              <a:extLst>
                <a:ext uri="{FF2B5EF4-FFF2-40B4-BE49-F238E27FC236}">
                  <a16:creationId xmlns:a16="http://schemas.microsoft.com/office/drawing/2014/main" id="{08B50310-57E1-6421-8383-1F2AE42C067E}"/>
                </a:ext>
              </a:extLst>
            </p:cNvPr>
            <p:cNvSpPr/>
            <p:nvPr/>
          </p:nvSpPr>
          <p:spPr>
            <a:xfrm>
              <a:off x="8753733" y="108385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6</a:t>
              </a:r>
              <a:endParaRPr lang="en-ZA" sz="1400" baseline="-25000" dirty="0"/>
            </a:p>
          </p:txBody>
        </p:sp>
        <p:sp>
          <p:nvSpPr>
            <p:cNvPr id="10" name="Flowchart: Connector 9">
              <a:extLst>
                <a:ext uri="{FF2B5EF4-FFF2-40B4-BE49-F238E27FC236}">
                  <a16:creationId xmlns:a16="http://schemas.microsoft.com/office/drawing/2014/main" id="{CBC628EA-9676-F310-6F7F-561E8DB36A57}"/>
                </a:ext>
              </a:extLst>
            </p:cNvPr>
            <p:cNvSpPr/>
            <p:nvPr/>
          </p:nvSpPr>
          <p:spPr>
            <a:xfrm>
              <a:off x="7694249" y="341852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7</a:t>
              </a:r>
              <a:endParaRPr lang="en-ZA" sz="1400" baseline="-25000" dirty="0"/>
            </a:p>
          </p:txBody>
        </p:sp>
        <p:sp>
          <p:nvSpPr>
            <p:cNvPr id="11" name="Flowchart: Connector 10">
              <a:extLst>
                <a:ext uri="{FF2B5EF4-FFF2-40B4-BE49-F238E27FC236}">
                  <a16:creationId xmlns:a16="http://schemas.microsoft.com/office/drawing/2014/main" id="{4598C417-31DD-8E40-E6CE-494A793DCFD0}"/>
                </a:ext>
              </a:extLst>
            </p:cNvPr>
            <p:cNvSpPr/>
            <p:nvPr/>
          </p:nvSpPr>
          <p:spPr>
            <a:xfrm>
              <a:off x="7694248" y="426544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8</a:t>
              </a:r>
              <a:endParaRPr lang="en-ZA" sz="1400" baseline="-25000" dirty="0"/>
            </a:p>
          </p:txBody>
        </p:sp>
        <p:cxnSp>
          <p:nvCxnSpPr>
            <p:cNvPr id="13" name="Straight Arrow Connector 12">
              <a:extLst>
                <a:ext uri="{FF2B5EF4-FFF2-40B4-BE49-F238E27FC236}">
                  <a16:creationId xmlns:a16="http://schemas.microsoft.com/office/drawing/2014/main" id="{9FF39A70-89F0-A4FC-14D0-3B8625BA4580}"/>
                </a:ext>
              </a:extLst>
            </p:cNvPr>
            <p:cNvCxnSpPr>
              <a:stCxn id="15" idx="4"/>
              <a:endCxn id="4" idx="0"/>
            </p:cNvCxnSpPr>
            <p:nvPr/>
          </p:nvCxnSpPr>
          <p:spPr>
            <a:xfrm>
              <a:off x="6888162" y="3042139"/>
              <a:ext cx="0" cy="3763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4CE1ADBE-F556-8E5E-DB48-3A8DE52D4D11}"/>
                </a:ext>
              </a:extLst>
            </p:cNvPr>
            <p:cNvCxnSpPr>
              <a:stCxn id="15" idx="7"/>
              <a:endCxn id="6" idx="2"/>
            </p:cNvCxnSpPr>
            <p:nvPr/>
          </p:nvCxnSpPr>
          <p:spPr>
            <a:xfrm flipV="1">
              <a:off x="7082964" y="2031371"/>
              <a:ext cx="611285"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2606794-D024-994E-CE4D-B521BE4FD965}"/>
                </a:ext>
              </a:extLst>
            </p:cNvPr>
            <p:cNvCxnSpPr>
              <a:stCxn id="15" idx="5"/>
              <a:endCxn id="10" idx="1"/>
            </p:cNvCxnSpPr>
            <p:nvPr/>
          </p:nvCxnSpPr>
          <p:spPr>
            <a:xfrm>
              <a:off x="7082964" y="2970033"/>
              <a:ext cx="691975"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EE7FDE2-E8B7-836E-8760-A56AF0E41AB3}"/>
                </a:ext>
              </a:extLst>
            </p:cNvPr>
            <p:cNvCxnSpPr>
              <a:stCxn id="15" idx="6"/>
              <a:endCxn id="7" idx="2"/>
            </p:cNvCxnSpPr>
            <p:nvPr/>
          </p:nvCxnSpPr>
          <p:spPr>
            <a:xfrm>
              <a:off x="7163654" y="2795955"/>
              <a:ext cx="15925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79425116-4CE2-C78F-69A5-31A2A9A744D4}"/>
                </a:ext>
              </a:extLst>
            </p:cNvPr>
            <p:cNvCxnSpPr>
              <a:stCxn id="7" idx="3"/>
              <a:endCxn id="10" idx="7"/>
            </p:cNvCxnSpPr>
            <p:nvPr/>
          </p:nvCxnSpPr>
          <p:spPr>
            <a:xfrm flipH="1">
              <a:off x="8164544" y="2970033"/>
              <a:ext cx="672354"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ACA85FF-E206-CAD2-0C70-06B47D3A34E2}"/>
                </a:ext>
              </a:extLst>
            </p:cNvPr>
            <p:cNvCxnSpPr>
              <a:stCxn id="7" idx="0"/>
              <a:endCxn id="8" idx="4"/>
            </p:cNvCxnSpPr>
            <p:nvPr/>
          </p:nvCxnSpPr>
          <p:spPr>
            <a:xfrm flipH="1" flipV="1">
              <a:off x="9029226" y="2277555"/>
              <a:ext cx="2475" cy="272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FC4675EF-0A83-B824-D987-4785892B778F}"/>
                </a:ext>
              </a:extLst>
            </p:cNvPr>
            <p:cNvCxnSpPr>
              <a:stCxn id="7" idx="1"/>
              <a:endCxn id="6" idx="6"/>
            </p:cNvCxnSpPr>
            <p:nvPr/>
          </p:nvCxnSpPr>
          <p:spPr>
            <a:xfrm flipH="1" flipV="1">
              <a:off x="8245234" y="2031371"/>
              <a:ext cx="591664"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8BC36D4-4449-3C43-710F-9BCB4C12EDF2}"/>
                </a:ext>
              </a:extLst>
            </p:cNvPr>
            <p:cNvCxnSpPr>
              <a:stCxn id="8" idx="0"/>
              <a:endCxn id="9" idx="4"/>
            </p:cNvCxnSpPr>
            <p:nvPr/>
          </p:nvCxnSpPr>
          <p:spPr>
            <a:xfrm flipV="1">
              <a:off x="9029226" y="1576219"/>
              <a:ext cx="0" cy="208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FD200495-1D8E-7431-08B7-A582E23D5938}"/>
                </a:ext>
              </a:extLst>
            </p:cNvPr>
            <p:cNvCxnSpPr>
              <a:stCxn id="10" idx="4"/>
              <a:endCxn id="11" idx="0"/>
            </p:cNvCxnSpPr>
            <p:nvPr/>
          </p:nvCxnSpPr>
          <p:spPr>
            <a:xfrm flipH="1">
              <a:off x="7969741" y="3910889"/>
              <a:ext cx="1" cy="354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Freeform: Shape 36">
              <a:extLst>
                <a:ext uri="{FF2B5EF4-FFF2-40B4-BE49-F238E27FC236}">
                  <a16:creationId xmlns:a16="http://schemas.microsoft.com/office/drawing/2014/main" id="{CBCF63B5-E17B-B03D-B227-2C6797049F92}"/>
                </a:ext>
              </a:extLst>
            </p:cNvPr>
            <p:cNvSpPr/>
            <p:nvPr/>
          </p:nvSpPr>
          <p:spPr>
            <a:xfrm>
              <a:off x="8856231" y="3022270"/>
              <a:ext cx="270246" cy="278473"/>
            </a:xfrm>
            <a:custGeom>
              <a:avLst/>
              <a:gdLst>
                <a:gd name="connsiteX0" fmla="*/ 38387 w 270246"/>
                <a:gd name="connsiteY0" fmla="*/ 0 h 278473"/>
                <a:gd name="connsiteX1" fmla="*/ 2761 w 270246"/>
                <a:gd name="connsiteY1" fmla="*/ 207818 h 278473"/>
                <a:gd name="connsiteX2" fmla="*/ 103701 w 270246"/>
                <a:gd name="connsiteY2" fmla="*/ 273133 h 278473"/>
                <a:gd name="connsiteX3" fmla="*/ 234330 w 270246"/>
                <a:gd name="connsiteY3" fmla="*/ 267195 h 278473"/>
                <a:gd name="connsiteX4" fmla="*/ 269956 w 270246"/>
                <a:gd name="connsiteY4" fmla="*/ 207818 h 278473"/>
                <a:gd name="connsiteX5" fmla="*/ 252143 w 270246"/>
                <a:gd name="connsiteY5" fmla="*/ 0 h 27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246" h="278473">
                  <a:moveTo>
                    <a:pt x="38387" y="0"/>
                  </a:moveTo>
                  <a:cubicBezTo>
                    <a:pt x="15131" y="81148"/>
                    <a:pt x="-8125" y="162296"/>
                    <a:pt x="2761" y="207818"/>
                  </a:cubicBezTo>
                  <a:cubicBezTo>
                    <a:pt x="13647" y="253340"/>
                    <a:pt x="65106" y="263237"/>
                    <a:pt x="103701" y="273133"/>
                  </a:cubicBezTo>
                  <a:cubicBezTo>
                    <a:pt x="142296" y="283029"/>
                    <a:pt x="206621" y="278081"/>
                    <a:pt x="234330" y="267195"/>
                  </a:cubicBezTo>
                  <a:cubicBezTo>
                    <a:pt x="262039" y="256309"/>
                    <a:pt x="266987" y="252350"/>
                    <a:pt x="269956" y="207818"/>
                  </a:cubicBezTo>
                  <a:cubicBezTo>
                    <a:pt x="272925" y="163286"/>
                    <a:pt x="252143" y="0"/>
                    <a:pt x="252143" y="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0" name="Freeform: Shape 39">
              <a:extLst>
                <a:ext uri="{FF2B5EF4-FFF2-40B4-BE49-F238E27FC236}">
                  <a16:creationId xmlns:a16="http://schemas.microsoft.com/office/drawing/2014/main" id="{6429A60C-411E-28A2-239B-F77023F1FCE0}"/>
                </a:ext>
              </a:extLst>
            </p:cNvPr>
            <p:cNvSpPr/>
            <p:nvPr/>
          </p:nvSpPr>
          <p:spPr>
            <a:xfrm>
              <a:off x="7378078" y="3613793"/>
              <a:ext cx="396846" cy="325320"/>
            </a:xfrm>
            <a:custGeom>
              <a:avLst/>
              <a:gdLst>
                <a:gd name="connsiteX0" fmla="*/ 291003 w 362255"/>
                <a:gd name="connsiteY0" fmla="*/ 2244 h 277633"/>
                <a:gd name="connsiteX1" fmla="*/ 95060 w 362255"/>
                <a:gd name="connsiteY1" fmla="*/ 14120 h 277633"/>
                <a:gd name="connsiteX2" fmla="*/ 5995 w 362255"/>
                <a:gd name="connsiteY2" fmla="*/ 109122 h 277633"/>
                <a:gd name="connsiteX3" fmla="*/ 47559 w 362255"/>
                <a:gd name="connsiteY3" fmla="*/ 275377 h 277633"/>
                <a:gd name="connsiteX4" fmla="*/ 362255 w 362255"/>
                <a:gd name="connsiteY4" fmla="*/ 216000 h 277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255" h="277633">
                  <a:moveTo>
                    <a:pt x="291003" y="2244"/>
                  </a:moveTo>
                  <a:cubicBezTo>
                    <a:pt x="216782" y="-725"/>
                    <a:pt x="142561" y="-3693"/>
                    <a:pt x="95060" y="14120"/>
                  </a:cubicBezTo>
                  <a:cubicBezTo>
                    <a:pt x="47559" y="31933"/>
                    <a:pt x="13912" y="65579"/>
                    <a:pt x="5995" y="109122"/>
                  </a:cubicBezTo>
                  <a:cubicBezTo>
                    <a:pt x="-1922" y="152665"/>
                    <a:pt x="-11818" y="257564"/>
                    <a:pt x="47559" y="275377"/>
                  </a:cubicBezTo>
                  <a:cubicBezTo>
                    <a:pt x="106936" y="293190"/>
                    <a:pt x="305847" y="199177"/>
                    <a:pt x="362255" y="21600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41" name="TextBox 40">
              <a:extLst>
                <a:ext uri="{FF2B5EF4-FFF2-40B4-BE49-F238E27FC236}">
                  <a16:creationId xmlns:a16="http://schemas.microsoft.com/office/drawing/2014/main" id="{1477B982-84DA-BE7A-077B-2735A01E1F3B}"/>
                </a:ext>
              </a:extLst>
            </p:cNvPr>
            <p:cNvSpPr txBox="1"/>
            <p:nvPr/>
          </p:nvSpPr>
          <p:spPr>
            <a:xfrm>
              <a:off x="7102868" y="2092889"/>
              <a:ext cx="295114" cy="369332"/>
            </a:xfrm>
            <a:prstGeom prst="rect">
              <a:avLst/>
            </a:prstGeom>
            <a:noFill/>
          </p:spPr>
          <p:txBody>
            <a:bodyPr wrap="square" rtlCol="0">
              <a:spAutoFit/>
            </a:bodyPr>
            <a:lstStyle/>
            <a:p>
              <a:r>
                <a:rPr lang="en-US" dirty="0"/>
                <a:t>R</a:t>
              </a:r>
            </a:p>
          </p:txBody>
        </p:sp>
        <p:sp>
          <p:nvSpPr>
            <p:cNvPr id="42" name="TextBox 41">
              <a:extLst>
                <a:ext uri="{FF2B5EF4-FFF2-40B4-BE49-F238E27FC236}">
                  <a16:creationId xmlns:a16="http://schemas.microsoft.com/office/drawing/2014/main" id="{7A61A000-E94F-5B40-CDF2-32654098733F}"/>
                </a:ext>
              </a:extLst>
            </p:cNvPr>
            <p:cNvSpPr txBox="1"/>
            <p:nvPr/>
          </p:nvSpPr>
          <p:spPr>
            <a:xfrm>
              <a:off x="6606675" y="3022270"/>
              <a:ext cx="295114" cy="369332"/>
            </a:xfrm>
            <a:prstGeom prst="rect">
              <a:avLst/>
            </a:prstGeom>
            <a:noFill/>
          </p:spPr>
          <p:txBody>
            <a:bodyPr wrap="square" rtlCol="0">
              <a:spAutoFit/>
            </a:bodyPr>
            <a:lstStyle/>
            <a:p>
              <a:r>
                <a:rPr lang="en-US" dirty="0"/>
                <a:t>T</a:t>
              </a:r>
            </a:p>
          </p:txBody>
        </p:sp>
        <p:sp>
          <p:nvSpPr>
            <p:cNvPr id="43" name="TextBox 42">
              <a:extLst>
                <a:ext uri="{FF2B5EF4-FFF2-40B4-BE49-F238E27FC236}">
                  <a16:creationId xmlns:a16="http://schemas.microsoft.com/office/drawing/2014/main" id="{2F29CD52-561A-D4C8-4330-F28FEBC26761}"/>
                </a:ext>
              </a:extLst>
            </p:cNvPr>
            <p:cNvSpPr txBox="1"/>
            <p:nvPr/>
          </p:nvSpPr>
          <p:spPr>
            <a:xfrm>
              <a:off x="7428944" y="3028112"/>
              <a:ext cx="295114" cy="369332"/>
            </a:xfrm>
            <a:prstGeom prst="rect">
              <a:avLst/>
            </a:prstGeom>
            <a:noFill/>
          </p:spPr>
          <p:txBody>
            <a:bodyPr wrap="square" rtlCol="0">
              <a:spAutoFit/>
            </a:bodyPr>
            <a:lstStyle/>
            <a:p>
              <a:r>
                <a:rPr lang="en-US" dirty="0"/>
                <a:t>b</a:t>
              </a:r>
            </a:p>
          </p:txBody>
        </p:sp>
        <p:sp>
          <p:nvSpPr>
            <p:cNvPr id="44" name="TextBox 43">
              <a:extLst>
                <a:ext uri="{FF2B5EF4-FFF2-40B4-BE49-F238E27FC236}">
                  <a16:creationId xmlns:a16="http://schemas.microsoft.com/office/drawing/2014/main" id="{E002D386-9A8C-4F8D-FAA7-1339B68FF38A}"/>
                </a:ext>
              </a:extLst>
            </p:cNvPr>
            <p:cNvSpPr txBox="1"/>
            <p:nvPr/>
          </p:nvSpPr>
          <p:spPr>
            <a:xfrm>
              <a:off x="7806390" y="2432224"/>
              <a:ext cx="295114" cy="369332"/>
            </a:xfrm>
            <a:prstGeom prst="rect">
              <a:avLst/>
            </a:prstGeom>
            <a:noFill/>
          </p:spPr>
          <p:txBody>
            <a:bodyPr wrap="square" rtlCol="0">
              <a:spAutoFit/>
            </a:bodyPr>
            <a:lstStyle/>
            <a:p>
              <a:r>
                <a:rPr lang="en-US" dirty="0"/>
                <a:t>a</a:t>
              </a:r>
            </a:p>
          </p:txBody>
        </p:sp>
        <p:sp>
          <p:nvSpPr>
            <p:cNvPr id="45" name="TextBox 44">
              <a:extLst>
                <a:ext uri="{FF2B5EF4-FFF2-40B4-BE49-F238E27FC236}">
                  <a16:creationId xmlns:a16="http://schemas.microsoft.com/office/drawing/2014/main" id="{24F5955B-C2C6-8669-3B1B-9527DAC9FDB4}"/>
                </a:ext>
              </a:extLst>
            </p:cNvPr>
            <p:cNvSpPr txBox="1"/>
            <p:nvPr/>
          </p:nvSpPr>
          <p:spPr>
            <a:xfrm>
              <a:off x="7383493" y="3591787"/>
              <a:ext cx="295114" cy="369332"/>
            </a:xfrm>
            <a:prstGeom prst="rect">
              <a:avLst/>
            </a:prstGeom>
            <a:noFill/>
          </p:spPr>
          <p:txBody>
            <a:bodyPr wrap="square" rtlCol="0">
              <a:spAutoFit/>
            </a:bodyPr>
            <a:lstStyle/>
            <a:p>
              <a:r>
                <a:rPr lang="en-US" dirty="0"/>
                <a:t>b</a:t>
              </a:r>
            </a:p>
          </p:txBody>
        </p:sp>
        <p:sp>
          <p:nvSpPr>
            <p:cNvPr id="46" name="TextBox 45">
              <a:extLst>
                <a:ext uri="{FF2B5EF4-FFF2-40B4-BE49-F238E27FC236}">
                  <a16:creationId xmlns:a16="http://schemas.microsoft.com/office/drawing/2014/main" id="{63B97327-3572-6C59-08A5-A1EDBC2B9F79}"/>
                </a:ext>
              </a:extLst>
            </p:cNvPr>
            <p:cNvSpPr txBox="1"/>
            <p:nvPr/>
          </p:nvSpPr>
          <p:spPr>
            <a:xfrm>
              <a:off x="7914088" y="3895166"/>
              <a:ext cx="295114" cy="369332"/>
            </a:xfrm>
            <a:prstGeom prst="rect">
              <a:avLst/>
            </a:prstGeom>
            <a:noFill/>
          </p:spPr>
          <p:txBody>
            <a:bodyPr wrap="square" rtlCol="0">
              <a:spAutoFit/>
            </a:bodyPr>
            <a:lstStyle/>
            <a:p>
              <a:r>
                <a:rPr lang="en-US" dirty="0"/>
                <a:t>R</a:t>
              </a:r>
            </a:p>
          </p:txBody>
        </p:sp>
        <p:sp>
          <p:nvSpPr>
            <p:cNvPr id="47" name="TextBox 46">
              <a:extLst>
                <a:ext uri="{FF2B5EF4-FFF2-40B4-BE49-F238E27FC236}">
                  <a16:creationId xmlns:a16="http://schemas.microsoft.com/office/drawing/2014/main" id="{813BAAFF-AB79-671A-2D00-9056FCF2AB60}"/>
                </a:ext>
              </a:extLst>
            </p:cNvPr>
            <p:cNvSpPr txBox="1"/>
            <p:nvPr/>
          </p:nvSpPr>
          <p:spPr>
            <a:xfrm>
              <a:off x="8434822" y="2031370"/>
              <a:ext cx="295114" cy="369332"/>
            </a:xfrm>
            <a:prstGeom prst="rect">
              <a:avLst/>
            </a:prstGeom>
            <a:noFill/>
          </p:spPr>
          <p:txBody>
            <a:bodyPr wrap="square" rtlCol="0">
              <a:spAutoFit/>
            </a:bodyPr>
            <a:lstStyle/>
            <a:p>
              <a:r>
                <a:rPr lang="en-US" dirty="0"/>
                <a:t>R</a:t>
              </a:r>
            </a:p>
          </p:txBody>
        </p:sp>
        <p:sp>
          <p:nvSpPr>
            <p:cNvPr id="48" name="TextBox 47">
              <a:extLst>
                <a:ext uri="{FF2B5EF4-FFF2-40B4-BE49-F238E27FC236}">
                  <a16:creationId xmlns:a16="http://schemas.microsoft.com/office/drawing/2014/main" id="{DD698A3E-2741-8746-1224-60D9EF48458E}"/>
                </a:ext>
              </a:extLst>
            </p:cNvPr>
            <p:cNvSpPr txBox="1"/>
            <p:nvPr/>
          </p:nvSpPr>
          <p:spPr>
            <a:xfrm>
              <a:off x="8144923" y="3028576"/>
              <a:ext cx="295114" cy="369332"/>
            </a:xfrm>
            <a:prstGeom prst="rect">
              <a:avLst/>
            </a:prstGeom>
            <a:noFill/>
          </p:spPr>
          <p:txBody>
            <a:bodyPr wrap="square" rtlCol="0">
              <a:spAutoFit/>
            </a:bodyPr>
            <a:lstStyle/>
            <a:p>
              <a:r>
                <a:rPr lang="en-US" dirty="0"/>
                <a:t>b</a:t>
              </a:r>
            </a:p>
          </p:txBody>
        </p:sp>
        <p:sp>
          <p:nvSpPr>
            <p:cNvPr id="49" name="TextBox 48">
              <a:extLst>
                <a:ext uri="{FF2B5EF4-FFF2-40B4-BE49-F238E27FC236}">
                  <a16:creationId xmlns:a16="http://schemas.microsoft.com/office/drawing/2014/main" id="{2A6A3379-8362-1B8D-3821-38CFE49BB0E1}"/>
                </a:ext>
              </a:extLst>
            </p:cNvPr>
            <p:cNvSpPr txBox="1"/>
            <p:nvPr/>
          </p:nvSpPr>
          <p:spPr>
            <a:xfrm>
              <a:off x="8829642" y="2970033"/>
              <a:ext cx="295114" cy="369332"/>
            </a:xfrm>
            <a:prstGeom prst="rect">
              <a:avLst/>
            </a:prstGeom>
            <a:noFill/>
          </p:spPr>
          <p:txBody>
            <a:bodyPr wrap="square" rtlCol="0">
              <a:spAutoFit/>
            </a:bodyPr>
            <a:lstStyle/>
            <a:p>
              <a:r>
                <a:rPr lang="en-US" dirty="0"/>
                <a:t>a</a:t>
              </a:r>
            </a:p>
          </p:txBody>
        </p:sp>
        <p:sp>
          <p:nvSpPr>
            <p:cNvPr id="51" name="TextBox 50">
              <a:extLst>
                <a:ext uri="{FF2B5EF4-FFF2-40B4-BE49-F238E27FC236}">
                  <a16:creationId xmlns:a16="http://schemas.microsoft.com/office/drawing/2014/main" id="{216DB7B2-9266-E602-FBD6-7D8AAF1D28E5}"/>
                </a:ext>
              </a:extLst>
            </p:cNvPr>
            <p:cNvSpPr txBox="1"/>
            <p:nvPr/>
          </p:nvSpPr>
          <p:spPr>
            <a:xfrm>
              <a:off x="9005512" y="2232022"/>
              <a:ext cx="295114" cy="369332"/>
            </a:xfrm>
            <a:prstGeom prst="rect">
              <a:avLst/>
            </a:prstGeom>
            <a:noFill/>
          </p:spPr>
          <p:txBody>
            <a:bodyPr wrap="square" rtlCol="0">
              <a:spAutoFit/>
            </a:bodyPr>
            <a:lstStyle/>
            <a:p>
              <a:r>
                <a:rPr lang="en-US" dirty="0"/>
                <a:t>T</a:t>
              </a:r>
            </a:p>
          </p:txBody>
        </p:sp>
        <p:sp>
          <p:nvSpPr>
            <p:cNvPr id="52" name="TextBox 51">
              <a:extLst>
                <a:ext uri="{FF2B5EF4-FFF2-40B4-BE49-F238E27FC236}">
                  <a16:creationId xmlns:a16="http://schemas.microsoft.com/office/drawing/2014/main" id="{C6149E29-F296-1FB6-DAAE-C7ACF1CA7132}"/>
                </a:ext>
              </a:extLst>
            </p:cNvPr>
            <p:cNvSpPr txBox="1"/>
            <p:nvPr/>
          </p:nvSpPr>
          <p:spPr>
            <a:xfrm>
              <a:off x="8982614" y="1503338"/>
              <a:ext cx="295114" cy="369332"/>
            </a:xfrm>
            <a:prstGeom prst="rect">
              <a:avLst/>
            </a:prstGeom>
            <a:noFill/>
          </p:spPr>
          <p:txBody>
            <a:bodyPr wrap="square" rtlCol="0">
              <a:spAutoFit/>
            </a:bodyPr>
            <a:lstStyle/>
            <a:p>
              <a:r>
                <a:rPr lang="en-US" dirty="0"/>
                <a:t>c</a:t>
              </a:r>
            </a:p>
          </p:txBody>
        </p:sp>
      </p:grpSp>
      <p:sp>
        <p:nvSpPr>
          <p:cNvPr id="3" name="TextBox 2">
            <a:extLst>
              <a:ext uri="{FF2B5EF4-FFF2-40B4-BE49-F238E27FC236}">
                <a16:creationId xmlns:a16="http://schemas.microsoft.com/office/drawing/2014/main" id="{F886BB32-7862-4B6B-857E-B40BA8D110BD}"/>
              </a:ext>
            </a:extLst>
          </p:cNvPr>
          <p:cNvSpPr txBox="1"/>
          <p:nvPr/>
        </p:nvSpPr>
        <p:spPr>
          <a:xfrm>
            <a:off x="9810669" y="1083850"/>
            <a:ext cx="1979341"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Note: the parser doesn’t rely on the trash state and hence in future won’t be acknowledged. </a:t>
            </a:r>
          </a:p>
        </p:txBody>
      </p:sp>
    </p:spTree>
    <p:extLst>
      <p:ext uri="{BB962C8B-B14F-4D97-AF65-F5344CB8AC3E}">
        <p14:creationId xmlns:p14="http://schemas.microsoft.com/office/powerpoint/2010/main" val="1932102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0C94-1959-3E61-A56B-114DAF70CB1E}"/>
              </a:ext>
            </a:extLst>
          </p:cNvPr>
          <p:cNvSpPr>
            <a:spLocks noGrp="1"/>
          </p:cNvSpPr>
          <p:nvPr>
            <p:ph type="title"/>
          </p:nvPr>
        </p:nvSpPr>
        <p:spPr>
          <a:xfrm>
            <a:off x="630382" y="-57915"/>
            <a:ext cx="10515600" cy="1325563"/>
          </a:xfrm>
        </p:spPr>
        <p:txBody>
          <a:bodyPr/>
          <a:lstStyle/>
          <a:p>
            <a:r>
              <a:rPr lang="en-ZA" dirty="0"/>
              <a:t>Creating SLR Parse Table</a:t>
            </a:r>
          </a:p>
        </p:txBody>
      </p:sp>
      <p:sp>
        <p:nvSpPr>
          <p:cNvPr id="3" name="Content Placeholder 2">
            <a:extLst>
              <a:ext uri="{FF2B5EF4-FFF2-40B4-BE49-F238E27FC236}">
                <a16:creationId xmlns:a16="http://schemas.microsoft.com/office/drawing/2014/main" id="{2F7724FD-DB17-CA2D-5E48-6770CB20773A}"/>
              </a:ext>
            </a:extLst>
          </p:cNvPr>
          <p:cNvSpPr>
            <a:spLocks noGrp="1"/>
          </p:cNvSpPr>
          <p:nvPr>
            <p:ph idx="1"/>
          </p:nvPr>
        </p:nvSpPr>
        <p:spPr>
          <a:xfrm>
            <a:off x="749135" y="880586"/>
            <a:ext cx="10515600" cy="4351338"/>
          </a:xfrm>
        </p:spPr>
        <p:txBody>
          <a:bodyPr/>
          <a:lstStyle/>
          <a:p>
            <a:pPr marL="0" indent="0">
              <a:buNone/>
            </a:pPr>
            <a:r>
              <a:rPr lang="en-ZA" dirty="0"/>
              <a:t>Next after creating the FOLLOW sets and DFA, we use them to create the SLR Parse table, which is used by the SLR parser to determine what next step to take when parsing a string and whether the string is accepted by the grammar or not. The table contains which operations to perform based on what DFA state the parser is currently in and what symbol of the input is being fed in. The operators used are shift, goto and reduce. </a:t>
            </a:r>
          </a:p>
        </p:txBody>
      </p:sp>
      <p:grpSp>
        <p:nvGrpSpPr>
          <p:cNvPr id="4" name="Group 3">
            <a:extLst>
              <a:ext uri="{FF2B5EF4-FFF2-40B4-BE49-F238E27FC236}">
                <a16:creationId xmlns:a16="http://schemas.microsoft.com/office/drawing/2014/main" id="{799B3EFF-36BF-91C2-19D1-373A7DA08ED9}"/>
              </a:ext>
            </a:extLst>
          </p:cNvPr>
          <p:cNvGrpSpPr/>
          <p:nvPr/>
        </p:nvGrpSpPr>
        <p:grpSpPr>
          <a:xfrm>
            <a:off x="8346290" y="2859210"/>
            <a:ext cx="3312217" cy="3673967"/>
            <a:chOff x="5994976" y="1083850"/>
            <a:chExt cx="3312217" cy="3673967"/>
          </a:xfrm>
        </p:grpSpPr>
        <p:cxnSp>
          <p:nvCxnSpPr>
            <p:cNvPr id="5" name="Straight Arrow Connector 4">
              <a:extLst>
                <a:ext uri="{FF2B5EF4-FFF2-40B4-BE49-F238E27FC236}">
                  <a16:creationId xmlns:a16="http://schemas.microsoft.com/office/drawing/2014/main" id="{D41CCEB4-77B5-58CC-C37B-3522D25ED019}"/>
                </a:ext>
              </a:extLst>
            </p:cNvPr>
            <p:cNvCxnSpPr>
              <a:cxnSpLocks/>
            </p:cNvCxnSpPr>
            <p:nvPr/>
          </p:nvCxnSpPr>
          <p:spPr>
            <a:xfrm>
              <a:off x="5994976" y="2795955"/>
              <a:ext cx="617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Flowchart: Connector 5">
              <a:extLst>
                <a:ext uri="{FF2B5EF4-FFF2-40B4-BE49-F238E27FC236}">
                  <a16:creationId xmlns:a16="http://schemas.microsoft.com/office/drawing/2014/main" id="{D80D39C6-4962-F893-21DC-43206DD4427E}"/>
                </a:ext>
              </a:extLst>
            </p:cNvPr>
            <p:cNvSpPr/>
            <p:nvPr/>
          </p:nvSpPr>
          <p:spPr>
            <a:xfrm>
              <a:off x="8753733" y="1785186"/>
              <a:ext cx="550985" cy="492369"/>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5</a:t>
              </a:r>
              <a:endParaRPr lang="en-ZA" sz="1400" baseline="-25000" dirty="0"/>
            </a:p>
          </p:txBody>
        </p:sp>
        <p:sp>
          <p:nvSpPr>
            <p:cNvPr id="7" name="Flowchart: Connector 6">
              <a:extLst>
                <a:ext uri="{FF2B5EF4-FFF2-40B4-BE49-F238E27FC236}">
                  <a16:creationId xmlns:a16="http://schemas.microsoft.com/office/drawing/2014/main" id="{6F179BB9-ED1C-8319-F0FF-F6B83AB370BD}"/>
                </a:ext>
              </a:extLst>
            </p:cNvPr>
            <p:cNvSpPr/>
            <p:nvPr/>
          </p:nvSpPr>
          <p:spPr>
            <a:xfrm>
              <a:off x="6612669"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1</a:t>
              </a:r>
              <a:endParaRPr lang="en-ZA" sz="1400" baseline="-25000" dirty="0"/>
            </a:p>
          </p:txBody>
        </p:sp>
        <p:sp>
          <p:nvSpPr>
            <p:cNvPr id="8" name="Flowchart: Connector 7">
              <a:extLst>
                <a:ext uri="{FF2B5EF4-FFF2-40B4-BE49-F238E27FC236}">
                  <a16:creationId xmlns:a16="http://schemas.microsoft.com/office/drawing/2014/main" id="{85B98697-5E1A-10C8-5ABB-6359F98D8A1D}"/>
                </a:ext>
              </a:extLst>
            </p:cNvPr>
            <p:cNvSpPr/>
            <p:nvPr/>
          </p:nvSpPr>
          <p:spPr>
            <a:xfrm>
              <a:off x="6612669" y="3418519"/>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2</a:t>
              </a:r>
              <a:endParaRPr lang="en-ZA" sz="1400" baseline="-25000" dirty="0"/>
            </a:p>
          </p:txBody>
        </p:sp>
        <p:sp>
          <p:nvSpPr>
            <p:cNvPr id="9" name="Flowchart: Connector 8">
              <a:extLst>
                <a:ext uri="{FF2B5EF4-FFF2-40B4-BE49-F238E27FC236}">
                  <a16:creationId xmlns:a16="http://schemas.microsoft.com/office/drawing/2014/main" id="{C07C50C5-4BCE-01AC-04B0-EBB721C3D53E}"/>
                </a:ext>
              </a:extLst>
            </p:cNvPr>
            <p:cNvSpPr/>
            <p:nvPr/>
          </p:nvSpPr>
          <p:spPr>
            <a:xfrm>
              <a:off x="7694249" y="1785186"/>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3</a:t>
              </a:r>
              <a:endParaRPr lang="en-ZA" sz="1400" baseline="-25000" dirty="0"/>
            </a:p>
          </p:txBody>
        </p:sp>
        <p:sp>
          <p:nvSpPr>
            <p:cNvPr id="10" name="Flowchart: Connector 9">
              <a:extLst>
                <a:ext uri="{FF2B5EF4-FFF2-40B4-BE49-F238E27FC236}">
                  <a16:creationId xmlns:a16="http://schemas.microsoft.com/office/drawing/2014/main" id="{D44AF3AA-DA57-4901-0867-9D17C7863BA6}"/>
                </a:ext>
              </a:extLst>
            </p:cNvPr>
            <p:cNvSpPr/>
            <p:nvPr/>
          </p:nvSpPr>
          <p:spPr>
            <a:xfrm>
              <a:off x="8756208" y="254977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4</a:t>
              </a:r>
              <a:endParaRPr lang="en-ZA" sz="1400" baseline="-25000" dirty="0"/>
            </a:p>
          </p:txBody>
        </p:sp>
        <p:sp>
          <p:nvSpPr>
            <p:cNvPr id="11" name="Flowchart: Connector 10">
              <a:extLst>
                <a:ext uri="{FF2B5EF4-FFF2-40B4-BE49-F238E27FC236}">
                  <a16:creationId xmlns:a16="http://schemas.microsoft.com/office/drawing/2014/main" id="{9CEC895C-BD73-0927-F09B-8B7403C969D5}"/>
                </a:ext>
              </a:extLst>
            </p:cNvPr>
            <p:cNvSpPr/>
            <p:nvPr/>
          </p:nvSpPr>
          <p:spPr>
            <a:xfrm>
              <a:off x="8753733" y="108385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6</a:t>
              </a:r>
              <a:endParaRPr lang="en-ZA" sz="1400" baseline="-25000" dirty="0"/>
            </a:p>
          </p:txBody>
        </p:sp>
        <p:sp>
          <p:nvSpPr>
            <p:cNvPr id="12" name="Flowchart: Connector 11">
              <a:extLst>
                <a:ext uri="{FF2B5EF4-FFF2-40B4-BE49-F238E27FC236}">
                  <a16:creationId xmlns:a16="http://schemas.microsoft.com/office/drawing/2014/main" id="{5F282293-8F35-D56D-5679-594066A25824}"/>
                </a:ext>
              </a:extLst>
            </p:cNvPr>
            <p:cNvSpPr/>
            <p:nvPr/>
          </p:nvSpPr>
          <p:spPr>
            <a:xfrm>
              <a:off x="7694249" y="3418520"/>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7</a:t>
              </a:r>
              <a:endParaRPr lang="en-ZA" sz="1400" baseline="-25000" dirty="0"/>
            </a:p>
          </p:txBody>
        </p:sp>
        <p:sp>
          <p:nvSpPr>
            <p:cNvPr id="13" name="Flowchart: Connector 12">
              <a:extLst>
                <a:ext uri="{FF2B5EF4-FFF2-40B4-BE49-F238E27FC236}">
                  <a16:creationId xmlns:a16="http://schemas.microsoft.com/office/drawing/2014/main" id="{872778F6-79AA-9CE5-6266-0DB4C03E8FE8}"/>
                </a:ext>
              </a:extLst>
            </p:cNvPr>
            <p:cNvSpPr/>
            <p:nvPr/>
          </p:nvSpPr>
          <p:spPr>
            <a:xfrm>
              <a:off x="7694248" y="4265448"/>
              <a:ext cx="550985" cy="492369"/>
            </a:xfrm>
            <a:prstGeom prst="flowChartConnector">
              <a:avLst/>
            </a:prstGeom>
            <a:ln w="34925" cmpd="dbl"/>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D</a:t>
              </a:r>
              <a:r>
                <a:rPr lang="en-US" sz="1400" baseline="-25000" dirty="0"/>
                <a:t>8</a:t>
              </a:r>
              <a:endParaRPr lang="en-ZA" sz="1400" baseline="-25000" dirty="0"/>
            </a:p>
          </p:txBody>
        </p:sp>
        <p:cxnSp>
          <p:nvCxnSpPr>
            <p:cNvPr id="14" name="Straight Arrow Connector 13">
              <a:extLst>
                <a:ext uri="{FF2B5EF4-FFF2-40B4-BE49-F238E27FC236}">
                  <a16:creationId xmlns:a16="http://schemas.microsoft.com/office/drawing/2014/main" id="{AC9D5C8D-646A-0A19-AF11-09F26318AFE9}"/>
                </a:ext>
              </a:extLst>
            </p:cNvPr>
            <p:cNvCxnSpPr>
              <a:stCxn id="7" idx="4"/>
              <a:endCxn id="8" idx="0"/>
            </p:cNvCxnSpPr>
            <p:nvPr/>
          </p:nvCxnSpPr>
          <p:spPr>
            <a:xfrm>
              <a:off x="6888162" y="3042139"/>
              <a:ext cx="0" cy="3763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423D2409-412B-386B-C35F-0EE418553F47}"/>
                </a:ext>
              </a:extLst>
            </p:cNvPr>
            <p:cNvCxnSpPr>
              <a:stCxn id="7" idx="7"/>
              <a:endCxn id="9" idx="2"/>
            </p:cNvCxnSpPr>
            <p:nvPr/>
          </p:nvCxnSpPr>
          <p:spPr>
            <a:xfrm flipV="1">
              <a:off x="7082964" y="2031371"/>
              <a:ext cx="611285"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F48D4DB8-1016-46DE-9FE5-3412E8EB64F0}"/>
                </a:ext>
              </a:extLst>
            </p:cNvPr>
            <p:cNvCxnSpPr>
              <a:stCxn id="7" idx="5"/>
              <a:endCxn id="12" idx="1"/>
            </p:cNvCxnSpPr>
            <p:nvPr/>
          </p:nvCxnSpPr>
          <p:spPr>
            <a:xfrm>
              <a:off x="7082964" y="2970033"/>
              <a:ext cx="691975"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BD843267-A68D-71DB-B92C-20B548A88AEA}"/>
                </a:ext>
              </a:extLst>
            </p:cNvPr>
            <p:cNvCxnSpPr>
              <a:stCxn id="7" idx="6"/>
              <a:endCxn id="10" idx="2"/>
            </p:cNvCxnSpPr>
            <p:nvPr/>
          </p:nvCxnSpPr>
          <p:spPr>
            <a:xfrm>
              <a:off x="7163654" y="2795955"/>
              <a:ext cx="15925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526A2BFC-9AEB-7B05-47EC-1EBBE25A1A98}"/>
                </a:ext>
              </a:extLst>
            </p:cNvPr>
            <p:cNvCxnSpPr>
              <a:stCxn id="10" idx="3"/>
              <a:endCxn id="12" idx="7"/>
            </p:cNvCxnSpPr>
            <p:nvPr/>
          </p:nvCxnSpPr>
          <p:spPr>
            <a:xfrm flipH="1">
              <a:off x="8164544" y="2970033"/>
              <a:ext cx="672354" cy="5205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7C2BAC3-D951-28D6-83E5-2F523A0E7E1E}"/>
                </a:ext>
              </a:extLst>
            </p:cNvPr>
            <p:cNvCxnSpPr>
              <a:stCxn id="10" idx="0"/>
              <a:endCxn id="6" idx="4"/>
            </p:cNvCxnSpPr>
            <p:nvPr/>
          </p:nvCxnSpPr>
          <p:spPr>
            <a:xfrm flipH="1" flipV="1">
              <a:off x="9029226" y="2277555"/>
              <a:ext cx="2475" cy="2722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0EF7433-B87D-DF12-7DD1-BA2ADD52FD49}"/>
                </a:ext>
              </a:extLst>
            </p:cNvPr>
            <p:cNvCxnSpPr>
              <a:stCxn id="10" idx="1"/>
              <a:endCxn id="9" idx="6"/>
            </p:cNvCxnSpPr>
            <p:nvPr/>
          </p:nvCxnSpPr>
          <p:spPr>
            <a:xfrm flipH="1" flipV="1">
              <a:off x="8245234" y="2031371"/>
              <a:ext cx="591664" cy="5905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C4ED733-C209-7673-9097-358A5AA38D95}"/>
                </a:ext>
              </a:extLst>
            </p:cNvPr>
            <p:cNvCxnSpPr>
              <a:stCxn id="6" idx="0"/>
              <a:endCxn id="11" idx="4"/>
            </p:cNvCxnSpPr>
            <p:nvPr/>
          </p:nvCxnSpPr>
          <p:spPr>
            <a:xfrm flipV="1">
              <a:off x="9029226" y="1576219"/>
              <a:ext cx="0" cy="2089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DA5A85E9-A436-7111-F627-B77959F4BF96}"/>
                </a:ext>
              </a:extLst>
            </p:cNvPr>
            <p:cNvCxnSpPr>
              <a:stCxn id="12" idx="4"/>
              <a:endCxn id="13" idx="0"/>
            </p:cNvCxnSpPr>
            <p:nvPr/>
          </p:nvCxnSpPr>
          <p:spPr>
            <a:xfrm flipH="1">
              <a:off x="7969741" y="3910889"/>
              <a:ext cx="1" cy="3545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Freeform: Shape 22">
              <a:extLst>
                <a:ext uri="{FF2B5EF4-FFF2-40B4-BE49-F238E27FC236}">
                  <a16:creationId xmlns:a16="http://schemas.microsoft.com/office/drawing/2014/main" id="{99F88927-5A13-CCE3-BAFF-2476AE04C986}"/>
                </a:ext>
              </a:extLst>
            </p:cNvPr>
            <p:cNvSpPr/>
            <p:nvPr/>
          </p:nvSpPr>
          <p:spPr>
            <a:xfrm>
              <a:off x="8856231" y="3022270"/>
              <a:ext cx="270246" cy="278473"/>
            </a:xfrm>
            <a:custGeom>
              <a:avLst/>
              <a:gdLst>
                <a:gd name="connsiteX0" fmla="*/ 38387 w 270246"/>
                <a:gd name="connsiteY0" fmla="*/ 0 h 278473"/>
                <a:gd name="connsiteX1" fmla="*/ 2761 w 270246"/>
                <a:gd name="connsiteY1" fmla="*/ 207818 h 278473"/>
                <a:gd name="connsiteX2" fmla="*/ 103701 w 270246"/>
                <a:gd name="connsiteY2" fmla="*/ 273133 h 278473"/>
                <a:gd name="connsiteX3" fmla="*/ 234330 w 270246"/>
                <a:gd name="connsiteY3" fmla="*/ 267195 h 278473"/>
                <a:gd name="connsiteX4" fmla="*/ 269956 w 270246"/>
                <a:gd name="connsiteY4" fmla="*/ 207818 h 278473"/>
                <a:gd name="connsiteX5" fmla="*/ 252143 w 270246"/>
                <a:gd name="connsiteY5" fmla="*/ 0 h 27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0246" h="278473">
                  <a:moveTo>
                    <a:pt x="38387" y="0"/>
                  </a:moveTo>
                  <a:cubicBezTo>
                    <a:pt x="15131" y="81148"/>
                    <a:pt x="-8125" y="162296"/>
                    <a:pt x="2761" y="207818"/>
                  </a:cubicBezTo>
                  <a:cubicBezTo>
                    <a:pt x="13647" y="253340"/>
                    <a:pt x="65106" y="263237"/>
                    <a:pt x="103701" y="273133"/>
                  </a:cubicBezTo>
                  <a:cubicBezTo>
                    <a:pt x="142296" y="283029"/>
                    <a:pt x="206621" y="278081"/>
                    <a:pt x="234330" y="267195"/>
                  </a:cubicBezTo>
                  <a:cubicBezTo>
                    <a:pt x="262039" y="256309"/>
                    <a:pt x="266987" y="252350"/>
                    <a:pt x="269956" y="207818"/>
                  </a:cubicBezTo>
                  <a:cubicBezTo>
                    <a:pt x="272925" y="163286"/>
                    <a:pt x="252143" y="0"/>
                    <a:pt x="252143" y="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Freeform: Shape 23">
              <a:extLst>
                <a:ext uri="{FF2B5EF4-FFF2-40B4-BE49-F238E27FC236}">
                  <a16:creationId xmlns:a16="http://schemas.microsoft.com/office/drawing/2014/main" id="{2BD08FC7-404C-7A93-A890-3C80C1BBACD2}"/>
                </a:ext>
              </a:extLst>
            </p:cNvPr>
            <p:cNvSpPr/>
            <p:nvPr/>
          </p:nvSpPr>
          <p:spPr>
            <a:xfrm>
              <a:off x="7378078" y="3613793"/>
              <a:ext cx="396846" cy="325320"/>
            </a:xfrm>
            <a:custGeom>
              <a:avLst/>
              <a:gdLst>
                <a:gd name="connsiteX0" fmla="*/ 291003 w 362255"/>
                <a:gd name="connsiteY0" fmla="*/ 2244 h 277633"/>
                <a:gd name="connsiteX1" fmla="*/ 95060 w 362255"/>
                <a:gd name="connsiteY1" fmla="*/ 14120 h 277633"/>
                <a:gd name="connsiteX2" fmla="*/ 5995 w 362255"/>
                <a:gd name="connsiteY2" fmla="*/ 109122 h 277633"/>
                <a:gd name="connsiteX3" fmla="*/ 47559 w 362255"/>
                <a:gd name="connsiteY3" fmla="*/ 275377 h 277633"/>
                <a:gd name="connsiteX4" fmla="*/ 362255 w 362255"/>
                <a:gd name="connsiteY4" fmla="*/ 216000 h 277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2255" h="277633">
                  <a:moveTo>
                    <a:pt x="291003" y="2244"/>
                  </a:moveTo>
                  <a:cubicBezTo>
                    <a:pt x="216782" y="-725"/>
                    <a:pt x="142561" y="-3693"/>
                    <a:pt x="95060" y="14120"/>
                  </a:cubicBezTo>
                  <a:cubicBezTo>
                    <a:pt x="47559" y="31933"/>
                    <a:pt x="13912" y="65579"/>
                    <a:pt x="5995" y="109122"/>
                  </a:cubicBezTo>
                  <a:cubicBezTo>
                    <a:pt x="-1922" y="152665"/>
                    <a:pt x="-11818" y="257564"/>
                    <a:pt x="47559" y="275377"/>
                  </a:cubicBezTo>
                  <a:cubicBezTo>
                    <a:pt x="106936" y="293190"/>
                    <a:pt x="305847" y="199177"/>
                    <a:pt x="362255" y="216000"/>
                  </a:cubicBezTo>
                </a:path>
              </a:pathLst>
            </a:custGeom>
            <a:noFill/>
            <a:ln>
              <a:head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5" name="TextBox 24">
              <a:extLst>
                <a:ext uri="{FF2B5EF4-FFF2-40B4-BE49-F238E27FC236}">
                  <a16:creationId xmlns:a16="http://schemas.microsoft.com/office/drawing/2014/main" id="{BBD090B5-EDF5-234F-690F-493A0DF3CAC0}"/>
                </a:ext>
              </a:extLst>
            </p:cNvPr>
            <p:cNvSpPr txBox="1"/>
            <p:nvPr/>
          </p:nvSpPr>
          <p:spPr>
            <a:xfrm>
              <a:off x="7102868" y="2092889"/>
              <a:ext cx="295114" cy="369332"/>
            </a:xfrm>
            <a:prstGeom prst="rect">
              <a:avLst/>
            </a:prstGeom>
            <a:noFill/>
          </p:spPr>
          <p:txBody>
            <a:bodyPr wrap="square" rtlCol="0">
              <a:spAutoFit/>
            </a:bodyPr>
            <a:lstStyle/>
            <a:p>
              <a:r>
                <a:rPr lang="en-US" dirty="0"/>
                <a:t>R</a:t>
              </a:r>
            </a:p>
          </p:txBody>
        </p:sp>
        <p:sp>
          <p:nvSpPr>
            <p:cNvPr id="26" name="TextBox 25">
              <a:extLst>
                <a:ext uri="{FF2B5EF4-FFF2-40B4-BE49-F238E27FC236}">
                  <a16:creationId xmlns:a16="http://schemas.microsoft.com/office/drawing/2014/main" id="{B245470A-F9B2-E6F7-5963-7BD8BBEFB112}"/>
                </a:ext>
              </a:extLst>
            </p:cNvPr>
            <p:cNvSpPr txBox="1"/>
            <p:nvPr/>
          </p:nvSpPr>
          <p:spPr>
            <a:xfrm>
              <a:off x="6606675" y="3022270"/>
              <a:ext cx="295114" cy="369332"/>
            </a:xfrm>
            <a:prstGeom prst="rect">
              <a:avLst/>
            </a:prstGeom>
            <a:noFill/>
          </p:spPr>
          <p:txBody>
            <a:bodyPr wrap="square" rtlCol="0">
              <a:spAutoFit/>
            </a:bodyPr>
            <a:lstStyle/>
            <a:p>
              <a:r>
                <a:rPr lang="en-US" dirty="0"/>
                <a:t>T</a:t>
              </a:r>
            </a:p>
          </p:txBody>
        </p:sp>
        <p:sp>
          <p:nvSpPr>
            <p:cNvPr id="27" name="TextBox 26">
              <a:extLst>
                <a:ext uri="{FF2B5EF4-FFF2-40B4-BE49-F238E27FC236}">
                  <a16:creationId xmlns:a16="http://schemas.microsoft.com/office/drawing/2014/main" id="{C7422767-B3BE-F4CC-2DB8-3E1022B680EE}"/>
                </a:ext>
              </a:extLst>
            </p:cNvPr>
            <p:cNvSpPr txBox="1"/>
            <p:nvPr/>
          </p:nvSpPr>
          <p:spPr>
            <a:xfrm>
              <a:off x="7428944" y="3028112"/>
              <a:ext cx="295114" cy="369332"/>
            </a:xfrm>
            <a:prstGeom prst="rect">
              <a:avLst/>
            </a:prstGeom>
            <a:noFill/>
          </p:spPr>
          <p:txBody>
            <a:bodyPr wrap="square" rtlCol="0">
              <a:spAutoFit/>
            </a:bodyPr>
            <a:lstStyle/>
            <a:p>
              <a:r>
                <a:rPr lang="en-US" dirty="0"/>
                <a:t>b</a:t>
              </a:r>
            </a:p>
          </p:txBody>
        </p:sp>
        <p:sp>
          <p:nvSpPr>
            <p:cNvPr id="28" name="TextBox 27">
              <a:extLst>
                <a:ext uri="{FF2B5EF4-FFF2-40B4-BE49-F238E27FC236}">
                  <a16:creationId xmlns:a16="http://schemas.microsoft.com/office/drawing/2014/main" id="{FA905DA7-462F-1F36-8C28-E71439F272A5}"/>
                </a:ext>
              </a:extLst>
            </p:cNvPr>
            <p:cNvSpPr txBox="1"/>
            <p:nvPr/>
          </p:nvSpPr>
          <p:spPr>
            <a:xfrm>
              <a:off x="7806390" y="2432224"/>
              <a:ext cx="295114" cy="369332"/>
            </a:xfrm>
            <a:prstGeom prst="rect">
              <a:avLst/>
            </a:prstGeom>
            <a:noFill/>
          </p:spPr>
          <p:txBody>
            <a:bodyPr wrap="square" rtlCol="0">
              <a:spAutoFit/>
            </a:bodyPr>
            <a:lstStyle/>
            <a:p>
              <a:r>
                <a:rPr lang="en-US" dirty="0"/>
                <a:t>a</a:t>
              </a:r>
            </a:p>
          </p:txBody>
        </p:sp>
        <p:sp>
          <p:nvSpPr>
            <p:cNvPr id="29" name="TextBox 28">
              <a:extLst>
                <a:ext uri="{FF2B5EF4-FFF2-40B4-BE49-F238E27FC236}">
                  <a16:creationId xmlns:a16="http://schemas.microsoft.com/office/drawing/2014/main" id="{6C95E724-C0F9-F4CF-52AF-65946516216A}"/>
                </a:ext>
              </a:extLst>
            </p:cNvPr>
            <p:cNvSpPr txBox="1"/>
            <p:nvPr/>
          </p:nvSpPr>
          <p:spPr>
            <a:xfrm>
              <a:off x="7383493" y="3591787"/>
              <a:ext cx="295114" cy="369332"/>
            </a:xfrm>
            <a:prstGeom prst="rect">
              <a:avLst/>
            </a:prstGeom>
            <a:noFill/>
          </p:spPr>
          <p:txBody>
            <a:bodyPr wrap="square" rtlCol="0">
              <a:spAutoFit/>
            </a:bodyPr>
            <a:lstStyle/>
            <a:p>
              <a:r>
                <a:rPr lang="en-US" dirty="0"/>
                <a:t>b</a:t>
              </a:r>
            </a:p>
          </p:txBody>
        </p:sp>
        <p:sp>
          <p:nvSpPr>
            <p:cNvPr id="30" name="TextBox 29">
              <a:extLst>
                <a:ext uri="{FF2B5EF4-FFF2-40B4-BE49-F238E27FC236}">
                  <a16:creationId xmlns:a16="http://schemas.microsoft.com/office/drawing/2014/main" id="{B762961F-E58D-2BBA-4EFC-74FA9B36ABAE}"/>
                </a:ext>
              </a:extLst>
            </p:cNvPr>
            <p:cNvSpPr txBox="1"/>
            <p:nvPr/>
          </p:nvSpPr>
          <p:spPr>
            <a:xfrm>
              <a:off x="7914088" y="3895166"/>
              <a:ext cx="295114" cy="369332"/>
            </a:xfrm>
            <a:prstGeom prst="rect">
              <a:avLst/>
            </a:prstGeom>
            <a:noFill/>
          </p:spPr>
          <p:txBody>
            <a:bodyPr wrap="square" rtlCol="0">
              <a:spAutoFit/>
            </a:bodyPr>
            <a:lstStyle/>
            <a:p>
              <a:r>
                <a:rPr lang="en-US" dirty="0"/>
                <a:t>R</a:t>
              </a:r>
            </a:p>
          </p:txBody>
        </p:sp>
        <p:sp>
          <p:nvSpPr>
            <p:cNvPr id="31" name="TextBox 30">
              <a:extLst>
                <a:ext uri="{FF2B5EF4-FFF2-40B4-BE49-F238E27FC236}">
                  <a16:creationId xmlns:a16="http://schemas.microsoft.com/office/drawing/2014/main" id="{7C661483-44A6-70DF-87E6-F2F425C68A95}"/>
                </a:ext>
              </a:extLst>
            </p:cNvPr>
            <p:cNvSpPr txBox="1"/>
            <p:nvPr/>
          </p:nvSpPr>
          <p:spPr>
            <a:xfrm>
              <a:off x="8434822" y="2031370"/>
              <a:ext cx="295114" cy="369332"/>
            </a:xfrm>
            <a:prstGeom prst="rect">
              <a:avLst/>
            </a:prstGeom>
            <a:noFill/>
          </p:spPr>
          <p:txBody>
            <a:bodyPr wrap="square" rtlCol="0">
              <a:spAutoFit/>
            </a:bodyPr>
            <a:lstStyle/>
            <a:p>
              <a:r>
                <a:rPr lang="en-US" dirty="0"/>
                <a:t>R</a:t>
              </a:r>
            </a:p>
          </p:txBody>
        </p:sp>
        <p:sp>
          <p:nvSpPr>
            <p:cNvPr id="32" name="TextBox 31">
              <a:extLst>
                <a:ext uri="{FF2B5EF4-FFF2-40B4-BE49-F238E27FC236}">
                  <a16:creationId xmlns:a16="http://schemas.microsoft.com/office/drawing/2014/main" id="{FDB08F3B-E4EE-D2E2-93C4-01EB858C9456}"/>
                </a:ext>
              </a:extLst>
            </p:cNvPr>
            <p:cNvSpPr txBox="1"/>
            <p:nvPr/>
          </p:nvSpPr>
          <p:spPr>
            <a:xfrm>
              <a:off x="8144923" y="3028576"/>
              <a:ext cx="295114" cy="369332"/>
            </a:xfrm>
            <a:prstGeom prst="rect">
              <a:avLst/>
            </a:prstGeom>
            <a:noFill/>
          </p:spPr>
          <p:txBody>
            <a:bodyPr wrap="square" rtlCol="0">
              <a:spAutoFit/>
            </a:bodyPr>
            <a:lstStyle/>
            <a:p>
              <a:r>
                <a:rPr lang="en-US" dirty="0"/>
                <a:t>b</a:t>
              </a:r>
            </a:p>
          </p:txBody>
        </p:sp>
        <p:sp>
          <p:nvSpPr>
            <p:cNvPr id="33" name="TextBox 32">
              <a:extLst>
                <a:ext uri="{FF2B5EF4-FFF2-40B4-BE49-F238E27FC236}">
                  <a16:creationId xmlns:a16="http://schemas.microsoft.com/office/drawing/2014/main" id="{D97A60F9-4EA7-1483-DF38-70D077A8863E}"/>
                </a:ext>
              </a:extLst>
            </p:cNvPr>
            <p:cNvSpPr txBox="1"/>
            <p:nvPr/>
          </p:nvSpPr>
          <p:spPr>
            <a:xfrm>
              <a:off x="8829642" y="2970033"/>
              <a:ext cx="295114" cy="369332"/>
            </a:xfrm>
            <a:prstGeom prst="rect">
              <a:avLst/>
            </a:prstGeom>
            <a:noFill/>
          </p:spPr>
          <p:txBody>
            <a:bodyPr wrap="square" rtlCol="0">
              <a:spAutoFit/>
            </a:bodyPr>
            <a:lstStyle/>
            <a:p>
              <a:r>
                <a:rPr lang="en-US" dirty="0"/>
                <a:t>a</a:t>
              </a:r>
            </a:p>
          </p:txBody>
        </p:sp>
        <p:sp>
          <p:nvSpPr>
            <p:cNvPr id="34" name="TextBox 33">
              <a:extLst>
                <a:ext uri="{FF2B5EF4-FFF2-40B4-BE49-F238E27FC236}">
                  <a16:creationId xmlns:a16="http://schemas.microsoft.com/office/drawing/2014/main" id="{A92BE0EC-FAA0-5EE4-EB93-94913A39DAA3}"/>
                </a:ext>
              </a:extLst>
            </p:cNvPr>
            <p:cNvSpPr txBox="1"/>
            <p:nvPr/>
          </p:nvSpPr>
          <p:spPr>
            <a:xfrm>
              <a:off x="9005512" y="2232022"/>
              <a:ext cx="295114" cy="369332"/>
            </a:xfrm>
            <a:prstGeom prst="rect">
              <a:avLst/>
            </a:prstGeom>
            <a:noFill/>
          </p:spPr>
          <p:txBody>
            <a:bodyPr wrap="square" rtlCol="0">
              <a:spAutoFit/>
            </a:bodyPr>
            <a:lstStyle/>
            <a:p>
              <a:r>
                <a:rPr lang="en-US" dirty="0"/>
                <a:t>T</a:t>
              </a:r>
            </a:p>
          </p:txBody>
        </p:sp>
        <p:sp>
          <p:nvSpPr>
            <p:cNvPr id="35" name="TextBox 34">
              <a:extLst>
                <a:ext uri="{FF2B5EF4-FFF2-40B4-BE49-F238E27FC236}">
                  <a16:creationId xmlns:a16="http://schemas.microsoft.com/office/drawing/2014/main" id="{434661F5-7F9D-41FB-5F9E-C0EFB98ABFF6}"/>
                </a:ext>
              </a:extLst>
            </p:cNvPr>
            <p:cNvSpPr txBox="1"/>
            <p:nvPr/>
          </p:nvSpPr>
          <p:spPr>
            <a:xfrm>
              <a:off x="8982614" y="1503338"/>
              <a:ext cx="295114" cy="369332"/>
            </a:xfrm>
            <a:prstGeom prst="rect">
              <a:avLst/>
            </a:prstGeom>
            <a:noFill/>
          </p:spPr>
          <p:txBody>
            <a:bodyPr wrap="square" rtlCol="0">
              <a:spAutoFit/>
            </a:bodyPr>
            <a:lstStyle/>
            <a:p>
              <a:r>
                <a:rPr lang="en-US" dirty="0"/>
                <a:t>c</a:t>
              </a:r>
            </a:p>
          </p:txBody>
        </p:sp>
      </p:grpSp>
      <p:graphicFrame>
        <p:nvGraphicFramePr>
          <p:cNvPr id="36" name="Table 35">
            <a:extLst>
              <a:ext uri="{FF2B5EF4-FFF2-40B4-BE49-F238E27FC236}">
                <a16:creationId xmlns:a16="http://schemas.microsoft.com/office/drawing/2014/main" id="{F8FA8C4A-BB9D-0AB6-AD09-D7E40EEF8DEF}"/>
              </a:ext>
            </a:extLst>
          </p:cNvPr>
          <p:cNvGraphicFramePr>
            <a:graphicFrameLocks noGrp="1"/>
          </p:cNvGraphicFramePr>
          <p:nvPr>
            <p:extLst>
              <p:ext uri="{D42A27DB-BD31-4B8C-83A1-F6EECF244321}">
                <p14:modId xmlns:p14="http://schemas.microsoft.com/office/powerpoint/2010/main" val="724519284"/>
              </p:ext>
            </p:extLst>
          </p:nvPr>
        </p:nvGraphicFramePr>
        <p:xfrm>
          <a:off x="808985" y="3806730"/>
          <a:ext cx="5124204" cy="1737360"/>
        </p:xfrm>
        <a:graphic>
          <a:graphicData uri="http://schemas.openxmlformats.org/drawingml/2006/table">
            <a:tbl>
              <a:tblPr firstRow="1" bandRow="1">
                <a:tableStyleId>{5C22544A-7EE6-4342-B048-85BDC9FD1C3A}</a:tableStyleId>
              </a:tblPr>
              <a:tblGrid>
                <a:gridCol w="1707316">
                  <a:extLst>
                    <a:ext uri="{9D8B030D-6E8A-4147-A177-3AD203B41FA5}">
                      <a16:colId xmlns:a16="http://schemas.microsoft.com/office/drawing/2014/main" val="1491866525"/>
                    </a:ext>
                  </a:extLst>
                </a:gridCol>
                <a:gridCol w="1115404">
                  <a:extLst>
                    <a:ext uri="{9D8B030D-6E8A-4147-A177-3AD203B41FA5}">
                      <a16:colId xmlns:a16="http://schemas.microsoft.com/office/drawing/2014/main" val="833876327"/>
                    </a:ext>
                  </a:extLst>
                </a:gridCol>
                <a:gridCol w="766841">
                  <a:extLst>
                    <a:ext uri="{9D8B030D-6E8A-4147-A177-3AD203B41FA5}">
                      <a16:colId xmlns:a16="http://schemas.microsoft.com/office/drawing/2014/main" val="3244804989"/>
                    </a:ext>
                  </a:extLst>
                </a:gridCol>
                <a:gridCol w="1534643">
                  <a:extLst>
                    <a:ext uri="{9D8B030D-6E8A-4147-A177-3AD203B41FA5}">
                      <a16:colId xmlns:a16="http://schemas.microsoft.com/office/drawing/2014/main" val="2050730738"/>
                    </a:ext>
                  </a:extLst>
                </a:gridCol>
              </a:tblGrid>
              <a:tr h="285130">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tc>
                  <a:txBody>
                    <a:bodyPr/>
                    <a:lstStyle/>
                    <a:p>
                      <a:r>
                        <a:rPr lang="en-US" dirty="0"/>
                        <a:t>FOLLOW</a:t>
                      </a:r>
                      <a:endParaRPr lang="en-ZA" dirty="0"/>
                    </a:p>
                  </a:txBody>
                  <a:tcPr/>
                </a:tc>
                <a:extLst>
                  <a:ext uri="{0D108BD9-81ED-4DB2-BD59-A6C34878D82A}">
                    <a16:rowId xmlns:a16="http://schemas.microsoft.com/office/drawing/2014/main" val="645858535"/>
                  </a:ext>
                </a:extLst>
              </a:tr>
              <a:tr h="285130">
                <a:tc>
                  <a:txBody>
                    <a:bodyPr/>
                    <a:lstStyle/>
                    <a:p>
                      <a:r>
                        <a:rPr lang="en-US" dirty="0"/>
                        <a:t>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90710223"/>
                  </a:ext>
                </a:extLst>
              </a:tr>
              <a:tr h="313333">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{a,b}</a:t>
                      </a:r>
                      <a:endParaRPr lang="en-ZA" dirty="0"/>
                    </a:p>
                  </a:txBody>
                  <a:tcPr/>
                </a:tc>
                <a:tc>
                  <a:txBody>
                    <a:bodyPr/>
                    <a:lstStyle/>
                    <a:p>
                      <a:r>
                        <a:rPr lang="en-US" dirty="0"/>
                        <a:t>{$,c}</a:t>
                      </a:r>
                      <a:endParaRPr lang="en-ZA" dirty="0"/>
                    </a:p>
                  </a:txBody>
                  <a:tcPr/>
                </a:tc>
                <a:extLst>
                  <a:ext uri="{0D108BD9-81ED-4DB2-BD59-A6C34878D82A}">
                    <a16:rowId xmlns:a16="http://schemas.microsoft.com/office/drawing/2014/main" val="3458525672"/>
                  </a:ext>
                </a:extLst>
              </a:tr>
              <a:tr h="498977">
                <a:tc>
                  <a:txBody>
                    <a:bodyPr/>
                    <a:lstStyle/>
                    <a:p>
                      <a:r>
                        <a:rPr lang="en-US" dirty="0"/>
                        <a:t>R</a:t>
                      </a:r>
                      <a:endParaRPr lang="en-ZA" dirty="0"/>
                    </a:p>
                  </a:txBody>
                  <a:tcPr/>
                </a:tc>
                <a:tc>
                  <a:txBody>
                    <a:bodyPr/>
                    <a:lstStyle/>
                    <a:p>
                      <a:r>
                        <a:rPr lang="en-US" dirty="0"/>
                        <a:t>True</a:t>
                      </a:r>
                      <a:endParaRPr lang="en-ZA" dirty="0"/>
                    </a:p>
                  </a:txBody>
                  <a:tcPr/>
                </a:tc>
                <a:tc>
                  <a:txBody>
                    <a:bodyPr/>
                    <a:lstStyle/>
                    <a:p>
                      <a:r>
                        <a:rPr lang="en-US" dirty="0"/>
                        <a:t>{b}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p>
                      <a:endParaRPr lang="en-ZA" dirty="0"/>
                    </a:p>
                  </a:txBody>
                  <a:tcPr/>
                </a:tc>
                <a:extLst>
                  <a:ext uri="{0D108BD9-81ED-4DB2-BD59-A6C34878D82A}">
                    <a16:rowId xmlns:a16="http://schemas.microsoft.com/office/drawing/2014/main" val="3496105097"/>
                  </a:ext>
                </a:extLst>
              </a:tr>
            </a:tbl>
          </a:graphicData>
        </a:graphic>
      </p:graphicFrame>
    </p:spTree>
    <p:extLst>
      <p:ext uri="{BB962C8B-B14F-4D97-AF65-F5344CB8AC3E}">
        <p14:creationId xmlns:p14="http://schemas.microsoft.com/office/powerpoint/2010/main" val="2028382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777E-D534-C565-172C-88EBA0E8F6D5}"/>
              </a:ext>
            </a:extLst>
          </p:cNvPr>
          <p:cNvSpPr>
            <a:spLocks noGrp="1"/>
          </p:cNvSpPr>
          <p:nvPr>
            <p:ph type="title"/>
          </p:nvPr>
        </p:nvSpPr>
        <p:spPr>
          <a:xfrm>
            <a:off x="838200" y="0"/>
            <a:ext cx="10515600" cy="1325563"/>
          </a:xfrm>
        </p:spPr>
        <p:txBody>
          <a:bodyPr/>
          <a:lstStyle/>
          <a:p>
            <a:r>
              <a:rPr lang="en-ZA" dirty="0"/>
              <a:t>SLR parser operators</a:t>
            </a:r>
          </a:p>
        </p:txBody>
      </p:sp>
      <p:sp>
        <p:nvSpPr>
          <p:cNvPr id="3" name="Content Placeholder 2">
            <a:extLst>
              <a:ext uri="{FF2B5EF4-FFF2-40B4-BE49-F238E27FC236}">
                <a16:creationId xmlns:a16="http://schemas.microsoft.com/office/drawing/2014/main" id="{3BD561AC-5BE6-DA87-A487-6E3E1B388846}"/>
              </a:ext>
            </a:extLst>
          </p:cNvPr>
          <p:cNvSpPr>
            <a:spLocks noGrp="1"/>
          </p:cNvSpPr>
          <p:nvPr>
            <p:ph sz="half" idx="1"/>
          </p:nvPr>
        </p:nvSpPr>
        <p:spPr>
          <a:xfrm>
            <a:off x="838200" y="914401"/>
            <a:ext cx="5181600" cy="4310744"/>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ZA" u="sng" dirty="0"/>
              <a:t>Shift and Goto:</a:t>
            </a:r>
          </a:p>
          <a:p>
            <a:pPr marL="0" indent="0">
              <a:buNone/>
            </a:pPr>
            <a:r>
              <a:rPr lang="en-ZA" sz="2400" dirty="0"/>
              <a:t>The shift and goto operators behave similar, with the main difference is that shift applies only to terminals and goto applies only to nonterminals. They correspond to the transition rules used by the DFA. For example DFA state </a:t>
            </a:r>
            <a:r>
              <a:rPr lang="en-ZA" sz="2400" u="heavy" dirty="0"/>
              <a:t>D</a:t>
            </a:r>
            <a:r>
              <a:rPr lang="en-ZA" sz="2400" u="heavy" baseline="-25000" dirty="0">
                <a:solidFill>
                  <a:schemeClr val="tx1"/>
                </a:solidFill>
              </a:rPr>
              <a:t>1</a:t>
            </a:r>
            <a:r>
              <a:rPr lang="en-ZA" sz="2400" dirty="0">
                <a:solidFill>
                  <a:schemeClr val="tx1"/>
                </a:solidFill>
              </a:rPr>
              <a:t> transition to </a:t>
            </a:r>
            <a:r>
              <a:rPr lang="en-ZA" sz="2400" u="heavy" dirty="0"/>
              <a:t>D</a:t>
            </a:r>
            <a:r>
              <a:rPr lang="en-ZA" sz="2400" u="heavy" baseline="-25000" dirty="0">
                <a:solidFill>
                  <a:schemeClr val="tx1"/>
                </a:solidFill>
              </a:rPr>
              <a:t>4</a:t>
            </a:r>
            <a:r>
              <a:rPr lang="en-ZA" sz="2400" dirty="0">
                <a:solidFill>
                  <a:schemeClr val="tx1"/>
                </a:solidFill>
              </a:rPr>
              <a:t> on symbol ‘a’ is a shift operation marked s4, and </a:t>
            </a:r>
            <a:r>
              <a:rPr lang="en-ZA" sz="2400" u="heavy" dirty="0"/>
              <a:t>D</a:t>
            </a:r>
            <a:r>
              <a:rPr lang="en-ZA" sz="2400" u="heavy" baseline="-25000" dirty="0">
                <a:solidFill>
                  <a:schemeClr val="tx1"/>
                </a:solidFill>
              </a:rPr>
              <a:t>1</a:t>
            </a:r>
            <a:r>
              <a:rPr lang="en-ZA" sz="2400" dirty="0">
                <a:solidFill>
                  <a:schemeClr val="tx1"/>
                </a:solidFill>
              </a:rPr>
              <a:t> transition to </a:t>
            </a:r>
            <a:r>
              <a:rPr lang="en-ZA" sz="2400" u="heavy" dirty="0"/>
              <a:t>D</a:t>
            </a:r>
            <a:r>
              <a:rPr lang="en-ZA" sz="2400" u="heavy" baseline="-25000" dirty="0">
                <a:solidFill>
                  <a:schemeClr val="tx1"/>
                </a:solidFill>
              </a:rPr>
              <a:t>2</a:t>
            </a:r>
            <a:r>
              <a:rPr lang="en-ZA" sz="2400" dirty="0">
                <a:solidFill>
                  <a:schemeClr val="tx1"/>
                </a:solidFill>
              </a:rPr>
              <a:t> on symbol ‘T’ is a goto operation marked g2. The numbers of the operators correspond to the number of the DFA state being transitioned to.</a:t>
            </a:r>
          </a:p>
          <a:p>
            <a:pPr marL="0" indent="0">
              <a:buNone/>
            </a:pPr>
            <a:endParaRPr lang="en-ZA" sz="2400" dirty="0"/>
          </a:p>
        </p:txBody>
      </p:sp>
      <p:sp>
        <p:nvSpPr>
          <p:cNvPr id="4" name="Content Placeholder 3">
            <a:extLst>
              <a:ext uri="{FF2B5EF4-FFF2-40B4-BE49-F238E27FC236}">
                <a16:creationId xmlns:a16="http://schemas.microsoft.com/office/drawing/2014/main" id="{3DE44952-F7DE-5F67-5F57-6F2B387800F8}"/>
              </a:ext>
            </a:extLst>
          </p:cNvPr>
          <p:cNvSpPr>
            <a:spLocks noGrp="1"/>
          </p:cNvSpPr>
          <p:nvPr>
            <p:ph sz="half" idx="2"/>
          </p:nvPr>
        </p:nvSpPr>
        <p:spPr>
          <a:xfrm>
            <a:off x="6172200" y="914400"/>
            <a:ext cx="5181600" cy="4310744"/>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ZA" u="sng" dirty="0"/>
              <a:t>Reduce:</a:t>
            </a:r>
          </a:p>
          <a:p>
            <a:pPr marL="0" indent="0">
              <a:buNone/>
            </a:pPr>
            <a:r>
              <a:rPr lang="en-ZA" sz="2400" dirty="0"/>
              <a:t>The reduce operator is much more complex than shift and goto. They correspond to the production rule number for production rules in the CFG. For any final DFA state, look inside its </a:t>
            </a:r>
            <a:r>
              <a:rPr lang="el-GR" sz="2400" dirty="0"/>
              <a:t>ε</a:t>
            </a:r>
            <a:r>
              <a:rPr lang="en-ZA" sz="2400" dirty="0"/>
              <a:t>-closure set and identify which of the NFA states inside are Final states. Then see what production rule the final NFA state corresponds to. Then look at the elements of the FOLLOW set for the nonterminal in the LHS of that production rule. If &lt;num&gt; is the production rule number, then for the DFA state, under all symbols found in the FOLLOW set, place r&lt;num&gt;. This will be shown more clear in the next slide.</a:t>
            </a:r>
          </a:p>
        </p:txBody>
      </p:sp>
      <p:sp>
        <p:nvSpPr>
          <p:cNvPr id="6" name="TextBox 5">
            <a:extLst>
              <a:ext uri="{FF2B5EF4-FFF2-40B4-BE49-F238E27FC236}">
                <a16:creationId xmlns:a16="http://schemas.microsoft.com/office/drawing/2014/main" id="{11BC4068-6EEA-139B-4932-2A6B81D6442D}"/>
              </a:ext>
            </a:extLst>
          </p:cNvPr>
          <p:cNvSpPr txBox="1"/>
          <p:nvPr/>
        </p:nvSpPr>
        <p:spPr>
          <a:xfrm>
            <a:off x="6172200" y="5286376"/>
            <a:ext cx="484274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ZA" dirty="0"/>
              <a:t>Note: the operation “acc” is a short term for “r1”. Reaching this operator means that the string is accepted by the grammar.</a:t>
            </a:r>
          </a:p>
        </p:txBody>
      </p:sp>
    </p:spTree>
    <p:extLst>
      <p:ext uri="{BB962C8B-B14F-4D97-AF65-F5344CB8AC3E}">
        <p14:creationId xmlns:p14="http://schemas.microsoft.com/office/powerpoint/2010/main" val="3526306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20797-4ED7-5CED-BA91-8898284975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42DE6-0700-9EB6-290D-D3747D14D9A0}"/>
              </a:ext>
            </a:extLst>
          </p:cNvPr>
          <p:cNvSpPr>
            <a:spLocks noGrp="1"/>
          </p:cNvSpPr>
          <p:nvPr>
            <p:ph type="title"/>
          </p:nvPr>
        </p:nvSpPr>
        <p:spPr>
          <a:xfrm>
            <a:off x="125678" y="-353332"/>
            <a:ext cx="10515600" cy="1325563"/>
          </a:xfrm>
        </p:spPr>
        <p:txBody>
          <a:bodyPr/>
          <a:lstStyle/>
          <a:p>
            <a:r>
              <a:rPr lang="en-US" dirty="0"/>
              <a:t>Creating SLR Parse Table</a:t>
            </a:r>
            <a:endParaRPr lang="en-ZA" dirty="0"/>
          </a:p>
        </p:txBody>
      </p:sp>
      <p:graphicFrame>
        <p:nvGraphicFramePr>
          <p:cNvPr id="17" name="Content Placeholder 24">
            <a:extLst>
              <a:ext uri="{FF2B5EF4-FFF2-40B4-BE49-F238E27FC236}">
                <a16:creationId xmlns:a16="http://schemas.microsoft.com/office/drawing/2014/main" id="{CB5E9468-C0CE-F325-E72A-40A4DEEDE4F1}"/>
              </a:ext>
            </a:extLst>
          </p:cNvPr>
          <p:cNvGraphicFramePr>
            <a:graphicFrameLocks/>
          </p:cNvGraphicFramePr>
          <p:nvPr>
            <p:extLst>
              <p:ext uri="{D42A27DB-BD31-4B8C-83A1-F6EECF244321}">
                <p14:modId xmlns:p14="http://schemas.microsoft.com/office/powerpoint/2010/main" val="951273851"/>
              </p:ext>
            </p:extLst>
          </p:nvPr>
        </p:nvGraphicFramePr>
        <p:xfrm>
          <a:off x="125678" y="787669"/>
          <a:ext cx="6168245" cy="4065776"/>
        </p:xfrm>
        <a:graphic>
          <a:graphicData uri="http://schemas.openxmlformats.org/drawingml/2006/table">
            <a:tbl>
              <a:tblPr firstRow="1" bandRow="1">
                <a:tableStyleId>{5C22544A-7EE6-4342-B048-85BDC9FD1C3A}</a:tableStyleId>
              </a:tblPr>
              <a:tblGrid>
                <a:gridCol w="943103">
                  <a:extLst>
                    <a:ext uri="{9D8B030D-6E8A-4147-A177-3AD203B41FA5}">
                      <a16:colId xmlns:a16="http://schemas.microsoft.com/office/drawing/2014/main" val="154744157"/>
                    </a:ext>
                  </a:extLst>
                </a:gridCol>
                <a:gridCol w="2179122">
                  <a:extLst>
                    <a:ext uri="{9D8B030D-6E8A-4147-A177-3AD203B41FA5}">
                      <a16:colId xmlns:a16="http://schemas.microsoft.com/office/drawing/2014/main" val="2924885086"/>
                    </a:ext>
                  </a:extLst>
                </a:gridCol>
                <a:gridCol w="670955">
                  <a:extLst>
                    <a:ext uri="{9D8B030D-6E8A-4147-A177-3AD203B41FA5}">
                      <a16:colId xmlns:a16="http://schemas.microsoft.com/office/drawing/2014/main" val="3463196555"/>
                    </a:ext>
                  </a:extLst>
                </a:gridCol>
                <a:gridCol w="629393">
                  <a:extLst>
                    <a:ext uri="{9D8B030D-6E8A-4147-A177-3AD203B41FA5}">
                      <a16:colId xmlns:a16="http://schemas.microsoft.com/office/drawing/2014/main" val="2410613530"/>
                    </a:ext>
                  </a:extLst>
                </a:gridCol>
                <a:gridCol w="673015">
                  <a:extLst>
                    <a:ext uri="{9D8B030D-6E8A-4147-A177-3AD203B41FA5}">
                      <a16:colId xmlns:a16="http://schemas.microsoft.com/office/drawing/2014/main" val="2412399745"/>
                    </a:ext>
                  </a:extLst>
                </a:gridCol>
                <a:gridCol w="511319">
                  <a:extLst>
                    <a:ext uri="{9D8B030D-6E8A-4147-A177-3AD203B41FA5}">
                      <a16:colId xmlns:a16="http://schemas.microsoft.com/office/drawing/2014/main" val="3432353491"/>
                    </a:ext>
                  </a:extLst>
                </a:gridCol>
                <a:gridCol w="561338">
                  <a:extLst>
                    <a:ext uri="{9D8B030D-6E8A-4147-A177-3AD203B41FA5}">
                      <a16:colId xmlns:a16="http://schemas.microsoft.com/office/drawing/2014/main" val="3657461113"/>
                    </a:ext>
                  </a:extLst>
                </a:gridCol>
              </a:tblGrid>
              <a:tr h="415638">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solidFill>
                            <a:schemeClr val="accent2"/>
                          </a:solidFill>
                        </a:rPr>
                        <a:t>5</a:t>
                      </a:r>
                      <a:endParaRPr lang="en-ZA"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solidFill>
                            <a:schemeClr val="accent2"/>
                          </a:solidFill>
                        </a:rPr>
                        <a:t>5</a:t>
                      </a:r>
                      <a:endParaRPr lang="en-ZA"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graphicFrame>
        <p:nvGraphicFramePr>
          <p:cNvPr id="3" name="Table 2">
            <a:extLst>
              <a:ext uri="{FF2B5EF4-FFF2-40B4-BE49-F238E27FC236}">
                <a16:creationId xmlns:a16="http://schemas.microsoft.com/office/drawing/2014/main" id="{41FC9FAF-7790-78DF-4C20-E480A1110379}"/>
              </a:ext>
            </a:extLst>
          </p:cNvPr>
          <p:cNvGraphicFramePr>
            <a:graphicFrameLocks noGrp="1"/>
          </p:cNvGraphicFramePr>
          <p:nvPr>
            <p:extLst>
              <p:ext uri="{D42A27DB-BD31-4B8C-83A1-F6EECF244321}">
                <p14:modId xmlns:p14="http://schemas.microsoft.com/office/powerpoint/2010/main" val="3754238290"/>
              </p:ext>
            </p:extLst>
          </p:nvPr>
        </p:nvGraphicFramePr>
        <p:xfrm>
          <a:off x="125678" y="4912822"/>
          <a:ext cx="5124204" cy="1737360"/>
        </p:xfrm>
        <a:graphic>
          <a:graphicData uri="http://schemas.openxmlformats.org/drawingml/2006/table">
            <a:tbl>
              <a:tblPr firstRow="1" bandRow="1">
                <a:tableStyleId>{5C22544A-7EE6-4342-B048-85BDC9FD1C3A}</a:tableStyleId>
              </a:tblPr>
              <a:tblGrid>
                <a:gridCol w="1707316">
                  <a:extLst>
                    <a:ext uri="{9D8B030D-6E8A-4147-A177-3AD203B41FA5}">
                      <a16:colId xmlns:a16="http://schemas.microsoft.com/office/drawing/2014/main" val="1491866525"/>
                    </a:ext>
                  </a:extLst>
                </a:gridCol>
                <a:gridCol w="1115404">
                  <a:extLst>
                    <a:ext uri="{9D8B030D-6E8A-4147-A177-3AD203B41FA5}">
                      <a16:colId xmlns:a16="http://schemas.microsoft.com/office/drawing/2014/main" val="833876327"/>
                    </a:ext>
                  </a:extLst>
                </a:gridCol>
                <a:gridCol w="766841">
                  <a:extLst>
                    <a:ext uri="{9D8B030D-6E8A-4147-A177-3AD203B41FA5}">
                      <a16:colId xmlns:a16="http://schemas.microsoft.com/office/drawing/2014/main" val="3244804989"/>
                    </a:ext>
                  </a:extLst>
                </a:gridCol>
                <a:gridCol w="1534643">
                  <a:extLst>
                    <a:ext uri="{9D8B030D-6E8A-4147-A177-3AD203B41FA5}">
                      <a16:colId xmlns:a16="http://schemas.microsoft.com/office/drawing/2014/main" val="2050730738"/>
                    </a:ext>
                  </a:extLst>
                </a:gridCol>
              </a:tblGrid>
              <a:tr h="285130">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tc>
                  <a:txBody>
                    <a:bodyPr/>
                    <a:lstStyle/>
                    <a:p>
                      <a:r>
                        <a:rPr lang="en-US" dirty="0"/>
                        <a:t>FOLLOW</a:t>
                      </a:r>
                      <a:endParaRPr lang="en-ZA" dirty="0"/>
                    </a:p>
                  </a:txBody>
                  <a:tcPr/>
                </a:tc>
                <a:extLst>
                  <a:ext uri="{0D108BD9-81ED-4DB2-BD59-A6C34878D82A}">
                    <a16:rowId xmlns:a16="http://schemas.microsoft.com/office/drawing/2014/main" val="645858535"/>
                  </a:ext>
                </a:extLst>
              </a:tr>
              <a:tr h="285130">
                <a:tc>
                  <a:txBody>
                    <a:bodyPr/>
                    <a:lstStyle/>
                    <a:p>
                      <a:r>
                        <a:rPr lang="en-US" dirty="0"/>
                        <a:t>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90710223"/>
                  </a:ext>
                </a:extLst>
              </a:tr>
              <a:tr h="313333">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{a,b}</a:t>
                      </a:r>
                      <a:endParaRPr lang="en-ZA" dirty="0"/>
                    </a:p>
                  </a:txBody>
                  <a:tcPr/>
                </a:tc>
                <a:tc>
                  <a:txBody>
                    <a:bodyPr/>
                    <a:lstStyle/>
                    <a:p>
                      <a:r>
                        <a:rPr lang="en-US" dirty="0"/>
                        <a:t>{$,c}</a:t>
                      </a:r>
                      <a:endParaRPr lang="en-ZA" dirty="0"/>
                    </a:p>
                  </a:txBody>
                  <a:tcPr/>
                </a:tc>
                <a:extLst>
                  <a:ext uri="{0D108BD9-81ED-4DB2-BD59-A6C34878D82A}">
                    <a16:rowId xmlns:a16="http://schemas.microsoft.com/office/drawing/2014/main" val="3458525672"/>
                  </a:ext>
                </a:extLst>
              </a:tr>
              <a:tr h="498977">
                <a:tc>
                  <a:txBody>
                    <a:bodyPr/>
                    <a:lstStyle/>
                    <a:p>
                      <a:r>
                        <a:rPr lang="en-US" dirty="0"/>
                        <a:t>R</a:t>
                      </a:r>
                      <a:endParaRPr lang="en-ZA" dirty="0"/>
                    </a:p>
                  </a:txBody>
                  <a:tcPr/>
                </a:tc>
                <a:tc>
                  <a:txBody>
                    <a:bodyPr/>
                    <a:lstStyle/>
                    <a:p>
                      <a:r>
                        <a:rPr lang="en-US" dirty="0"/>
                        <a:t>True</a:t>
                      </a:r>
                      <a:endParaRPr lang="en-ZA" dirty="0"/>
                    </a:p>
                  </a:txBody>
                  <a:tcPr/>
                </a:tc>
                <a:tc>
                  <a:txBody>
                    <a:bodyPr/>
                    <a:lstStyle/>
                    <a:p>
                      <a:r>
                        <a:rPr lang="en-US" dirty="0"/>
                        <a:t>{b}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p>
                      <a:endParaRPr lang="en-ZA" dirty="0"/>
                    </a:p>
                  </a:txBody>
                  <a:tcPr/>
                </a:tc>
                <a:extLst>
                  <a:ext uri="{0D108BD9-81ED-4DB2-BD59-A6C34878D82A}">
                    <a16:rowId xmlns:a16="http://schemas.microsoft.com/office/drawing/2014/main" val="3496105097"/>
                  </a:ext>
                </a:extLst>
              </a:tr>
            </a:tbl>
          </a:graphicData>
        </a:graphic>
      </p:graphicFrame>
      <p:graphicFrame>
        <p:nvGraphicFramePr>
          <p:cNvPr id="4" name="Table 3">
            <a:extLst>
              <a:ext uri="{FF2B5EF4-FFF2-40B4-BE49-F238E27FC236}">
                <a16:creationId xmlns:a16="http://schemas.microsoft.com/office/drawing/2014/main" id="{B941BAD8-BC39-C380-2D07-C91A0AC76BA2}"/>
              </a:ext>
            </a:extLst>
          </p:cNvPr>
          <p:cNvGraphicFramePr>
            <a:graphicFrameLocks noGrp="1"/>
          </p:cNvGraphicFramePr>
          <p:nvPr>
            <p:extLst>
              <p:ext uri="{D42A27DB-BD31-4B8C-83A1-F6EECF244321}">
                <p14:modId xmlns:p14="http://schemas.microsoft.com/office/powerpoint/2010/main" val="2073104756"/>
              </p:ext>
            </p:extLst>
          </p:nvPr>
        </p:nvGraphicFramePr>
        <p:xfrm>
          <a:off x="6443840" y="747917"/>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60" name="Table 59">
            <a:extLst>
              <a:ext uri="{FF2B5EF4-FFF2-40B4-BE49-F238E27FC236}">
                <a16:creationId xmlns:a16="http://schemas.microsoft.com/office/drawing/2014/main" id="{E44B1253-A265-7F19-B420-9E0DEA30A808}"/>
              </a:ext>
            </a:extLst>
          </p:cNvPr>
          <p:cNvGraphicFramePr>
            <a:graphicFrameLocks noGrp="1"/>
          </p:cNvGraphicFramePr>
          <p:nvPr>
            <p:extLst>
              <p:ext uri="{D42A27DB-BD31-4B8C-83A1-F6EECF244321}">
                <p14:modId xmlns:p14="http://schemas.microsoft.com/office/powerpoint/2010/main" val="2690050821"/>
              </p:ext>
            </p:extLst>
          </p:nvPr>
        </p:nvGraphicFramePr>
        <p:xfrm>
          <a:off x="5538602" y="4956376"/>
          <a:ext cx="6360474" cy="1693806"/>
        </p:xfrm>
        <a:graphic>
          <a:graphicData uri="http://schemas.openxmlformats.org/drawingml/2006/table">
            <a:tbl>
              <a:tblPr firstRow="1" bandRow="1">
                <a:tableStyleId>{5C22544A-7EE6-4342-B048-85BDC9FD1C3A}</a:tableStyleId>
              </a:tblPr>
              <a:tblGrid>
                <a:gridCol w="1839823">
                  <a:extLst>
                    <a:ext uri="{9D8B030D-6E8A-4147-A177-3AD203B41FA5}">
                      <a16:colId xmlns:a16="http://schemas.microsoft.com/office/drawing/2014/main" val="851064578"/>
                    </a:ext>
                  </a:extLst>
                </a:gridCol>
                <a:gridCol w="2595315">
                  <a:extLst>
                    <a:ext uri="{9D8B030D-6E8A-4147-A177-3AD203B41FA5}">
                      <a16:colId xmlns:a16="http://schemas.microsoft.com/office/drawing/2014/main" val="4196576824"/>
                    </a:ext>
                  </a:extLst>
                </a:gridCol>
                <a:gridCol w="1925336">
                  <a:extLst>
                    <a:ext uri="{9D8B030D-6E8A-4147-A177-3AD203B41FA5}">
                      <a16:colId xmlns:a16="http://schemas.microsoft.com/office/drawing/2014/main" val="1258155175"/>
                    </a:ext>
                  </a:extLst>
                </a:gridCol>
              </a:tblGrid>
              <a:tr h="289641">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1596898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9583-4EE5-61CC-346B-7C4F432BA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CB8CE8-CBD3-BF3A-2B26-3C6A3D75CF26}"/>
              </a:ext>
            </a:extLst>
          </p:cNvPr>
          <p:cNvSpPr>
            <a:spLocks noGrp="1"/>
          </p:cNvSpPr>
          <p:nvPr>
            <p:ph type="title"/>
          </p:nvPr>
        </p:nvSpPr>
        <p:spPr>
          <a:xfrm>
            <a:off x="125678" y="-353332"/>
            <a:ext cx="10515600" cy="1325563"/>
          </a:xfrm>
        </p:spPr>
        <p:txBody>
          <a:bodyPr/>
          <a:lstStyle/>
          <a:p>
            <a:r>
              <a:rPr lang="en-US" dirty="0"/>
              <a:t>Creating SLR Parse Table</a:t>
            </a:r>
            <a:endParaRPr lang="en-ZA" dirty="0"/>
          </a:p>
        </p:txBody>
      </p:sp>
      <p:graphicFrame>
        <p:nvGraphicFramePr>
          <p:cNvPr id="17" name="Content Placeholder 24">
            <a:extLst>
              <a:ext uri="{FF2B5EF4-FFF2-40B4-BE49-F238E27FC236}">
                <a16:creationId xmlns:a16="http://schemas.microsoft.com/office/drawing/2014/main" id="{7B9C5B42-6D6B-1AE5-26B1-C607B264B56E}"/>
              </a:ext>
            </a:extLst>
          </p:cNvPr>
          <p:cNvGraphicFramePr>
            <a:graphicFrameLocks/>
          </p:cNvGraphicFramePr>
          <p:nvPr/>
        </p:nvGraphicFramePr>
        <p:xfrm>
          <a:off x="125678" y="787669"/>
          <a:ext cx="6168245" cy="4065776"/>
        </p:xfrm>
        <a:graphic>
          <a:graphicData uri="http://schemas.openxmlformats.org/drawingml/2006/table">
            <a:tbl>
              <a:tblPr firstRow="1" bandRow="1">
                <a:tableStyleId>{5C22544A-7EE6-4342-B048-85BDC9FD1C3A}</a:tableStyleId>
              </a:tblPr>
              <a:tblGrid>
                <a:gridCol w="943103">
                  <a:extLst>
                    <a:ext uri="{9D8B030D-6E8A-4147-A177-3AD203B41FA5}">
                      <a16:colId xmlns:a16="http://schemas.microsoft.com/office/drawing/2014/main" val="154744157"/>
                    </a:ext>
                  </a:extLst>
                </a:gridCol>
                <a:gridCol w="2179122">
                  <a:extLst>
                    <a:ext uri="{9D8B030D-6E8A-4147-A177-3AD203B41FA5}">
                      <a16:colId xmlns:a16="http://schemas.microsoft.com/office/drawing/2014/main" val="2924885086"/>
                    </a:ext>
                  </a:extLst>
                </a:gridCol>
                <a:gridCol w="670955">
                  <a:extLst>
                    <a:ext uri="{9D8B030D-6E8A-4147-A177-3AD203B41FA5}">
                      <a16:colId xmlns:a16="http://schemas.microsoft.com/office/drawing/2014/main" val="3463196555"/>
                    </a:ext>
                  </a:extLst>
                </a:gridCol>
                <a:gridCol w="629393">
                  <a:extLst>
                    <a:ext uri="{9D8B030D-6E8A-4147-A177-3AD203B41FA5}">
                      <a16:colId xmlns:a16="http://schemas.microsoft.com/office/drawing/2014/main" val="2410613530"/>
                    </a:ext>
                  </a:extLst>
                </a:gridCol>
                <a:gridCol w="673015">
                  <a:extLst>
                    <a:ext uri="{9D8B030D-6E8A-4147-A177-3AD203B41FA5}">
                      <a16:colId xmlns:a16="http://schemas.microsoft.com/office/drawing/2014/main" val="2412399745"/>
                    </a:ext>
                  </a:extLst>
                </a:gridCol>
                <a:gridCol w="511319">
                  <a:extLst>
                    <a:ext uri="{9D8B030D-6E8A-4147-A177-3AD203B41FA5}">
                      <a16:colId xmlns:a16="http://schemas.microsoft.com/office/drawing/2014/main" val="3432353491"/>
                    </a:ext>
                  </a:extLst>
                </a:gridCol>
                <a:gridCol w="561338">
                  <a:extLst>
                    <a:ext uri="{9D8B030D-6E8A-4147-A177-3AD203B41FA5}">
                      <a16:colId xmlns:a16="http://schemas.microsoft.com/office/drawing/2014/main" val="3657461113"/>
                    </a:ext>
                  </a:extLst>
                </a:gridCol>
              </a:tblGrid>
              <a:tr h="415638">
                <a:tc>
                  <a:txBody>
                    <a:bodyPr/>
                    <a:lstStyle/>
                    <a:p>
                      <a:pPr algn="ctr"/>
                      <a:r>
                        <a:rPr lang="en-ZA" dirty="0"/>
                        <a:t>DFA States</a:t>
                      </a:r>
                    </a:p>
                  </a:txBody>
                  <a:tcPr/>
                </a:tc>
                <a:tc>
                  <a:txBody>
                    <a:bodyPr/>
                    <a:lstStyle/>
                    <a:p>
                      <a:pPr algn="ctr"/>
                      <a:r>
                        <a:rPr lang="en-ZA" dirty="0"/>
                        <a:t>NFA States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R</a:t>
                      </a:r>
                    </a:p>
                  </a:txBody>
                  <a:tcPr/>
                </a:tc>
                <a:extLst>
                  <a:ext uri="{0D108BD9-81ED-4DB2-BD59-A6C34878D82A}">
                    <a16:rowId xmlns:a16="http://schemas.microsoft.com/office/drawing/2014/main" val="1109236461"/>
                  </a:ext>
                </a:extLst>
              </a:tr>
              <a:tr h="4049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extLst>
                  <a:ext uri="{0D108BD9-81ED-4DB2-BD59-A6C34878D82A}">
                    <a16:rowId xmlns:a16="http://schemas.microsoft.com/office/drawing/2014/main" val="400083480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81150567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577112817"/>
                  </a:ext>
                </a:extLst>
              </a:tr>
              <a:tr h="344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solidFill>
                            <a:schemeClr val="accent2"/>
                          </a:solidFill>
                        </a:rPr>
                        <a:t>5</a:t>
                      </a:r>
                      <a:endParaRPr lang="en-ZA"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extLst>
                  <a:ext uri="{0D108BD9-81ED-4DB2-BD59-A6C34878D82A}">
                    <a16:rowId xmlns:a16="http://schemas.microsoft.com/office/drawing/2014/main" val="94888688"/>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solidFill>
                            <a:schemeClr val="accent2"/>
                          </a:solidFill>
                        </a:rPr>
                        <a:t>5</a:t>
                      </a:r>
                      <a:endParaRPr lang="en-ZA"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956923741"/>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2656504722"/>
                  </a:ext>
                </a:extLst>
              </a:tr>
              <a:tr h="447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extLst>
                  <a:ext uri="{0D108BD9-81ED-4DB2-BD59-A6C34878D82A}">
                    <a16:rowId xmlns:a16="http://schemas.microsoft.com/office/drawing/2014/main" val="2195241159"/>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73791297"/>
                  </a:ext>
                </a:extLst>
              </a:tr>
              <a:tr h="3678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D</a:t>
                      </a:r>
                      <a:r>
                        <a:rPr lang="en-ZA" baseline="-25000" dirty="0"/>
                        <a:t>9</a:t>
                      </a:r>
                      <a:endParaRPr lang="en-ZA" dirty="0"/>
                    </a:p>
                  </a:txBody>
                  <a:tcPr/>
                </a:tc>
                <a:extLst>
                  <a:ext uri="{0D108BD9-81ED-4DB2-BD59-A6C34878D82A}">
                    <a16:rowId xmlns:a16="http://schemas.microsoft.com/office/drawing/2014/main" val="1280901219"/>
                  </a:ext>
                </a:extLst>
              </a:tr>
            </a:tbl>
          </a:graphicData>
        </a:graphic>
      </p:graphicFrame>
      <p:graphicFrame>
        <p:nvGraphicFramePr>
          <p:cNvPr id="3" name="Table 2">
            <a:extLst>
              <a:ext uri="{FF2B5EF4-FFF2-40B4-BE49-F238E27FC236}">
                <a16:creationId xmlns:a16="http://schemas.microsoft.com/office/drawing/2014/main" id="{6E523E8E-5FA2-D383-9DF0-391B7FEC8455}"/>
              </a:ext>
            </a:extLst>
          </p:cNvPr>
          <p:cNvGraphicFramePr>
            <a:graphicFrameLocks noGrp="1"/>
          </p:cNvGraphicFramePr>
          <p:nvPr>
            <p:extLst>
              <p:ext uri="{D42A27DB-BD31-4B8C-83A1-F6EECF244321}">
                <p14:modId xmlns:p14="http://schemas.microsoft.com/office/powerpoint/2010/main" val="842645435"/>
              </p:ext>
            </p:extLst>
          </p:nvPr>
        </p:nvGraphicFramePr>
        <p:xfrm>
          <a:off x="125678" y="4912822"/>
          <a:ext cx="5124204" cy="1737360"/>
        </p:xfrm>
        <a:graphic>
          <a:graphicData uri="http://schemas.openxmlformats.org/drawingml/2006/table">
            <a:tbl>
              <a:tblPr firstRow="1" bandRow="1">
                <a:tableStyleId>{5C22544A-7EE6-4342-B048-85BDC9FD1C3A}</a:tableStyleId>
              </a:tblPr>
              <a:tblGrid>
                <a:gridCol w="1707316">
                  <a:extLst>
                    <a:ext uri="{9D8B030D-6E8A-4147-A177-3AD203B41FA5}">
                      <a16:colId xmlns:a16="http://schemas.microsoft.com/office/drawing/2014/main" val="1491866525"/>
                    </a:ext>
                  </a:extLst>
                </a:gridCol>
                <a:gridCol w="1115404">
                  <a:extLst>
                    <a:ext uri="{9D8B030D-6E8A-4147-A177-3AD203B41FA5}">
                      <a16:colId xmlns:a16="http://schemas.microsoft.com/office/drawing/2014/main" val="833876327"/>
                    </a:ext>
                  </a:extLst>
                </a:gridCol>
                <a:gridCol w="766841">
                  <a:extLst>
                    <a:ext uri="{9D8B030D-6E8A-4147-A177-3AD203B41FA5}">
                      <a16:colId xmlns:a16="http://schemas.microsoft.com/office/drawing/2014/main" val="3244804989"/>
                    </a:ext>
                  </a:extLst>
                </a:gridCol>
                <a:gridCol w="1534643">
                  <a:extLst>
                    <a:ext uri="{9D8B030D-6E8A-4147-A177-3AD203B41FA5}">
                      <a16:colId xmlns:a16="http://schemas.microsoft.com/office/drawing/2014/main" val="2050730738"/>
                    </a:ext>
                  </a:extLst>
                </a:gridCol>
              </a:tblGrid>
              <a:tr h="285130">
                <a:tc>
                  <a:txBody>
                    <a:bodyPr/>
                    <a:lstStyle/>
                    <a:p>
                      <a:r>
                        <a:rPr lang="en-US" dirty="0"/>
                        <a:t>Non-terminal</a:t>
                      </a:r>
                      <a:endParaRPr lang="en-ZA" dirty="0"/>
                    </a:p>
                  </a:txBody>
                  <a:tcPr/>
                </a:tc>
                <a:tc>
                  <a:txBody>
                    <a:bodyPr/>
                    <a:lstStyle/>
                    <a:p>
                      <a:r>
                        <a:rPr lang="en-US" dirty="0"/>
                        <a:t>Nullable</a:t>
                      </a:r>
                      <a:endParaRPr lang="en-ZA" dirty="0"/>
                    </a:p>
                  </a:txBody>
                  <a:tcPr/>
                </a:tc>
                <a:tc>
                  <a:txBody>
                    <a:bodyPr/>
                    <a:lstStyle/>
                    <a:p>
                      <a:r>
                        <a:rPr lang="en-US" dirty="0"/>
                        <a:t>FIRST</a:t>
                      </a:r>
                      <a:endParaRPr lang="en-ZA" dirty="0"/>
                    </a:p>
                  </a:txBody>
                  <a:tcPr/>
                </a:tc>
                <a:tc>
                  <a:txBody>
                    <a:bodyPr/>
                    <a:lstStyle/>
                    <a:p>
                      <a:r>
                        <a:rPr lang="en-US" dirty="0"/>
                        <a:t>FOLLOW</a:t>
                      </a:r>
                      <a:endParaRPr lang="en-ZA" dirty="0"/>
                    </a:p>
                  </a:txBody>
                  <a:tcPr/>
                </a:tc>
                <a:extLst>
                  <a:ext uri="{0D108BD9-81ED-4DB2-BD59-A6C34878D82A}">
                    <a16:rowId xmlns:a16="http://schemas.microsoft.com/office/drawing/2014/main" val="645858535"/>
                  </a:ext>
                </a:extLst>
              </a:tr>
              <a:tr h="285130">
                <a:tc>
                  <a:txBody>
                    <a:bodyPr/>
                    <a:lstStyle/>
                    <a:p>
                      <a:r>
                        <a:rPr lang="en-US" dirty="0"/>
                        <a:t>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90710223"/>
                  </a:ext>
                </a:extLst>
              </a:tr>
              <a:tr h="313333">
                <a:tc>
                  <a:txBody>
                    <a:bodyPr/>
                    <a:lstStyle/>
                    <a:p>
                      <a:r>
                        <a:rPr lang="en-US" dirty="0"/>
                        <a:t>T</a:t>
                      </a:r>
                      <a:endParaRPr lang="en-ZA" dirty="0"/>
                    </a:p>
                  </a:txBody>
                  <a:tcPr/>
                </a:tc>
                <a:tc>
                  <a:txBody>
                    <a:bodyPr/>
                    <a:lstStyle/>
                    <a:p>
                      <a:r>
                        <a:rPr lang="en-US" dirty="0"/>
                        <a:t>True</a:t>
                      </a:r>
                      <a:endParaRPr lang="en-ZA" dirty="0"/>
                    </a:p>
                  </a:txBody>
                  <a:tcPr/>
                </a:tc>
                <a:tc>
                  <a:txBody>
                    <a:bodyPr/>
                    <a:lstStyle/>
                    <a:p>
                      <a:r>
                        <a:rPr lang="en-US" dirty="0"/>
                        <a:t>{a,b}</a:t>
                      </a:r>
                      <a:endParaRPr lang="en-ZA" dirty="0"/>
                    </a:p>
                  </a:txBody>
                  <a:tcPr/>
                </a:tc>
                <a:tc>
                  <a:txBody>
                    <a:bodyPr/>
                    <a:lstStyle/>
                    <a:p>
                      <a:r>
                        <a:rPr lang="en-US" dirty="0"/>
                        <a:t>{$,c}</a:t>
                      </a:r>
                      <a:endParaRPr lang="en-ZA" dirty="0"/>
                    </a:p>
                  </a:txBody>
                  <a:tcPr/>
                </a:tc>
                <a:extLst>
                  <a:ext uri="{0D108BD9-81ED-4DB2-BD59-A6C34878D82A}">
                    <a16:rowId xmlns:a16="http://schemas.microsoft.com/office/drawing/2014/main" val="3458525672"/>
                  </a:ext>
                </a:extLst>
              </a:tr>
              <a:tr h="498977">
                <a:tc>
                  <a:txBody>
                    <a:bodyPr/>
                    <a:lstStyle/>
                    <a:p>
                      <a:r>
                        <a:rPr lang="en-US" dirty="0">
                          <a:highlight>
                            <a:srgbClr val="FF00FF"/>
                          </a:highlight>
                        </a:rPr>
                        <a:t>R</a:t>
                      </a:r>
                      <a:endParaRPr lang="en-ZA" dirty="0">
                        <a:highlight>
                          <a:srgbClr val="FF00FF"/>
                        </a:highlight>
                      </a:endParaRPr>
                    </a:p>
                  </a:txBody>
                  <a:tcPr/>
                </a:tc>
                <a:tc>
                  <a:txBody>
                    <a:bodyPr/>
                    <a:lstStyle/>
                    <a:p>
                      <a:r>
                        <a:rPr lang="en-US" dirty="0"/>
                        <a:t>True</a:t>
                      </a:r>
                      <a:endParaRPr lang="en-ZA" dirty="0"/>
                    </a:p>
                  </a:txBody>
                  <a:tcPr/>
                </a:tc>
                <a:tc>
                  <a:txBody>
                    <a:bodyPr/>
                    <a:lstStyle/>
                    <a:p>
                      <a:r>
                        <a:rPr lang="en-US" dirty="0"/>
                        <a:t>{b}</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a:highlight>
                            <a:srgbClr val="FF00FF"/>
                          </a:highlight>
                        </a:rPr>
                        <a:t>$</a:t>
                      </a:r>
                      <a:r>
                        <a:rPr lang="en-US" dirty="0"/>
                        <a:t>,</a:t>
                      </a:r>
                      <a:r>
                        <a:rPr lang="en-US" dirty="0">
                          <a:highlight>
                            <a:srgbClr val="FF00FF"/>
                          </a:highlight>
                        </a:rPr>
                        <a:t>c</a:t>
                      </a:r>
                      <a:r>
                        <a:rPr lang="en-US" dirty="0"/>
                        <a:t>}</a:t>
                      </a:r>
                      <a:endParaRPr lang="en-ZA" dirty="0"/>
                    </a:p>
                    <a:p>
                      <a:endParaRPr lang="en-ZA" dirty="0"/>
                    </a:p>
                  </a:txBody>
                  <a:tcPr/>
                </a:tc>
                <a:extLst>
                  <a:ext uri="{0D108BD9-81ED-4DB2-BD59-A6C34878D82A}">
                    <a16:rowId xmlns:a16="http://schemas.microsoft.com/office/drawing/2014/main" val="3496105097"/>
                  </a:ext>
                </a:extLst>
              </a:tr>
            </a:tbl>
          </a:graphicData>
        </a:graphic>
      </p:graphicFrame>
      <p:graphicFrame>
        <p:nvGraphicFramePr>
          <p:cNvPr id="4" name="Table 3">
            <a:extLst>
              <a:ext uri="{FF2B5EF4-FFF2-40B4-BE49-F238E27FC236}">
                <a16:creationId xmlns:a16="http://schemas.microsoft.com/office/drawing/2014/main" id="{BA0508CD-18F5-27BA-6EB0-B99BE0A768C4}"/>
              </a:ext>
            </a:extLst>
          </p:cNvPr>
          <p:cNvGraphicFramePr>
            <a:graphicFrameLocks noGrp="1"/>
          </p:cNvGraphicFramePr>
          <p:nvPr>
            <p:extLst>
              <p:ext uri="{D42A27DB-BD31-4B8C-83A1-F6EECF244321}">
                <p14:modId xmlns:p14="http://schemas.microsoft.com/office/powerpoint/2010/main" val="1379324273"/>
              </p:ext>
            </p:extLst>
          </p:nvPr>
        </p:nvGraphicFramePr>
        <p:xfrm>
          <a:off x="6443840" y="747917"/>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FF00FF"/>
                          </a:highlight>
                        </a:rPr>
                        <a:t>c</a:t>
                      </a:r>
                      <a:endParaRPr lang="en-ZA" dirty="0">
                        <a:highlight>
                          <a:srgbClr val="FF00FF"/>
                        </a:highlight>
                      </a:endParaRPr>
                    </a:p>
                  </a:txBody>
                  <a:tcPr/>
                </a:tc>
                <a:tc>
                  <a:txBody>
                    <a:bodyPr/>
                    <a:lstStyle/>
                    <a:p>
                      <a:r>
                        <a:rPr lang="en-US" dirty="0">
                          <a:highlight>
                            <a:srgbClr val="FF00FF"/>
                          </a:highlight>
                        </a:rPr>
                        <a:t>$</a:t>
                      </a:r>
                      <a:endParaRPr lang="en-ZA" dirty="0">
                        <a:highlight>
                          <a:srgbClr val="FF00FF"/>
                        </a:highlight>
                      </a:endParaRPr>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highlight>
                            <a:srgbClr val="FF00FF"/>
                          </a:highlight>
                        </a:rPr>
                        <a:t>N</a:t>
                      </a:r>
                      <a:r>
                        <a:rPr lang="en-ZA" u="heavy" baseline="-25000" dirty="0">
                          <a:highlight>
                            <a:srgbClr val="FF00FF"/>
                          </a:highlight>
                        </a:rPr>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highlight>
                            <a:srgbClr val="FF00FF"/>
                          </a:highlight>
                        </a:rPr>
                        <a:t>5</a:t>
                      </a:r>
                      <a:endParaRPr lang="en-ZA" dirty="0">
                        <a:solidFill>
                          <a:srgbClr val="7030A0"/>
                        </a:solidFill>
                        <a:highlight>
                          <a:srgbClr val="FF00FF"/>
                        </a:highlight>
                      </a:endParaRPr>
                    </a:p>
                  </a:txBody>
                  <a:tcPr/>
                </a:tc>
                <a:tc>
                  <a:txBody>
                    <a:bodyPr/>
                    <a:lstStyle/>
                    <a:p>
                      <a:r>
                        <a:rPr lang="en-US" dirty="0"/>
                        <a:t>r</a:t>
                      </a:r>
                      <a:r>
                        <a:rPr lang="en-US" dirty="0">
                          <a:solidFill>
                            <a:srgbClr val="7030A0"/>
                          </a:solidFill>
                          <a:highlight>
                            <a:srgbClr val="FF00FF"/>
                          </a:highlight>
                        </a:rPr>
                        <a:t>5</a:t>
                      </a:r>
                      <a:endParaRPr lang="en-ZA" dirty="0">
                        <a:solidFill>
                          <a:srgbClr val="7030A0"/>
                        </a:solidFill>
                        <a:highlight>
                          <a:srgbClr val="FF00FF"/>
                        </a:highlight>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60" name="Table 59">
            <a:extLst>
              <a:ext uri="{FF2B5EF4-FFF2-40B4-BE49-F238E27FC236}">
                <a16:creationId xmlns:a16="http://schemas.microsoft.com/office/drawing/2014/main" id="{4F5D23B6-97D0-7A6A-881B-BA8B6CDFCB09}"/>
              </a:ext>
            </a:extLst>
          </p:cNvPr>
          <p:cNvGraphicFramePr>
            <a:graphicFrameLocks noGrp="1"/>
          </p:cNvGraphicFramePr>
          <p:nvPr>
            <p:extLst>
              <p:ext uri="{D42A27DB-BD31-4B8C-83A1-F6EECF244321}">
                <p14:modId xmlns:p14="http://schemas.microsoft.com/office/powerpoint/2010/main" val="1866872684"/>
              </p:ext>
            </p:extLst>
          </p:nvPr>
        </p:nvGraphicFramePr>
        <p:xfrm>
          <a:off x="5538602" y="4956376"/>
          <a:ext cx="6360474" cy="1693806"/>
        </p:xfrm>
        <a:graphic>
          <a:graphicData uri="http://schemas.openxmlformats.org/drawingml/2006/table">
            <a:tbl>
              <a:tblPr firstRow="1" bandRow="1">
                <a:tableStyleId>{5C22544A-7EE6-4342-B048-85BDC9FD1C3A}</a:tableStyleId>
              </a:tblPr>
              <a:tblGrid>
                <a:gridCol w="1839823">
                  <a:extLst>
                    <a:ext uri="{9D8B030D-6E8A-4147-A177-3AD203B41FA5}">
                      <a16:colId xmlns:a16="http://schemas.microsoft.com/office/drawing/2014/main" val="851064578"/>
                    </a:ext>
                  </a:extLst>
                </a:gridCol>
                <a:gridCol w="2595315">
                  <a:extLst>
                    <a:ext uri="{9D8B030D-6E8A-4147-A177-3AD203B41FA5}">
                      <a16:colId xmlns:a16="http://schemas.microsoft.com/office/drawing/2014/main" val="4196576824"/>
                    </a:ext>
                  </a:extLst>
                </a:gridCol>
                <a:gridCol w="1925336">
                  <a:extLst>
                    <a:ext uri="{9D8B030D-6E8A-4147-A177-3AD203B41FA5}">
                      <a16:colId xmlns:a16="http://schemas.microsoft.com/office/drawing/2014/main" val="1258155175"/>
                    </a:ext>
                  </a:extLst>
                </a:gridCol>
              </a:tblGrid>
              <a:tr h="289641">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80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highlight>
                            <a:srgbClr val="FF00FF"/>
                          </a:highlight>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highlight>
                            <a:srgbClr val="FF00FF"/>
                          </a:highlight>
                        </a:rPr>
                        <a:t>N</a:t>
                      </a:r>
                      <a:r>
                        <a:rPr lang="en-US" sz="1200" u="sng" baseline="-25000" dirty="0">
                          <a:highlight>
                            <a:srgbClr val="FF00FF"/>
                          </a:highlight>
                        </a:rPr>
                        <a:t>12</a:t>
                      </a:r>
                      <a:endParaRPr lang="en-ZA" sz="1200" u="sng" baseline="-25000" dirty="0">
                        <a:highlight>
                          <a:srgbClr val="FF00FF"/>
                        </a:highlight>
                      </a:endParaRPr>
                    </a:p>
                  </a:txBody>
                  <a:tcPr/>
                </a:tc>
                <a:extLst>
                  <a:ext uri="{0D108BD9-81ED-4DB2-BD59-A6C34878D82A}">
                    <a16:rowId xmlns:a16="http://schemas.microsoft.com/office/drawing/2014/main" val="2681172054"/>
                  </a:ext>
                </a:extLst>
              </a:tr>
            </a:tbl>
          </a:graphicData>
        </a:graphic>
      </p:graphicFrame>
      <p:sp>
        <p:nvSpPr>
          <p:cNvPr id="13" name="Freeform: Shape 12">
            <a:extLst>
              <a:ext uri="{FF2B5EF4-FFF2-40B4-BE49-F238E27FC236}">
                <a16:creationId xmlns:a16="http://schemas.microsoft.com/office/drawing/2014/main" id="{B2129C01-7AA8-F4CC-037F-AC34A18FB309}"/>
              </a:ext>
            </a:extLst>
          </p:cNvPr>
          <p:cNvSpPr/>
          <p:nvPr/>
        </p:nvSpPr>
        <p:spPr>
          <a:xfrm>
            <a:off x="7813964" y="4862920"/>
            <a:ext cx="4319103" cy="1706573"/>
          </a:xfrm>
          <a:custGeom>
            <a:avLst/>
            <a:gdLst>
              <a:gd name="connsiteX0" fmla="*/ 0 w 4319103"/>
              <a:gd name="connsiteY0" fmla="*/ 5963 h 1706573"/>
              <a:gd name="connsiteX1" fmla="*/ 819397 w 4319103"/>
              <a:gd name="connsiteY1" fmla="*/ 65340 h 1706573"/>
              <a:gd name="connsiteX2" fmla="*/ 2214748 w 4319103"/>
              <a:gd name="connsiteY2" fmla="*/ 65340 h 1706573"/>
              <a:gd name="connsiteX3" fmla="*/ 4067298 w 4319103"/>
              <a:gd name="connsiteY3" fmla="*/ 71277 h 1706573"/>
              <a:gd name="connsiteX4" fmla="*/ 4298867 w 4319103"/>
              <a:gd name="connsiteY4" fmla="*/ 1009428 h 1706573"/>
              <a:gd name="connsiteX5" fmla="*/ 4043548 w 4319103"/>
              <a:gd name="connsiteY5" fmla="*/ 1656633 h 1706573"/>
              <a:gd name="connsiteX6" fmla="*/ 2666010 w 4319103"/>
              <a:gd name="connsiteY6" fmla="*/ 1680384 h 1706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19103" h="1706573">
                <a:moveTo>
                  <a:pt x="0" y="5963"/>
                </a:moveTo>
                <a:cubicBezTo>
                  <a:pt x="225136" y="30703"/>
                  <a:pt x="450272" y="55444"/>
                  <a:pt x="819397" y="65340"/>
                </a:cubicBezTo>
                <a:cubicBezTo>
                  <a:pt x="1188522" y="75236"/>
                  <a:pt x="2214748" y="65340"/>
                  <a:pt x="2214748" y="65340"/>
                </a:cubicBezTo>
                <a:cubicBezTo>
                  <a:pt x="2756065" y="66329"/>
                  <a:pt x="3719945" y="-86071"/>
                  <a:pt x="4067298" y="71277"/>
                </a:cubicBezTo>
                <a:cubicBezTo>
                  <a:pt x="4414651" y="228625"/>
                  <a:pt x="4302825" y="745202"/>
                  <a:pt x="4298867" y="1009428"/>
                </a:cubicBezTo>
                <a:cubicBezTo>
                  <a:pt x="4294909" y="1273654"/>
                  <a:pt x="4315691" y="1544807"/>
                  <a:pt x="4043548" y="1656633"/>
                </a:cubicBezTo>
                <a:cubicBezTo>
                  <a:pt x="3771405" y="1768459"/>
                  <a:pt x="2830285" y="1653665"/>
                  <a:pt x="2666010" y="1680384"/>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Freeform: Shape 15">
            <a:extLst>
              <a:ext uri="{FF2B5EF4-FFF2-40B4-BE49-F238E27FC236}">
                <a16:creationId xmlns:a16="http://schemas.microsoft.com/office/drawing/2014/main" id="{28A413E2-EDA9-F73F-3F49-01780E94FBD5}"/>
              </a:ext>
            </a:extLst>
          </p:cNvPr>
          <p:cNvSpPr/>
          <p:nvPr/>
        </p:nvSpPr>
        <p:spPr>
          <a:xfrm>
            <a:off x="7543800" y="6607969"/>
            <a:ext cx="2664337" cy="213786"/>
          </a:xfrm>
          <a:custGeom>
            <a:avLst/>
            <a:gdLst>
              <a:gd name="connsiteX0" fmla="*/ 2600325 w 2664337"/>
              <a:gd name="connsiteY0" fmla="*/ 35719 h 213786"/>
              <a:gd name="connsiteX1" fmla="*/ 2486025 w 2664337"/>
              <a:gd name="connsiteY1" fmla="*/ 178594 h 213786"/>
              <a:gd name="connsiteX2" fmla="*/ 1085850 w 2664337"/>
              <a:gd name="connsiteY2" fmla="*/ 200025 h 213786"/>
              <a:gd name="connsiteX3" fmla="*/ 0 w 2664337"/>
              <a:gd name="connsiteY3" fmla="*/ 0 h 213786"/>
            </a:gdLst>
            <a:ahLst/>
            <a:cxnLst>
              <a:cxn ang="0">
                <a:pos x="connsiteX0" y="connsiteY0"/>
              </a:cxn>
              <a:cxn ang="0">
                <a:pos x="connsiteX1" y="connsiteY1"/>
              </a:cxn>
              <a:cxn ang="0">
                <a:pos x="connsiteX2" y="connsiteY2"/>
              </a:cxn>
              <a:cxn ang="0">
                <a:pos x="connsiteX3" y="connsiteY3"/>
              </a:cxn>
            </a:cxnLst>
            <a:rect l="l" t="t" r="r" b="b"/>
            <a:pathLst>
              <a:path w="2664337" h="213786">
                <a:moveTo>
                  <a:pt x="2600325" y="35719"/>
                </a:moveTo>
                <a:cubicBezTo>
                  <a:pt x="2669381" y="93464"/>
                  <a:pt x="2738437" y="151210"/>
                  <a:pt x="2486025" y="178594"/>
                </a:cubicBezTo>
                <a:cubicBezTo>
                  <a:pt x="2233613" y="205978"/>
                  <a:pt x="1500187" y="229791"/>
                  <a:pt x="1085850" y="200025"/>
                </a:cubicBezTo>
                <a:cubicBezTo>
                  <a:pt x="671513" y="170259"/>
                  <a:pt x="207169" y="5953"/>
                  <a:pt x="0" y="0"/>
                </a:cubicBezTo>
              </a:path>
            </a:pathLst>
          </a:custGeom>
          <a:noFill/>
          <a:ln>
            <a:headEnd type="none"/>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0" name="Freeform: Shape 19">
            <a:extLst>
              <a:ext uri="{FF2B5EF4-FFF2-40B4-BE49-F238E27FC236}">
                <a16:creationId xmlns:a16="http://schemas.microsoft.com/office/drawing/2014/main" id="{38E7E1BA-1D6C-7A33-461B-925A34715FF5}"/>
              </a:ext>
            </a:extLst>
          </p:cNvPr>
          <p:cNvSpPr/>
          <p:nvPr/>
        </p:nvSpPr>
        <p:spPr>
          <a:xfrm>
            <a:off x="4221956" y="391965"/>
            <a:ext cx="6222207" cy="5730229"/>
          </a:xfrm>
          <a:custGeom>
            <a:avLst/>
            <a:gdLst>
              <a:gd name="connsiteX0" fmla="*/ 0 w 6222207"/>
              <a:gd name="connsiteY0" fmla="*/ 5730229 h 5730229"/>
              <a:gd name="connsiteX1" fmla="*/ 621507 w 6222207"/>
              <a:gd name="connsiteY1" fmla="*/ 5444479 h 5730229"/>
              <a:gd name="connsiteX2" fmla="*/ 1135857 w 6222207"/>
              <a:gd name="connsiteY2" fmla="*/ 4658666 h 5730229"/>
              <a:gd name="connsiteX3" fmla="*/ 2100263 w 6222207"/>
              <a:gd name="connsiteY3" fmla="*/ 4508648 h 5730229"/>
              <a:gd name="connsiteX4" fmla="*/ 2150269 w 6222207"/>
              <a:gd name="connsiteY4" fmla="*/ 3558529 h 5730229"/>
              <a:gd name="connsiteX5" fmla="*/ 2164557 w 6222207"/>
              <a:gd name="connsiteY5" fmla="*/ 2344091 h 5730229"/>
              <a:gd name="connsiteX6" fmla="*/ 2164557 w 6222207"/>
              <a:gd name="connsiteY6" fmla="*/ 258116 h 5730229"/>
              <a:gd name="connsiteX7" fmla="*/ 2957513 w 6222207"/>
              <a:gd name="connsiteY7" fmla="*/ 43804 h 5730229"/>
              <a:gd name="connsiteX8" fmla="*/ 4229100 w 6222207"/>
              <a:gd name="connsiteY8" fmla="*/ 358129 h 5730229"/>
              <a:gd name="connsiteX9" fmla="*/ 5236369 w 6222207"/>
              <a:gd name="connsiteY9" fmla="*/ 308123 h 5730229"/>
              <a:gd name="connsiteX10" fmla="*/ 6043613 w 6222207"/>
              <a:gd name="connsiteY10" fmla="*/ 286691 h 5730229"/>
              <a:gd name="connsiteX11" fmla="*/ 6222207 w 6222207"/>
              <a:gd name="connsiteY11" fmla="*/ 400991 h 5730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22207" h="5730229">
                <a:moveTo>
                  <a:pt x="0" y="5730229"/>
                </a:moveTo>
                <a:cubicBezTo>
                  <a:pt x="216098" y="5676651"/>
                  <a:pt x="432197" y="5623073"/>
                  <a:pt x="621507" y="5444479"/>
                </a:cubicBezTo>
                <a:cubicBezTo>
                  <a:pt x="810817" y="5265885"/>
                  <a:pt x="889398" y="4814638"/>
                  <a:pt x="1135857" y="4658666"/>
                </a:cubicBezTo>
                <a:cubicBezTo>
                  <a:pt x="1382316" y="4502694"/>
                  <a:pt x="1931194" y="4692004"/>
                  <a:pt x="2100263" y="4508648"/>
                </a:cubicBezTo>
                <a:cubicBezTo>
                  <a:pt x="2269332" y="4325292"/>
                  <a:pt x="2139553" y="3919288"/>
                  <a:pt x="2150269" y="3558529"/>
                </a:cubicBezTo>
                <a:cubicBezTo>
                  <a:pt x="2160985" y="3197770"/>
                  <a:pt x="2162176" y="2894160"/>
                  <a:pt x="2164557" y="2344091"/>
                </a:cubicBezTo>
                <a:cubicBezTo>
                  <a:pt x="2166938" y="1794022"/>
                  <a:pt x="2032398" y="641497"/>
                  <a:pt x="2164557" y="258116"/>
                </a:cubicBezTo>
                <a:cubicBezTo>
                  <a:pt x="2296716" y="-125265"/>
                  <a:pt x="2613423" y="27135"/>
                  <a:pt x="2957513" y="43804"/>
                </a:cubicBezTo>
                <a:cubicBezTo>
                  <a:pt x="3301603" y="60473"/>
                  <a:pt x="3849291" y="314076"/>
                  <a:pt x="4229100" y="358129"/>
                </a:cubicBezTo>
                <a:cubicBezTo>
                  <a:pt x="4608909" y="402182"/>
                  <a:pt x="4933950" y="320029"/>
                  <a:pt x="5236369" y="308123"/>
                </a:cubicBezTo>
                <a:cubicBezTo>
                  <a:pt x="5538788" y="296217"/>
                  <a:pt x="5879307" y="271213"/>
                  <a:pt x="6043613" y="286691"/>
                </a:cubicBezTo>
                <a:cubicBezTo>
                  <a:pt x="6207919" y="302169"/>
                  <a:pt x="6174582" y="408135"/>
                  <a:pt x="6222207" y="400991"/>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Freeform: Shape 20">
            <a:extLst>
              <a:ext uri="{FF2B5EF4-FFF2-40B4-BE49-F238E27FC236}">
                <a16:creationId xmlns:a16="http://schemas.microsoft.com/office/drawing/2014/main" id="{170087C9-943D-EA03-10F5-872CB4015FB5}"/>
              </a:ext>
            </a:extLst>
          </p:cNvPr>
          <p:cNvSpPr/>
          <p:nvPr/>
        </p:nvSpPr>
        <p:spPr>
          <a:xfrm>
            <a:off x="10046321" y="685800"/>
            <a:ext cx="33510" cy="207169"/>
          </a:xfrm>
          <a:custGeom>
            <a:avLst/>
            <a:gdLst>
              <a:gd name="connsiteX0" fmla="*/ 33510 w 33510"/>
              <a:gd name="connsiteY0" fmla="*/ 0 h 207169"/>
              <a:gd name="connsiteX1" fmla="*/ 12079 w 33510"/>
              <a:gd name="connsiteY1" fmla="*/ 207169 h 207169"/>
            </a:gdLst>
            <a:ahLst/>
            <a:cxnLst>
              <a:cxn ang="0">
                <a:pos x="connsiteX0" y="connsiteY0"/>
              </a:cxn>
              <a:cxn ang="0">
                <a:pos x="connsiteX1" y="connsiteY1"/>
              </a:cxn>
            </a:cxnLst>
            <a:rect l="l" t="t" r="r" b="b"/>
            <a:pathLst>
              <a:path w="33510" h="207169">
                <a:moveTo>
                  <a:pt x="33510" y="0"/>
                </a:moveTo>
                <a:cubicBezTo>
                  <a:pt x="9102" y="81558"/>
                  <a:pt x="-15305" y="163116"/>
                  <a:pt x="12079" y="207169"/>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Freeform: Shape 21">
            <a:extLst>
              <a:ext uri="{FF2B5EF4-FFF2-40B4-BE49-F238E27FC236}">
                <a16:creationId xmlns:a16="http://schemas.microsoft.com/office/drawing/2014/main" id="{DEC4F2C9-7D2B-CAE8-FF4B-36729E7FF012}"/>
              </a:ext>
            </a:extLst>
          </p:cNvPr>
          <p:cNvSpPr/>
          <p:nvPr/>
        </p:nvSpPr>
        <p:spPr>
          <a:xfrm>
            <a:off x="5765006" y="4513263"/>
            <a:ext cx="4736307" cy="2024069"/>
          </a:xfrm>
          <a:custGeom>
            <a:avLst/>
            <a:gdLst>
              <a:gd name="connsiteX0" fmla="*/ 0 w 4736307"/>
              <a:gd name="connsiteY0" fmla="*/ 1987550 h 2024069"/>
              <a:gd name="connsiteX1" fmla="*/ 921544 w 4736307"/>
              <a:gd name="connsiteY1" fmla="*/ 1966118 h 2024069"/>
              <a:gd name="connsiteX2" fmla="*/ 1500188 w 4736307"/>
              <a:gd name="connsiteY2" fmla="*/ 1966118 h 2024069"/>
              <a:gd name="connsiteX3" fmla="*/ 1607344 w 4736307"/>
              <a:gd name="connsiteY3" fmla="*/ 1173162 h 2024069"/>
              <a:gd name="connsiteX4" fmla="*/ 1607344 w 4736307"/>
              <a:gd name="connsiteY4" fmla="*/ 530225 h 2024069"/>
              <a:gd name="connsiteX5" fmla="*/ 1607344 w 4736307"/>
              <a:gd name="connsiteY5" fmla="*/ 151606 h 2024069"/>
              <a:gd name="connsiteX6" fmla="*/ 2064544 w 4736307"/>
              <a:gd name="connsiteY6" fmla="*/ 23018 h 2024069"/>
              <a:gd name="connsiteX7" fmla="*/ 3086100 w 4736307"/>
              <a:gd name="connsiteY7" fmla="*/ 1587 h 2024069"/>
              <a:gd name="connsiteX8" fmla="*/ 3736182 w 4736307"/>
              <a:gd name="connsiteY8" fmla="*/ 1587 h 2024069"/>
              <a:gd name="connsiteX9" fmla="*/ 4564857 w 4736307"/>
              <a:gd name="connsiteY9" fmla="*/ 23018 h 2024069"/>
              <a:gd name="connsiteX10" fmla="*/ 4736307 w 4736307"/>
              <a:gd name="connsiteY10" fmla="*/ 130175 h 2024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36307" h="2024069">
                <a:moveTo>
                  <a:pt x="0" y="1987550"/>
                </a:moveTo>
                <a:lnTo>
                  <a:pt x="921544" y="1966118"/>
                </a:lnTo>
                <a:cubicBezTo>
                  <a:pt x="1171575" y="1962546"/>
                  <a:pt x="1385888" y="2098277"/>
                  <a:pt x="1500188" y="1966118"/>
                </a:cubicBezTo>
                <a:cubicBezTo>
                  <a:pt x="1614488" y="1833959"/>
                  <a:pt x="1589485" y="1412477"/>
                  <a:pt x="1607344" y="1173162"/>
                </a:cubicBezTo>
                <a:cubicBezTo>
                  <a:pt x="1625203" y="933847"/>
                  <a:pt x="1607344" y="530225"/>
                  <a:pt x="1607344" y="530225"/>
                </a:cubicBezTo>
                <a:cubicBezTo>
                  <a:pt x="1607344" y="359966"/>
                  <a:pt x="1531144" y="236140"/>
                  <a:pt x="1607344" y="151606"/>
                </a:cubicBezTo>
                <a:cubicBezTo>
                  <a:pt x="1683544" y="67072"/>
                  <a:pt x="1818085" y="48021"/>
                  <a:pt x="2064544" y="23018"/>
                </a:cubicBezTo>
                <a:cubicBezTo>
                  <a:pt x="2311003" y="-1985"/>
                  <a:pt x="2807494" y="5159"/>
                  <a:pt x="3086100" y="1587"/>
                </a:cubicBezTo>
                <a:cubicBezTo>
                  <a:pt x="3364706" y="-1985"/>
                  <a:pt x="3736182" y="1587"/>
                  <a:pt x="3736182" y="1587"/>
                </a:cubicBezTo>
                <a:cubicBezTo>
                  <a:pt x="3982641" y="5159"/>
                  <a:pt x="4398170" y="1587"/>
                  <a:pt x="4564857" y="23018"/>
                </a:cubicBezTo>
                <a:cubicBezTo>
                  <a:pt x="4731545" y="44449"/>
                  <a:pt x="4733926" y="87312"/>
                  <a:pt x="4736307" y="130175"/>
                </a:cubicBezTo>
              </a:path>
            </a:pathLst>
          </a:custGeom>
          <a:noFill/>
          <a:ln>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3" name="Freeform: Shape 22">
            <a:extLst>
              <a:ext uri="{FF2B5EF4-FFF2-40B4-BE49-F238E27FC236}">
                <a16:creationId xmlns:a16="http://schemas.microsoft.com/office/drawing/2014/main" id="{4524FBFB-28C4-74D1-16EC-C75B2E463027}"/>
              </a:ext>
            </a:extLst>
          </p:cNvPr>
          <p:cNvSpPr/>
          <p:nvPr/>
        </p:nvSpPr>
        <p:spPr>
          <a:xfrm>
            <a:off x="10098087" y="4529137"/>
            <a:ext cx="153193" cy="98425"/>
          </a:xfrm>
          <a:custGeom>
            <a:avLst/>
            <a:gdLst>
              <a:gd name="connsiteX0" fmla="*/ 187788 w 187788"/>
              <a:gd name="connsiteY0" fmla="*/ 0 h 50006"/>
              <a:gd name="connsiteX1" fmla="*/ 2051 w 187788"/>
              <a:gd name="connsiteY1" fmla="*/ 50006 h 50006"/>
            </a:gdLst>
            <a:ahLst/>
            <a:cxnLst>
              <a:cxn ang="0">
                <a:pos x="connsiteX0" y="connsiteY0"/>
              </a:cxn>
              <a:cxn ang="0">
                <a:pos x="connsiteX1" y="connsiteY1"/>
              </a:cxn>
            </a:cxnLst>
            <a:rect l="l" t="t" r="r" b="b"/>
            <a:pathLst>
              <a:path w="187788" h="50006">
                <a:moveTo>
                  <a:pt x="187788" y="0"/>
                </a:moveTo>
                <a:cubicBezTo>
                  <a:pt x="85990" y="21431"/>
                  <a:pt x="-15808" y="42862"/>
                  <a:pt x="2051" y="50006"/>
                </a:cubicBezTo>
              </a:path>
            </a:pathLst>
          </a:custGeom>
          <a:noFill/>
          <a:ln>
            <a:tailEnd type="triangle" w="med"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4" name="TextBox 23">
            <a:extLst>
              <a:ext uri="{FF2B5EF4-FFF2-40B4-BE49-F238E27FC236}">
                <a16:creationId xmlns:a16="http://schemas.microsoft.com/office/drawing/2014/main" id="{4EF181A0-095E-D29E-D5BC-704BFD5C06F5}"/>
              </a:ext>
            </a:extLst>
          </p:cNvPr>
          <p:cNvSpPr txBox="1"/>
          <p:nvPr/>
        </p:nvSpPr>
        <p:spPr>
          <a:xfrm>
            <a:off x="7724899" y="0"/>
            <a:ext cx="3826443" cy="646331"/>
          </a:xfrm>
          <a:prstGeom prst="rect">
            <a:avLst/>
          </a:prstGeom>
          <a:noFill/>
        </p:spPr>
        <p:txBody>
          <a:bodyPr wrap="square" rtlCol="0">
            <a:spAutoFit/>
          </a:bodyPr>
          <a:lstStyle/>
          <a:p>
            <a:r>
              <a:rPr lang="en-ZA" dirty="0"/>
              <a:t>Explanation for reduce operators r5 for DFA state </a:t>
            </a:r>
            <a:r>
              <a:rPr lang="en-ZA" u="heavy" dirty="0"/>
              <a:t>D</a:t>
            </a:r>
            <a:r>
              <a:rPr lang="en-ZA" u="heavy" baseline="-25000" dirty="0">
                <a:solidFill>
                  <a:schemeClr val="accent2"/>
                </a:solidFill>
              </a:rPr>
              <a:t>8</a:t>
            </a:r>
            <a:r>
              <a:rPr lang="en-ZA" dirty="0"/>
              <a:t> for symbols c and $.</a:t>
            </a:r>
          </a:p>
        </p:txBody>
      </p:sp>
      <p:sp>
        <p:nvSpPr>
          <p:cNvPr id="5" name="Freeform: Shape 4">
            <a:extLst>
              <a:ext uri="{FF2B5EF4-FFF2-40B4-BE49-F238E27FC236}">
                <a16:creationId xmlns:a16="http://schemas.microsoft.com/office/drawing/2014/main" id="{1DAECBD1-7AF8-B41E-B638-9197BCAC89FD}"/>
              </a:ext>
            </a:extLst>
          </p:cNvPr>
          <p:cNvSpPr/>
          <p:nvPr/>
        </p:nvSpPr>
        <p:spPr>
          <a:xfrm>
            <a:off x="233364" y="6315075"/>
            <a:ext cx="7267574" cy="524679"/>
          </a:xfrm>
          <a:custGeom>
            <a:avLst/>
            <a:gdLst>
              <a:gd name="connsiteX0" fmla="*/ 7267574 w 7267574"/>
              <a:gd name="connsiteY0" fmla="*/ 278606 h 524679"/>
              <a:gd name="connsiteX1" fmla="*/ 6667499 w 7267574"/>
              <a:gd name="connsiteY1" fmla="*/ 514350 h 524679"/>
              <a:gd name="connsiteX2" fmla="*/ 5724524 w 7267574"/>
              <a:gd name="connsiteY2" fmla="*/ 485775 h 524679"/>
              <a:gd name="connsiteX3" fmla="*/ 4652961 w 7267574"/>
              <a:gd name="connsiteY3" fmla="*/ 485775 h 524679"/>
              <a:gd name="connsiteX4" fmla="*/ 2652711 w 7267574"/>
              <a:gd name="connsiteY4" fmla="*/ 450056 h 524679"/>
              <a:gd name="connsiteX5" fmla="*/ 1152524 w 7267574"/>
              <a:gd name="connsiteY5" fmla="*/ 442913 h 524679"/>
              <a:gd name="connsiteX6" fmla="*/ 123824 w 7267574"/>
              <a:gd name="connsiteY6" fmla="*/ 400050 h 524679"/>
              <a:gd name="connsiteX7" fmla="*/ 30955 w 7267574"/>
              <a:gd name="connsiteY7" fmla="*/ 0 h 524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67574" h="524679">
                <a:moveTo>
                  <a:pt x="7267574" y="278606"/>
                </a:moveTo>
                <a:cubicBezTo>
                  <a:pt x="7096124" y="379214"/>
                  <a:pt x="6924674" y="479822"/>
                  <a:pt x="6667499" y="514350"/>
                </a:cubicBezTo>
                <a:cubicBezTo>
                  <a:pt x="6410324" y="548878"/>
                  <a:pt x="5724524" y="485775"/>
                  <a:pt x="5724524" y="485775"/>
                </a:cubicBezTo>
                <a:cubicBezTo>
                  <a:pt x="5388768" y="481013"/>
                  <a:pt x="4652961" y="485775"/>
                  <a:pt x="4652961" y="485775"/>
                </a:cubicBezTo>
                <a:lnTo>
                  <a:pt x="2652711" y="450056"/>
                </a:lnTo>
                <a:lnTo>
                  <a:pt x="1152524" y="442913"/>
                </a:lnTo>
                <a:cubicBezTo>
                  <a:pt x="731043" y="434579"/>
                  <a:pt x="310752" y="473869"/>
                  <a:pt x="123824" y="400050"/>
                </a:cubicBezTo>
                <a:cubicBezTo>
                  <a:pt x="-63104" y="326231"/>
                  <a:pt x="11905" y="73819"/>
                  <a:pt x="30955" y="0"/>
                </a:cubicBezTo>
              </a:path>
            </a:pathLst>
          </a:custGeom>
          <a:noFill/>
          <a:ln>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6" name="Freeform: Shape 5">
            <a:extLst>
              <a:ext uri="{FF2B5EF4-FFF2-40B4-BE49-F238E27FC236}">
                <a16:creationId xmlns:a16="http://schemas.microsoft.com/office/drawing/2014/main" id="{746CA800-97F7-4673-E2EC-C71EA7E3B2F1}"/>
              </a:ext>
            </a:extLst>
          </p:cNvPr>
          <p:cNvSpPr/>
          <p:nvPr/>
        </p:nvSpPr>
        <p:spPr>
          <a:xfrm>
            <a:off x="385763" y="6096735"/>
            <a:ext cx="3407568" cy="444567"/>
          </a:xfrm>
          <a:custGeom>
            <a:avLst/>
            <a:gdLst>
              <a:gd name="connsiteX0" fmla="*/ 0 w 3407568"/>
              <a:gd name="connsiteY0" fmla="*/ 68321 h 444567"/>
              <a:gd name="connsiteX1" fmla="*/ 1164431 w 3407568"/>
              <a:gd name="connsiteY1" fmla="*/ 25459 h 444567"/>
              <a:gd name="connsiteX2" fmla="*/ 1564481 w 3407568"/>
              <a:gd name="connsiteY2" fmla="*/ 411221 h 444567"/>
              <a:gd name="connsiteX3" fmla="*/ 2914650 w 3407568"/>
              <a:gd name="connsiteY3" fmla="*/ 404078 h 444567"/>
              <a:gd name="connsiteX4" fmla="*/ 3407568 w 3407568"/>
              <a:gd name="connsiteY4" fmla="*/ 232628 h 4445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7568" h="444567">
                <a:moveTo>
                  <a:pt x="0" y="68321"/>
                </a:moveTo>
                <a:cubicBezTo>
                  <a:pt x="451842" y="18315"/>
                  <a:pt x="903684" y="-31691"/>
                  <a:pt x="1164431" y="25459"/>
                </a:cubicBezTo>
                <a:cubicBezTo>
                  <a:pt x="1425178" y="82609"/>
                  <a:pt x="1272778" y="348118"/>
                  <a:pt x="1564481" y="411221"/>
                </a:cubicBezTo>
                <a:cubicBezTo>
                  <a:pt x="1856184" y="474324"/>
                  <a:pt x="2607469" y="433844"/>
                  <a:pt x="2914650" y="404078"/>
                </a:cubicBezTo>
                <a:cubicBezTo>
                  <a:pt x="3221831" y="374313"/>
                  <a:pt x="3314699" y="268347"/>
                  <a:pt x="3407568" y="232628"/>
                </a:cubicBezTo>
              </a:path>
            </a:pathLst>
          </a:custGeom>
          <a:noFill/>
          <a:ln>
            <a:tailEnd type="triangle" w="lg"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28957812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3DC1C-A2DB-0993-C0C3-54145B9B1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DCD637-ABF5-2C29-2042-DE7630C9CE2D}"/>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7C1ACCC1-21F7-3B66-D4B6-C90AD3A8418D}"/>
              </a:ext>
            </a:extLst>
          </p:cNvPr>
          <p:cNvGraphicFramePr>
            <a:graphicFrameLocks noGrp="1"/>
          </p:cNvGraphicFramePr>
          <p:nvPr>
            <p:extLst>
              <p:ext uri="{D42A27DB-BD31-4B8C-83A1-F6EECF244321}">
                <p14:modId xmlns:p14="http://schemas.microsoft.com/office/powerpoint/2010/main" val="38678080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highlight>
                            <a:srgbClr val="00FFFF"/>
                          </a:highlight>
                        </a:rPr>
                        <a:t>a</a:t>
                      </a:r>
                      <a:endParaRPr lang="en-ZA" dirty="0">
                        <a:highlight>
                          <a:srgbClr val="00FFFF"/>
                        </a:highlight>
                      </a:endParaRPr>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1</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4</a:t>
                      </a:r>
                      <a:endParaRPr lang="en-ZA" dirty="0">
                        <a:solidFill>
                          <a:schemeClr val="accent2"/>
                        </a:solidFill>
                        <a:highlight>
                          <a:srgbClr val="00FF00"/>
                        </a:highlight>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D7EE716E-0DAD-9DDC-AB53-FD507B4F6B1E}"/>
              </a:ext>
            </a:extLst>
          </p:cNvPr>
          <p:cNvGraphicFramePr>
            <a:graphicFrameLocks noGrp="1"/>
          </p:cNvGraphicFramePr>
          <p:nvPr>
            <p:extLst>
              <p:ext uri="{D42A27DB-BD31-4B8C-83A1-F6EECF244321}">
                <p14:modId xmlns:p14="http://schemas.microsoft.com/office/powerpoint/2010/main" val="225408261"/>
              </p:ext>
            </p:extLst>
          </p:nvPr>
        </p:nvGraphicFramePr>
        <p:xfrm>
          <a:off x="6020890" y="593538"/>
          <a:ext cx="5811809" cy="741680"/>
        </p:xfrm>
        <a:graphic>
          <a:graphicData uri="http://schemas.openxmlformats.org/drawingml/2006/table">
            <a:tbl>
              <a:tblPr firstRow="1" bandRow="1">
                <a:tableStyleId>{5C22544A-7EE6-4342-B048-85BDC9FD1C3A}</a:tableStyleId>
              </a:tblPr>
              <a:tblGrid>
                <a:gridCol w="936831">
                  <a:extLst>
                    <a:ext uri="{9D8B030D-6E8A-4147-A177-3AD203B41FA5}">
                      <a16:colId xmlns:a16="http://schemas.microsoft.com/office/drawing/2014/main" val="1664561123"/>
                    </a:ext>
                  </a:extLst>
                </a:gridCol>
                <a:gridCol w="2531450">
                  <a:extLst>
                    <a:ext uri="{9D8B030D-6E8A-4147-A177-3AD203B41FA5}">
                      <a16:colId xmlns:a16="http://schemas.microsoft.com/office/drawing/2014/main" val="2502142955"/>
                    </a:ext>
                  </a:extLst>
                </a:gridCol>
                <a:gridCol w="140851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highlight>
                            <a:srgbClr val="00FFFF"/>
                          </a:highlight>
                        </a:rPr>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bl>
          </a:graphicData>
        </a:graphic>
      </p:graphicFrame>
      <p:graphicFrame>
        <p:nvGraphicFramePr>
          <p:cNvPr id="6" name="Table 5">
            <a:extLst>
              <a:ext uri="{FF2B5EF4-FFF2-40B4-BE49-F238E27FC236}">
                <a16:creationId xmlns:a16="http://schemas.microsoft.com/office/drawing/2014/main" id="{84D17748-ABE8-1BD8-ACA0-BAF37C5BE35C}"/>
              </a:ext>
            </a:extLst>
          </p:cNvPr>
          <p:cNvGraphicFramePr>
            <a:graphicFrameLocks noGrp="1"/>
          </p:cNvGraphicFramePr>
          <p:nvPr>
            <p:extLst>
              <p:ext uri="{D42A27DB-BD31-4B8C-83A1-F6EECF244321}">
                <p14:modId xmlns:p14="http://schemas.microsoft.com/office/powerpoint/2010/main" val="924735428"/>
              </p:ext>
            </p:extLst>
          </p:nvPr>
        </p:nvGraphicFramePr>
        <p:xfrm>
          <a:off x="6020890" y="593538"/>
          <a:ext cx="5811809" cy="74168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1</a:t>
                      </a:r>
                      <a:endParaRPr lang="en-ZA" u="heavy" dirty="0">
                        <a:solidFill>
                          <a:schemeClr val="accent2"/>
                        </a:solidFill>
                        <a:highlight>
                          <a:srgbClr val="00FFFF"/>
                        </a:highlight>
                      </a:endParaRPr>
                    </a:p>
                  </a:txBody>
                  <a:tcPr/>
                </a:tc>
                <a:tc>
                  <a:txBody>
                    <a:bodyPr/>
                    <a:lstStyle/>
                    <a:p>
                      <a:r>
                        <a:rPr lang="en-US" u="heavy" baseline="0" dirty="0">
                          <a:highlight>
                            <a:srgbClr val="00FFFF"/>
                          </a:highlight>
                        </a:rPr>
                        <a:t>a</a:t>
                      </a:r>
                      <a:r>
                        <a:rPr lang="en-US" dirty="0"/>
                        <a:t>abbcc$</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4</a:t>
                      </a:r>
                      <a:endParaRPr lang="en-ZA" dirty="0">
                        <a:solidFill>
                          <a:schemeClr val="accent2"/>
                        </a:solidFill>
                        <a:highlight>
                          <a:srgbClr val="00FF00"/>
                        </a:highlight>
                      </a:endParaRPr>
                    </a:p>
                  </a:txBody>
                  <a:tcPr/>
                </a:tc>
                <a:extLst>
                  <a:ext uri="{0D108BD9-81ED-4DB2-BD59-A6C34878D82A}">
                    <a16:rowId xmlns:a16="http://schemas.microsoft.com/office/drawing/2014/main" val="3740094503"/>
                  </a:ext>
                </a:extLst>
              </a:tr>
            </a:tbl>
          </a:graphicData>
        </a:graphic>
      </p:graphicFrame>
      <p:graphicFrame>
        <p:nvGraphicFramePr>
          <p:cNvPr id="7" name="Table 6">
            <a:extLst>
              <a:ext uri="{FF2B5EF4-FFF2-40B4-BE49-F238E27FC236}">
                <a16:creationId xmlns:a16="http://schemas.microsoft.com/office/drawing/2014/main" id="{0E251941-3D6C-64CC-3E91-AE8C40D24F02}"/>
              </a:ext>
            </a:extLst>
          </p:cNvPr>
          <p:cNvGraphicFramePr>
            <a:graphicFrameLocks noGrp="1"/>
          </p:cNvGraphicFramePr>
          <p:nvPr>
            <p:extLst>
              <p:ext uri="{D42A27DB-BD31-4B8C-83A1-F6EECF244321}">
                <p14:modId xmlns:p14="http://schemas.microsoft.com/office/powerpoint/2010/main" val="2068936225"/>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3" name="TextBox 2">
            <a:extLst>
              <a:ext uri="{FF2B5EF4-FFF2-40B4-BE49-F238E27FC236}">
                <a16:creationId xmlns:a16="http://schemas.microsoft.com/office/drawing/2014/main" id="{5D6C6FB5-6DAA-470A-7579-C8C7D3D2C1F3}"/>
              </a:ext>
            </a:extLst>
          </p:cNvPr>
          <p:cNvSpPr txBox="1"/>
          <p:nvPr/>
        </p:nvSpPr>
        <p:spPr>
          <a:xfrm>
            <a:off x="6504211" y="1632115"/>
            <a:ext cx="4786312" cy="4247317"/>
          </a:xfrm>
          <a:prstGeom prst="rect">
            <a:avLst/>
          </a:prstGeom>
          <a:noFill/>
        </p:spPr>
        <p:txBody>
          <a:bodyPr wrap="square" rtlCol="0">
            <a:spAutoFit/>
          </a:bodyPr>
          <a:lstStyle/>
          <a:p>
            <a:r>
              <a:rPr lang="en-ZA" dirty="0"/>
              <a:t>The following example shows how the string “aabbcc” is parsed by the created SLR parser. The input field has the string it is parsing with the “end of string” token ($) at the end. The stack contains the current DFA state and all terminals in the input that have been popped from the input string. The current state is </a:t>
            </a:r>
            <a:r>
              <a:rPr lang="en-ZA" u="heavy" dirty="0"/>
              <a:t>D</a:t>
            </a:r>
            <a:r>
              <a:rPr lang="en-ZA" u="heavy" baseline="-25000" dirty="0">
                <a:solidFill>
                  <a:schemeClr val="accent2"/>
                </a:solidFill>
              </a:rPr>
              <a:t>1</a:t>
            </a:r>
            <a:r>
              <a:rPr lang="en-ZA" dirty="0">
                <a:solidFill>
                  <a:schemeClr val="accent2"/>
                </a:solidFill>
              </a:rPr>
              <a:t> </a:t>
            </a:r>
            <a:r>
              <a:rPr lang="en-ZA" dirty="0"/>
              <a:t>(the parser is always in the start state of the DFA at the start of parsing a string) and the first symbol is ‘a’ (highlighted blue). So we look in the SLR parse table to see what operation to perform for the given DFA state for the given input symbol. The table says to perform shift operation s4 (highlighted in green) which we then place in the action column.</a:t>
            </a:r>
          </a:p>
        </p:txBody>
      </p:sp>
    </p:spTree>
    <p:extLst>
      <p:ext uri="{BB962C8B-B14F-4D97-AF65-F5344CB8AC3E}">
        <p14:creationId xmlns:p14="http://schemas.microsoft.com/office/powerpoint/2010/main" val="6516957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5E867-BEC5-F2A8-7940-4B6636962E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B2C7A-3489-329F-09B2-A63E371AD171}"/>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6F017AA8-2356-490A-1167-F32F46BF87C8}"/>
              </a:ext>
            </a:extLst>
          </p:cNvPr>
          <p:cNvGraphicFramePr>
            <a:graphicFrameLocks noGrp="1"/>
          </p:cNvGraphicFramePr>
          <p:nvPr>
            <p:extLst>
              <p:ext uri="{D42A27DB-BD31-4B8C-83A1-F6EECF244321}">
                <p14:modId xmlns:p14="http://schemas.microsoft.com/office/powerpoint/2010/main" val="3617995010"/>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highlight>
                            <a:srgbClr val="00FFFF"/>
                          </a:highlight>
                        </a:rPr>
                        <a:t>a</a:t>
                      </a:r>
                      <a:endParaRPr lang="en-ZA" dirty="0">
                        <a:highlight>
                          <a:srgbClr val="00FFFF"/>
                        </a:highlight>
                      </a:endParaRPr>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4</a:t>
                      </a:r>
                      <a:endParaRPr lang="en-ZA" dirty="0">
                        <a:solidFill>
                          <a:schemeClr val="accent2"/>
                        </a:solidFill>
                        <a:highlight>
                          <a:srgbClr val="00FF00"/>
                        </a:highlight>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EDA8C229-586D-40DB-0EA1-6A14EF6C864F}"/>
              </a:ext>
            </a:extLst>
          </p:cNvPr>
          <p:cNvGraphicFramePr>
            <a:graphicFrameLocks noGrp="1"/>
          </p:cNvGraphicFramePr>
          <p:nvPr>
            <p:extLst>
              <p:ext uri="{D42A27DB-BD31-4B8C-83A1-F6EECF244321}">
                <p14:modId xmlns:p14="http://schemas.microsoft.com/office/powerpoint/2010/main" val="2766981493"/>
              </p:ext>
            </p:extLst>
          </p:nvPr>
        </p:nvGraphicFramePr>
        <p:xfrm>
          <a:off x="6020890" y="593538"/>
          <a:ext cx="5811809" cy="111252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r>
                        <a:rPr lang="en-US" dirty="0">
                          <a:highlight>
                            <a:srgbClr val="00FFFF"/>
                          </a:highlight>
                        </a:rPr>
                        <a:t>a</a:t>
                      </a:r>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4</a:t>
                      </a:r>
                      <a:endParaRPr lang="en-ZA" dirty="0">
                        <a:solidFill>
                          <a:schemeClr val="accent2"/>
                        </a:solidFill>
                        <a:highlight>
                          <a:srgbClr val="00FF00"/>
                        </a:highlight>
                      </a:endParaRPr>
                    </a:p>
                  </a:txBody>
                  <a:tcPr/>
                </a:tc>
                <a:extLst>
                  <a:ext uri="{0D108BD9-81ED-4DB2-BD59-A6C34878D82A}">
                    <a16:rowId xmlns:a16="http://schemas.microsoft.com/office/drawing/2014/main" val="1114743687"/>
                  </a:ext>
                </a:extLst>
              </a:tr>
            </a:tbl>
          </a:graphicData>
        </a:graphic>
      </p:graphicFrame>
      <p:graphicFrame>
        <p:nvGraphicFramePr>
          <p:cNvPr id="3" name="Table 2">
            <a:extLst>
              <a:ext uri="{FF2B5EF4-FFF2-40B4-BE49-F238E27FC236}">
                <a16:creationId xmlns:a16="http://schemas.microsoft.com/office/drawing/2014/main" id="{1078E4F1-3CAF-25A7-78AE-E46B31177EE9}"/>
              </a:ext>
            </a:extLst>
          </p:cNvPr>
          <p:cNvGraphicFramePr>
            <a:graphicFrameLocks noGrp="1"/>
          </p:cNvGraphicFramePr>
          <p:nvPr>
            <p:extLst>
              <p:ext uri="{D42A27DB-BD31-4B8C-83A1-F6EECF244321}">
                <p14:modId xmlns:p14="http://schemas.microsoft.com/office/powerpoint/2010/main" val="1021160884"/>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A2E48C08-C931-09D0-FE2D-DFC52C219530}"/>
              </a:ext>
            </a:extLst>
          </p:cNvPr>
          <p:cNvSpPr txBox="1"/>
          <p:nvPr/>
        </p:nvSpPr>
        <p:spPr>
          <a:xfrm>
            <a:off x="6583644" y="2613025"/>
            <a:ext cx="4686300" cy="3139321"/>
          </a:xfrm>
          <a:prstGeom prst="rect">
            <a:avLst/>
          </a:prstGeom>
          <a:noFill/>
        </p:spPr>
        <p:txBody>
          <a:bodyPr wrap="square" rtlCol="0">
            <a:spAutoFit/>
          </a:bodyPr>
          <a:lstStyle/>
          <a:p>
            <a:r>
              <a:rPr lang="en-ZA" dirty="0"/>
              <a:t>A shift operation pops off the first symbol of the input string on to the stack. Afterwards it pushes the next DFA state that is transitioned to on the stack.  In this example, shift operator s4 (highlighted green) pops off symbol ‘a’ and transitions to </a:t>
            </a:r>
            <a:r>
              <a:rPr lang="en-ZA" u="heavy" dirty="0"/>
              <a:t>D</a:t>
            </a:r>
            <a:r>
              <a:rPr lang="en-ZA" u="heavy" baseline="-25000" dirty="0">
                <a:solidFill>
                  <a:schemeClr val="accent2"/>
                </a:solidFill>
              </a:rPr>
              <a:t>4</a:t>
            </a:r>
            <a:r>
              <a:rPr lang="en-ZA" dirty="0">
                <a:solidFill>
                  <a:schemeClr val="accent2"/>
                </a:solidFill>
              </a:rPr>
              <a:t> </a:t>
            </a:r>
            <a:r>
              <a:rPr lang="en-ZA" dirty="0"/>
              <a:t>. The parser then looks in the table on what operation to do next based on the current DFA state and the current input symbol (highlighted in blue). The following steps are repeated by all shift operators.</a:t>
            </a:r>
          </a:p>
        </p:txBody>
      </p:sp>
    </p:spTree>
    <p:extLst>
      <p:ext uri="{BB962C8B-B14F-4D97-AF65-F5344CB8AC3E}">
        <p14:creationId xmlns:p14="http://schemas.microsoft.com/office/powerpoint/2010/main" val="10397250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43BA3-26A3-648B-CD1D-94C3DA960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9DE6C8-1BB7-5300-2E3E-546C0FC103E8}"/>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E5282A24-8A4C-9D6B-7480-ABAD5EA29BE9}"/>
              </a:ext>
            </a:extLst>
          </p:cNvPr>
          <p:cNvGraphicFramePr>
            <a:graphicFrameLocks noGrp="1"/>
          </p:cNvGraphicFramePr>
          <p:nvPr>
            <p:extLst>
              <p:ext uri="{D42A27DB-BD31-4B8C-83A1-F6EECF244321}">
                <p14:modId xmlns:p14="http://schemas.microsoft.com/office/powerpoint/2010/main" val="1749873031"/>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highlight>
                            <a:srgbClr val="00FFFF"/>
                          </a:highlight>
                        </a:rPr>
                        <a:t>b</a:t>
                      </a:r>
                      <a:endParaRPr lang="en-ZA" dirty="0">
                        <a:highlight>
                          <a:srgbClr val="00FFFF"/>
                        </a:highlight>
                      </a:endParaRPr>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highlight>
                            <a:srgbClr val="00FF00"/>
                          </a:highlight>
                        </a:rPr>
                        <a:t>s</a:t>
                      </a:r>
                      <a:r>
                        <a:rPr lang="en-US" dirty="0">
                          <a:solidFill>
                            <a:schemeClr val="accent2"/>
                          </a:solidFill>
                          <a:highlight>
                            <a:srgbClr val="00FF00"/>
                          </a:highlight>
                        </a:rPr>
                        <a:t>7</a:t>
                      </a:r>
                      <a:endParaRPr lang="en-ZA" dirty="0">
                        <a:solidFill>
                          <a:schemeClr val="accent2"/>
                        </a:solidFill>
                        <a:highlight>
                          <a:srgbClr val="00FF00"/>
                        </a:highlight>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0066D4EB-F131-35D0-B408-58809F17EF32}"/>
              </a:ext>
            </a:extLst>
          </p:cNvPr>
          <p:cNvGraphicFramePr>
            <a:graphicFrameLocks noGrp="1"/>
          </p:cNvGraphicFramePr>
          <p:nvPr>
            <p:extLst>
              <p:ext uri="{D42A27DB-BD31-4B8C-83A1-F6EECF244321}">
                <p14:modId xmlns:p14="http://schemas.microsoft.com/office/powerpoint/2010/main" val="3047860594"/>
              </p:ext>
            </p:extLst>
          </p:nvPr>
        </p:nvGraphicFramePr>
        <p:xfrm>
          <a:off x="6020890" y="593538"/>
          <a:ext cx="5811809" cy="148336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r>
                        <a:rPr lang="en-US" dirty="0">
                          <a:highlight>
                            <a:srgbClr val="00FFFF"/>
                          </a:highlight>
                        </a:rPr>
                        <a:t>b</a:t>
                      </a:r>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7</a:t>
                      </a:r>
                      <a:endParaRPr lang="en-ZA" dirty="0">
                        <a:solidFill>
                          <a:schemeClr val="accent2"/>
                        </a:solidFill>
                        <a:highlight>
                          <a:srgbClr val="00FF00"/>
                        </a:highlight>
                      </a:endParaRPr>
                    </a:p>
                  </a:txBody>
                  <a:tcPr/>
                </a:tc>
                <a:extLst>
                  <a:ext uri="{0D108BD9-81ED-4DB2-BD59-A6C34878D82A}">
                    <a16:rowId xmlns:a16="http://schemas.microsoft.com/office/drawing/2014/main" val="1008997647"/>
                  </a:ext>
                </a:extLst>
              </a:tr>
            </a:tbl>
          </a:graphicData>
        </a:graphic>
      </p:graphicFrame>
      <p:graphicFrame>
        <p:nvGraphicFramePr>
          <p:cNvPr id="3" name="Table 2">
            <a:extLst>
              <a:ext uri="{FF2B5EF4-FFF2-40B4-BE49-F238E27FC236}">
                <a16:creationId xmlns:a16="http://schemas.microsoft.com/office/drawing/2014/main" id="{1978F830-33EA-F62C-5C88-9FE8CF67991E}"/>
              </a:ext>
            </a:extLst>
          </p:cNvPr>
          <p:cNvGraphicFramePr>
            <a:graphicFrameLocks noGrp="1"/>
          </p:cNvGraphicFramePr>
          <p:nvPr>
            <p:extLst>
              <p:ext uri="{D42A27DB-BD31-4B8C-83A1-F6EECF244321}">
                <p14:modId xmlns:p14="http://schemas.microsoft.com/office/powerpoint/2010/main" val="3860651665"/>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41119535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2AB8A-67A2-96BD-8351-DBE1EA9336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84F19-9D59-B0C4-4CBD-896BBF7A12B6}"/>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1D54F4DD-2696-782B-2086-F05A392301E7}"/>
              </a:ext>
            </a:extLst>
          </p:cNvPr>
          <p:cNvGraphicFramePr>
            <a:graphicFrameLocks noGrp="1"/>
          </p:cNvGraphicFramePr>
          <p:nvPr>
            <p:extLst>
              <p:ext uri="{D42A27DB-BD31-4B8C-83A1-F6EECF244321}">
                <p14:modId xmlns:p14="http://schemas.microsoft.com/office/powerpoint/2010/main" val="92626165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highlight>
                            <a:srgbClr val="00FFFF"/>
                          </a:highlight>
                        </a:rPr>
                        <a:t>b</a:t>
                      </a:r>
                      <a:endParaRPr lang="en-ZA" dirty="0">
                        <a:highlight>
                          <a:srgbClr val="00FFFF"/>
                        </a:highlight>
                      </a:endParaRPr>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7</a:t>
                      </a:r>
                      <a:endParaRPr lang="en-ZA" dirty="0">
                        <a:solidFill>
                          <a:schemeClr val="accent2"/>
                        </a:solidFill>
                        <a:highlight>
                          <a:srgbClr val="00FF00"/>
                        </a:highlight>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C8D6C725-6172-8744-19B0-28A1BE038C74}"/>
              </a:ext>
            </a:extLst>
          </p:cNvPr>
          <p:cNvGraphicFramePr>
            <a:graphicFrameLocks noGrp="1"/>
          </p:cNvGraphicFramePr>
          <p:nvPr>
            <p:extLst>
              <p:ext uri="{D42A27DB-BD31-4B8C-83A1-F6EECF244321}">
                <p14:modId xmlns:p14="http://schemas.microsoft.com/office/powerpoint/2010/main" val="567569536"/>
              </p:ext>
            </p:extLst>
          </p:nvPr>
        </p:nvGraphicFramePr>
        <p:xfrm>
          <a:off x="6020890" y="593538"/>
          <a:ext cx="5811809" cy="185420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r>
                        <a:rPr lang="en-US" dirty="0">
                          <a:highlight>
                            <a:srgbClr val="00FFFF"/>
                          </a:highlight>
                        </a:rPr>
                        <a:t>b</a:t>
                      </a: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7</a:t>
                      </a:r>
                      <a:endParaRPr lang="en-ZA" dirty="0">
                        <a:solidFill>
                          <a:schemeClr val="accent2"/>
                        </a:solidFill>
                        <a:highlight>
                          <a:srgbClr val="00FF00"/>
                        </a:highlight>
                      </a:endParaRPr>
                    </a:p>
                  </a:txBody>
                  <a:tcPr/>
                </a:tc>
                <a:extLst>
                  <a:ext uri="{0D108BD9-81ED-4DB2-BD59-A6C34878D82A}">
                    <a16:rowId xmlns:a16="http://schemas.microsoft.com/office/drawing/2014/main" val="2183624029"/>
                  </a:ext>
                </a:extLst>
              </a:tr>
            </a:tbl>
          </a:graphicData>
        </a:graphic>
      </p:graphicFrame>
      <p:graphicFrame>
        <p:nvGraphicFramePr>
          <p:cNvPr id="3" name="Table 2">
            <a:extLst>
              <a:ext uri="{FF2B5EF4-FFF2-40B4-BE49-F238E27FC236}">
                <a16:creationId xmlns:a16="http://schemas.microsoft.com/office/drawing/2014/main" id="{7453EB40-2CA2-A732-058C-F095A8A02FD3}"/>
              </a:ext>
            </a:extLst>
          </p:cNvPr>
          <p:cNvGraphicFramePr>
            <a:graphicFrameLocks noGrp="1"/>
          </p:cNvGraphicFramePr>
          <p:nvPr>
            <p:extLst>
              <p:ext uri="{D42A27DB-BD31-4B8C-83A1-F6EECF244321}">
                <p14:modId xmlns:p14="http://schemas.microsoft.com/office/powerpoint/2010/main" val="882787816"/>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150759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1482-E0FE-3772-2F4D-9976D4FF76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EA59C-3691-6C48-D686-8A08E2D84331}"/>
              </a:ext>
            </a:extLst>
          </p:cNvPr>
          <p:cNvSpPr>
            <a:spLocks noGrp="1"/>
          </p:cNvSpPr>
          <p:nvPr>
            <p:ph type="title"/>
          </p:nvPr>
        </p:nvSpPr>
        <p:spPr/>
        <p:txBody>
          <a:bodyPr/>
          <a:lstStyle/>
          <a:p>
            <a:r>
              <a:rPr lang="en-US" dirty="0"/>
              <a:t>Deriving Nullable Booleans</a:t>
            </a:r>
            <a:endParaRPr lang="en-ZA" dirty="0"/>
          </a:p>
        </p:txBody>
      </p:sp>
      <p:sp>
        <p:nvSpPr>
          <p:cNvPr id="4" name="TextBox 3">
            <a:extLst>
              <a:ext uri="{FF2B5EF4-FFF2-40B4-BE49-F238E27FC236}">
                <a16:creationId xmlns:a16="http://schemas.microsoft.com/office/drawing/2014/main" id="{35AB8603-1A2D-3947-F25D-7881193F67DB}"/>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7737FBE7-5152-24C2-D09D-CC2A42973637}"/>
              </a:ext>
            </a:extLst>
          </p:cNvPr>
          <p:cNvGraphicFramePr>
            <a:graphicFrameLocks noGrp="1"/>
          </p:cNvGraphicFramePr>
          <p:nvPr>
            <p:extLst>
              <p:ext uri="{D42A27DB-BD31-4B8C-83A1-F6EECF244321}">
                <p14:modId xmlns:p14="http://schemas.microsoft.com/office/powerpoint/2010/main" val="2664315171"/>
              </p:ext>
            </p:extLst>
          </p:nvPr>
        </p:nvGraphicFramePr>
        <p:xfrm>
          <a:off x="1787237" y="1532891"/>
          <a:ext cx="9031182" cy="2966720"/>
        </p:xfrm>
        <a:graphic>
          <a:graphicData uri="http://schemas.openxmlformats.org/drawingml/2006/table">
            <a:tbl>
              <a:tblPr firstRow="1" bandRow="1">
                <a:tableStyleId>{5C22544A-7EE6-4342-B048-85BDC9FD1C3A}</a:tableStyleId>
              </a:tblPr>
              <a:tblGrid>
                <a:gridCol w="1644732">
                  <a:extLst>
                    <a:ext uri="{9D8B030D-6E8A-4147-A177-3AD203B41FA5}">
                      <a16:colId xmlns:a16="http://schemas.microsoft.com/office/drawing/2014/main" val="2842458189"/>
                    </a:ext>
                  </a:extLst>
                </a:gridCol>
                <a:gridCol w="1579418">
                  <a:extLst>
                    <a:ext uri="{9D8B030D-6E8A-4147-A177-3AD203B41FA5}">
                      <a16:colId xmlns:a16="http://schemas.microsoft.com/office/drawing/2014/main" val="4009715817"/>
                    </a:ext>
                  </a:extLst>
                </a:gridCol>
                <a:gridCol w="3811979">
                  <a:extLst>
                    <a:ext uri="{9D8B030D-6E8A-4147-A177-3AD203B41FA5}">
                      <a16:colId xmlns:a16="http://schemas.microsoft.com/office/drawing/2014/main" val="3084571102"/>
                    </a:ext>
                  </a:extLst>
                </a:gridCol>
                <a:gridCol w="1995053">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r>
                        <a:rPr lang="en-US" dirty="0">
                          <a:latin typeface="Segoe UI Symbol" panose="020B0502040204020203" pitchFamily="34" charset="0"/>
                          <a:ea typeface="Segoe UI Symbol" panose="020B0502040204020203" pitchFamily="34" charset="0"/>
                        </a:rPr>
                        <a:t>∨Nullable(bR)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Nullable(</a:t>
                      </a:r>
                      <a:r>
                        <a:rPr lang="el-GR" sz="1800" dirty="0">
                          <a:latin typeface="Segoe UI" panose="020B0502040204020203" pitchFamily="34" charset="0"/>
                          <a:ea typeface="Segoe UI Symbol" panose="020B0502040204020203" pitchFamily="34" charset="0"/>
                          <a:cs typeface="Segoe UI" panose="020B0502040204020203" pitchFamily="34" charset="0"/>
                        </a:rPr>
                        <a:t>ε</a:t>
                      </a:r>
                      <a:r>
                        <a:rPr lang="en-US" sz="1800" dirty="0">
                          <a:latin typeface="+mn-lt"/>
                          <a:ea typeface="Segoe UI Symbol" panose="020B0502040204020203" pitchFamily="34" charset="0"/>
                          <a:cs typeface="Arial" panose="020B0604020202020204" pitchFamily="34" charset="0"/>
                        </a:rPr>
                        <a:t>)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False∧</a:t>
                      </a:r>
                      <a:r>
                        <a:rPr lang="en-US" dirty="0"/>
                        <a:t>Nullable(T)</a:t>
                      </a: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Law 2</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False∧</a:t>
                      </a:r>
                      <a:r>
                        <a:rPr lang="en-US" dirty="0"/>
                        <a:t>Nullable(R)</a:t>
                      </a:r>
                      <a:endParaRPr lang="en-ZA" dirty="0"/>
                    </a:p>
                  </a:txBody>
                  <a:tcPr/>
                </a:tc>
                <a:tc>
                  <a:txBody>
                    <a:bodyPr/>
                    <a:lstStyle/>
                    <a:p>
                      <a:r>
                        <a:rPr lang="en-US" dirty="0"/>
                        <a:t>Law 2</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Nullable(R)</a:t>
                      </a:r>
                      <a:r>
                        <a:rPr lang="en-US" dirty="0">
                          <a:latin typeface="Segoe UI Symbol" panose="020B0502040204020203" pitchFamily="34" charset="0"/>
                          <a:ea typeface="Segoe UI Symbol" panose="020B0502040204020203" pitchFamily="34" charset="0"/>
                        </a:rPr>
                        <a:t>∨Nullable(aTc)</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r>
                        <a:rPr lang="en-US" dirty="0">
                          <a:latin typeface="Segoe UI Symbol" panose="020B0502040204020203" pitchFamily="34" charset="0"/>
                          <a:ea typeface="Segoe UI Symbol" panose="020B0502040204020203" pitchFamily="34" charset="0"/>
                        </a:rPr>
                        <a:t>∨Nullable(bR)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Nullable(</a:t>
                      </a:r>
                      <a:r>
                        <a:rPr lang="el-GR" sz="1800" dirty="0">
                          <a:latin typeface="Segoe UI" panose="020B0502040204020203" pitchFamily="34" charset="0"/>
                          <a:ea typeface="Segoe UI Symbol" panose="020B0502040204020203" pitchFamily="34" charset="0"/>
                          <a:cs typeface="Segoe UI" panose="020B0502040204020203" pitchFamily="34" charset="0"/>
                        </a:rPr>
                        <a:t>ε</a:t>
                      </a:r>
                      <a:r>
                        <a:rPr lang="en-US" sz="1800" dirty="0">
                          <a:latin typeface="+mn-lt"/>
                          <a:ea typeface="Segoe UI Symbol" panose="020B0502040204020203" pitchFamily="34" charset="0"/>
                          <a:cs typeface="Arial" panose="020B0604020202020204" pitchFamily="34" charset="0"/>
                        </a:rPr>
                        <a:t>)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5865A3F8-8DAD-9885-CDE2-E50DC326E85E}"/>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0620668D-8611-BA2D-E815-64791BD6E1E3}"/>
              </a:ext>
            </a:extLst>
          </p:cNvPr>
          <p:cNvGrpSpPr/>
          <p:nvPr/>
        </p:nvGrpSpPr>
        <p:grpSpPr>
          <a:xfrm>
            <a:off x="42389" y="1820425"/>
            <a:ext cx="1683465" cy="2391651"/>
            <a:chOff x="9732818" y="1947067"/>
            <a:chExt cx="2560123" cy="2808514"/>
          </a:xfrm>
        </p:grpSpPr>
        <p:sp>
          <p:nvSpPr>
            <p:cNvPr id="7" name="Rectangle 6">
              <a:extLst>
                <a:ext uri="{FF2B5EF4-FFF2-40B4-BE49-F238E27FC236}">
                  <a16:creationId xmlns:a16="http://schemas.microsoft.com/office/drawing/2014/main" id="{2F71CBC4-936E-DFBF-76E4-7F8C1D3498BD}"/>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8" name="TextBox 7">
              <a:extLst>
                <a:ext uri="{FF2B5EF4-FFF2-40B4-BE49-F238E27FC236}">
                  <a16:creationId xmlns:a16="http://schemas.microsoft.com/office/drawing/2014/main" id="{DA2DE526-6F20-9914-8094-5CEA472ADE5F}"/>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61C65B6-F46D-6A1E-F79B-4BA671D077E2}"/>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0" name="Group 9">
            <a:extLst>
              <a:ext uri="{FF2B5EF4-FFF2-40B4-BE49-F238E27FC236}">
                <a16:creationId xmlns:a16="http://schemas.microsoft.com/office/drawing/2014/main" id="{F08AD762-1254-821A-694D-B4885663B3D1}"/>
              </a:ext>
            </a:extLst>
          </p:cNvPr>
          <p:cNvGrpSpPr/>
          <p:nvPr/>
        </p:nvGrpSpPr>
        <p:grpSpPr>
          <a:xfrm>
            <a:off x="42389" y="1820425"/>
            <a:ext cx="1707419" cy="2391651"/>
            <a:chOff x="9732818" y="1947067"/>
            <a:chExt cx="2596551" cy="2808514"/>
          </a:xfrm>
        </p:grpSpPr>
        <p:sp>
          <p:nvSpPr>
            <p:cNvPr id="11" name="Rectangle 10">
              <a:extLst>
                <a:ext uri="{FF2B5EF4-FFF2-40B4-BE49-F238E27FC236}">
                  <a16:creationId xmlns:a16="http://schemas.microsoft.com/office/drawing/2014/main" id="{29B3A996-F041-816E-FDD9-5382CA670FDC}"/>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2" name="TextBox 11">
              <a:extLst>
                <a:ext uri="{FF2B5EF4-FFF2-40B4-BE49-F238E27FC236}">
                  <a16:creationId xmlns:a16="http://schemas.microsoft.com/office/drawing/2014/main" id="{4EF27C27-47FC-743E-D51E-653E4CAC7568}"/>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6C8B86B-27CA-3BD1-2DB9-9E2B163796B3}"/>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5402532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D6A32-5FCA-B3EB-766D-2B6DEAC26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110A5-D4BE-58BD-E7FB-D7505473B6DF}"/>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44C4878C-9DC9-2A73-7E06-94A1D3296648}"/>
              </a:ext>
            </a:extLst>
          </p:cNvPr>
          <p:cNvGraphicFramePr>
            <a:graphicFrameLocks noGrp="1"/>
          </p:cNvGraphicFramePr>
          <p:nvPr>
            <p:extLst>
              <p:ext uri="{D42A27DB-BD31-4B8C-83A1-F6EECF244321}">
                <p14:modId xmlns:p14="http://schemas.microsoft.com/office/powerpoint/2010/main" val="1770035462"/>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highlight>
                            <a:srgbClr val="00FF00"/>
                          </a:highlight>
                        </a:rPr>
                        <a:t>r</a:t>
                      </a:r>
                      <a:r>
                        <a:rPr lang="en-US" dirty="0">
                          <a:solidFill>
                            <a:srgbClr val="7030A0"/>
                          </a:solidFill>
                          <a:highlight>
                            <a:srgbClr val="00FF00"/>
                          </a:highlight>
                        </a:rPr>
                        <a:t>4</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CE35FC5E-A848-72FC-F13E-ABBA2F56EDF5}"/>
              </a:ext>
            </a:extLst>
          </p:cNvPr>
          <p:cNvGraphicFramePr>
            <a:graphicFrameLocks noGrp="1"/>
          </p:cNvGraphicFramePr>
          <p:nvPr>
            <p:extLst>
              <p:ext uri="{D42A27DB-BD31-4B8C-83A1-F6EECF244321}">
                <p14:modId xmlns:p14="http://schemas.microsoft.com/office/powerpoint/2010/main" val="2653269150"/>
              </p:ext>
            </p:extLst>
          </p:nvPr>
        </p:nvGraphicFramePr>
        <p:xfrm>
          <a:off x="6020890" y="593538"/>
          <a:ext cx="5811809" cy="22250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4</a:t>
                      </a:r>
                      <a:endParaRPr lang="en-ZA" dirty="0">
                        <a:solidFill>
                          <a:srgbClr val="7030A0"/>
                        </a:solidFill>
                        <a:highlight>
                          <a:srgbClr val="00FF00"/>
                        </a:highlight>
                      </a:endParaRPr>
                    </a:p>
                  </a:txBody>
                  <a:tcPr/>
                </a:tc>
                <a:extLst>
                  <a:ext uri="{0D108BD9-81ED-4DB2-BD59-A6C34878D82A}">
                    <a16:rowId xmlns:a16="http://schemas.microsoft.com/office/drawing/2014/main" val="711142578"/>
                  </a:ext>
                </a:extLst>
              </a:tr>
            </a:tbl>
          </a:graphicData>
        </a:graphic>
      </p:graphicFrame>
      <p:graphicFrame>
        <p:nvGraphicFramePr>
          <p:cNvPr id="3" name="Table 2">
            <a:extLst>
              <a:ext uri="{FF2B5EF4-FFF2-40B4-BE49-F238E27FC236}">
                <a16:creationId xmlns:a16="http://schemas.microsoft.com/office/drawing/2014/main" id="{A40F9D9D-B855-C917-4696-FDE73CD09BD2}"/>
              </a:ext>
            </a:extLst>
          </p:cNvPr>
          <p:cNvGraphicFramePr>
            <a:graphicFrameLocks noGrp="1"/>
          </p:cNvGraphicFramePr>
          <p:nvPr>
            <p:extLst>
              <p:ext uri="{D42A27DB-BD31-4B8C-83A1-F6EECF244321}">
                <p14:modId xmlns:p14="http://schemas.microsoft.com/office/powerpoint/2010/main" val="1856463914"/>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4.</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highlight>
                            <a:srgbClr val="FF00FF"/>
                          </a:highlight>
                          <a:latin typeface="Segoe UI Symbol" panose="020B0502040204020203" pitchFamily="34" charset="0"/>
                          <a:ea typeface="Segoe UI Symbol" panose="020B0502040204020203" pitchFamily="34" charset="0"/>
                          <a:cs typeface="Arial" panose="020B0604020202020204" pitchFamily="34" charset="0"/>
                        </a:rPr>
                        <a:t>ε</a:t>
                      </a:r>
                      <a:endParaRPr lang="en-ZA" sz="1200" dirty="0">
                        <a:highlight>
                          <a:srgbClr val="FF00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7D2165AD-CD79-BBE1-6D85-13D4EEF231F1}"/>
              </a:ext>
            </a:extLst>
          </p:cNvPr>
          <p:cNvSpPr txBox="1"/>
          <p:nvPr/>
        </p:nvSpPr>
        <p:spPr>
          <a:xfrm>
            <a:off x="6407944" y="3107531"/>
            <a:ext cx="5318939" cy="3139321"/>
          </a:xfrm>
          <a:prstGeom prst="rect">
            <a:avLst/>
          </a:prstGeom>
          <a:noFill/>
        </p:spPr>
        <p:txBody>
          <a:bodyPr wrap="square" rtlCol="0">
            <a:spAutoFit/>
          </a:bodyPr>
          <a:lstStyle/>
          <a:p>
            <a:r>
              <a:rPr lang="en-ZA" dirty="0"/>
              <a:t>The reduce operator checks the production rule in the CFG that has the given production rule number (highlighted green in the CFG table) that matches the one that comes with the fetched reduce operator (highlighted green). It then checks the RHS of the production rule (highlighted purple). It then looks if the symbols in the RHS are found in the stack. If found they are removed along with the DFA states that appear after. Since the RHS of production rule 4 only contains the empty string, nothing is removed from the stack.</a:t>
            </a:r>
          </a:p>
        </p:txBody>
      </p:sp>
    </p:spTree>
    <p:extLst>
      <p:ext uri="{BB962C8B-B14F-4D97-AF65-F5344CB8AC3E}">
        <p14:creationId xmlns:p14="http://schemas.microsoft.com/office/powerpoint/2010/main" val="25996221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FA9EF-FD48-4611-3996-E9FD6F22C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AC42A0-70AE-99A0-4119-562B267241A4}"/>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2FA0BE56-676E-9AFC-8C67-4EDEDA99BCF0}"/>
              </a:ext>
            </a:extLst>
          </p:cNvPr>
          <p:cNvGraphicFramePr>
            <a:graphicFrameLocks noGrp="1"/>
          </p:cNvGraphicFramePr>
          <p:nvPr>
            <p:extLst>
              <p:ext uri="{D42A27DB-BD31-4B8C-83A1-F6EECF244321}">
                <p14:modId xmlns:p14="http://schemas.microsoft.com/office/powerpoint/2010/main" val="234729951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highlight>
                            <a:srgbClr val="00FFFF"/>
                          </a:highlight>
                        </a:rPr>
                        <a:t>R</a:t>
                      </a:r>
                      <a:endParaRPr lang="en-ZA" dirty="0">
                        <a:highlight>
                          <a:srgbClr val="00FFFF"/>
                        </a:highlight>
                      </a:endParaRPr>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highlight>
                            <a:srgbClr val="00FF00"/>
                          </a:highlight>
                        </a:rPr>
                        <a:t>g</a:t>
                      </a:r>
                      <a:r>
                        <a:rPr lang="en-US" dirty="0">
                          <a:solidFill>
                            <a:schemeClr val="accent2"/>
                          </a:solidFill>
                          <a:highlight>
                            <a:srgbClr val="00FF00"/>
                          </a:highlight>
                        </a:rPr>
                        <a:t>8</a:t>
                      </a:r>
                      <a:endParaRPr lang="en-ZA" dirty="0">
                        <a:solidFill>
                          <a:schemeClr val="accent2"/>
                        </a:solidFill>
                        <a:highlight>
                          <a:srgbClr val="00FF00"/>
                        </a:highlight>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B8823359-50E9-2A12-1324-7DA3A83C22DD}"/>
              </a:ext>
            </a:extLst>
          </p:cNvPr>
          <p:cNvGraphicFramePr>
            <a:graphicFrameLocks noGrp="1"/>
          </p:cNvGraphicFramePr>
          <p:nvPr>
            <p:extLst>
              <p:ext uri="{D42A27DB-BD31-4B8C-83A1-F6EECF244321}">
                <p14:modId xmlns:p14="http://schemas.microsoft.com/office/powerpoint/2010/main" val="4261403423"/>
              </p:ext>
            </p:extLst>
          </p:nvPr>
        </p:nvGraphicFramePr>
        <p:xfrm>
          <a:off x="6020890" y="593538"/>
          <a:ext cx="5811809" cy="259588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highlight>
                            <a:srgbClr val="00FFFF"/>
                          </a:highlight>
                        </a:rPr>
                        <a:t>D</a:t>
                      </a:r>
                      <a:r>
                        <a:rPr lang="en-ZA" u="heavy" baseline="-25000" dirty="0">
                          <a:solidFill>
                            <a:schemeClr val="accent2"/>
                          </a:solidFill>
                          <a:highlight>
                            <a:srgbClr val="00FFFF"/>
                          </a:highlight>
                        </a:rPr>
                        <a:t>7</a:t>
                      </a:r>
                      <a:r>
                        <a:rPr lang="en-ZA" u="none" baseline="0" dirty="0">
                          <a:solidFill>
                            <a:schemeClr val="tx1"/>
                          </a:solidFill>
                          <a:highlight>
                            <a:srgbClr val="00FFFF"/>
                          </a:highlight>
                        </a:rPr>
                        <a:t> R</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8</a:t>
                      </a:r>
                      <a:endParaRPr lang="en-ZA" dirty="0">
                        <a:solidFill>
                          <a:schemeClr val="accent2"/>
                        </a:solidFill>
                        <a:highlight>
                          <a:srgbClr val="00FF00"/>
                        </a:highlight>
                      </a:endParaRPr>
                    </a:p>
                  </a:txBody>
                  <a:tcPr/>
                </a:tc>
                <a:extLst>
                  <a:ext uri="{0D108BD9-81ED-4DB2-BD59-A6C34878D82A}">
                    <a16:rowId xmlns:a16="http://schemas.microsoft.com/office/drawing/2014/main" val="4022545693"/>
                  </a:ext>
                </a:extLst>
              </a:tr>
            </a:tbl>
          </a:graphicData>
        </a:graphic>
      </p:graphicFrame>
      <p:graphicFrame>
        <p:nvGraphicFramePr>
          <p:cNvPr id="3" name="Table 2">
            <a:extLst>
              <a:ext uri="{FF2B5EF4-FFF2-40B4-BE49-F238E27FC236}">
                <a16:creationId xmlns:a16="http://schemas.microsoft.com/office/drawing/2014/main" id="{22E719B1-CE17-5E8E-3F03-FE1E023D1E00}"/>
              </a:ext>
            </a:extLst>
          </p:cNvPr>
          <p:cNvGraphicFramePr>
            <a:graphicFrameLocks noGrp="1"/>
          </p:cNvGraphicFramePr>
          <p:nvPr>
            <p:extLst>
              <p:ext uri="{D42A27DB-BD31-4B8C-83A1-F6EECF244321}">
                <p14:modId xmlns:p14="http://schemas.microsoft.com/office/powerpoint/2010/main" val="1085488783"/>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7587D106-F95B-750C-2FB9-CDBB5D0B0273}"/>
              </a:ext>
            </a:extLst>
          </p:cNvPr>
          <p:cNvSpPr txBox="1"/>
          <p:nvPr/>
        </p:nvSpPr>
        <p:spPr>
          <a:xfrm>
            <a:off x="6335487" y="3503221"/>
            <a:ext cx="4880202" cy="3139321"/>
          </a:xfrm>
          <a:prstGeom prst="rect">
            <a:avLst/>
          </a:prstGeom>
          <a:noFill/>
        </p:spPr>
        <p:txBody>
          <a:bodyPr wrap="square" rtlCol="0">
            <a:spAutoFit/>
          </a:bodyPr>
          <a:lstStyle/>
          <a:p>
            <a:r>
              <a:rPr lang="en-ZA" dirty="0"/>
              <a:t>After removing the matching input symbols and the DFA states, the reduce operator pushes the nonterminal found in the LHS of the production rule that was looked in. In the example, the LHS of production rule 4 contains nonterminal R which is pushed on to the stack. Afterwards the parser checks the next operation to perform for the rightmost DFA state on the stack and the nonterminal pushed on to the stack (highlighted blue). In the example the next action the goto action g8 (highlighted green). </a:t>
            </a:r>
          </a:p>
        </p:txBody>
      </p:sp>
    </p:spTree>
    <p:extLst>
      <p:ext uri="{BB962C8B-B14F-4D97-AF65-F5344CB8AC3E}">
        <p14:creationId xmlns:p14="http://schemas.microsoft.com/office/powerpoint/2010/main" val="1022079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15511-A6DE-73F4-31B4-82E8B079F5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37FED-A60F-1415-2B26-A5FEFE0BEF8A}"/>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805E5FBA-F241-CA24-4000-3DEFEE8A6C9F}"/>
              </a:ext>
            </a:extLst>
          </p:cNvPr>
          <p:cNvGraphicFramePr>
            <a:graphicFrameLocks noGrp="1"/>
          </p:cNvGraphicFramePr>
          <p:nvPr>
            <p:extLst>
              <p:ext uri="{D42A27DB-BD31-4B8C-83A1-F6EECF244321}">
                <p14:modId xmlns:p14="http://schemas.microsoft.com/office/powerpoint/2010/main" val="1193761753"/>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8</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r</a:t>
                      </a:r>
                      <a:r>
                        <a:rPr lang="en-US" dirty="0">
                          <a:solidFill>
                            <a:srgbClr val="7030A0"/>
                          </a:solidFill>
                          <a:highlight>
                            <a:srgbClr val="00FF00"/>
                          </a:highlight>
                        </a:rPr>
                        <a:t>5</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FD4AD6A9-C3BF-D14F-39CF-EFBAA28BCFA5}"/>
              </a:ext>
            </a:extLst>
          </p:cNvPr>
          <p:cNvGraphicFramePr>
            <a:graphicFrameLocks noGrp="1"/>
          </p:cNvGraphicFramePr>
          <p:nvPr>
            <p:extLst>
              <p:ext uri="{D42A27DB-BD31-4B8C-83A1-F6EECF244321}">
                <p14:modId xmlns:p14="http://schemas.microsoft.com/office/powerpoint/2010/main" val="2495730464"/>
              </p:ext>
            </p:extLst>
          </p:nvPr>
        </p:nvGraphicFramePr>
        <p:xfrm>
          <a:off x="6020890" y="593538"/>
          <a:ext cx="5811809" cy="296672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a:t>
                      </a:r>
                      <a:r>
                        <a:rPr lang="en-ZA" u="none" baseline="0" dirty="0">
                          <a:solidFill>
                            <a:schemeClr val="tx1"/>
                          </a:solidFill>
                          <a:highlight>
                            <a:srgbClr val="FF00FF"/>
                          </a:highlight>
                        </a:rPr>
                        <a:t>b</a:t>
                      </a:r>
                      <a:r>
                        <a:rPr lang="en-ZA" u="none" baseline="0" dirty="0">
                          <a:solidFill>
                            <a:schemeClr val="tx1"/>
                          </a:solidFill>
                        </a:rPr>
                        <a:t> </a:t>
                      </a:r>
                      <a:r>
                        <a:rPr lang="en-ZA" u="heavy" dirty="0"/>
                        <a:t>D</a:t>
                      </a:r>
                      <a:r>
                        <a:rPr lang="en-ZA" u="heavy" baseline="-25000" dirty="0">
                          <a:solidFill>
                            <a:schemeClr val="accent2"/>
                          </a:solidFill>
                        </a:rPr>
                        <a:t>7</a:t>
                      </a:r>
                      <a:r>
                        <a:rPr lang="en-ZA" u="none" baseline="0" dirty="0">
                          <a:solidFill>
                            <a:schemeClr val="tx1"/>
                          </a:solidFill>
                        </a:rPr>
                        <a:t> </a:t>
                      </a:r>
                      <a:r>
                        <a:rPr lang="en-ZA" u="none" baseline="0" dirty="0">
                          <a:solidFill>
                            <a:schemeClr val="tx1"/>
                          </a:solidFill>
                          <a:highlight>
                            <a:srgbClr val="FF00FF"/>
                          </a:highlight>
                        </a:rPr>
                        <a:t>R</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8</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5</a:t>
                      </a:r>
                      <a:endParaRPr lang="en-ZA" dirty="0">
                        <a:solidFill>
                          <a:srgbClr val="7030A0"/>
                        </a:solidFill>
                        <a:highlight>
                          <a:srgbClr val="00FF00"/>
                        </a:highlight>
                      </a:endParaRPr>
                    </a:p>
                  </a:txBody>
                  <a:tcPr/>
                </a:tc>
                <a:extLst>
                  <a:ext uri="{0D108BD9-81ED-4DB2-BD59-A6C34878D82A}">
                    <a16:rowId xmlns:a16="http://schemas.microsoft.com/office/drawing/2014/main" val="3057653308"/>
                  </a:ext>
                </a:extLst>
              </a:tr>
            </a:tbl>
          </a:graphicData>
        </a:graphic>
      </p:graphicFrame>
      <p:graphicFrame>
        <p:nvGraphicFramePr>
          <p:cNvPr id="3" name="Table 2">
            <a:extLst>
              <a:ext uri="{FF2B5EF4-FFF2-40B4-BE49-F238E27FC236}">
                <a16:creationId xmlns:a16="http://schemas.microsoft.com/office/drawing/2014/main" id="{4BB908EA-7D6A-25C1-B7F1-74C30041D7EA}"/>
              </a:ext>
            </a:extLst>
          </p:cNvPr>
          <p:cNvGraphicFramePr>
            <a:graphicFrameLocks noGrp="1"/>
          </p:cNvGraphicFramePr>
          <p:nvPr>
            <p:extLst>
              <p:ext uri="{D42A27DB-BD31-4B8C-83A1-F6EECF244321}">
                <p14:modId xmlns:p14="http://schemas.microsoft.com/office/powerpoint/2010/main" val="3472491410"/>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5.</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highlight>
                            <a:srgbClr val="FF00FF"/>
                          </a:highlight>
                          <a:latin typeface="+mn-lt"/>
                          <a:ea typeface="Segoe UI Symbol" panose="020B0502040204020203" pitchFamily="34" charset="0"/>
                        </a:rPr>
                        <a:t>bR</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5C1C1E72-8D2E-2CF3-B00E-E64C8AC9F4DE}"/>
              </a:ext>
            </a:extLst>
          </p:cNvPr>
          <p:cNvSpPr txBox="1"/>
          <p:nvPr/>
        </p:nvSpPr>
        <p:spPr>
          <a:xfrm>
            <a:off x="6300788" y="3764756"/>
            <a:ext cx="4964906" cy="2862322"/>
          </a:xfrm>
          <a:prstGeom prst="rect">
            <a:avLst/>
          </a:prstGeom>
          <a:noFill/>
        </p:spPr>
        <p:txBody>
          <a:bodyPr wrap="square" rtlCol="0">
            <a:spAutoFit/>
          </a:bodyPr>
          <a:lstStyle/>
          <a:p>
            <a:r>
              <a:rPr lang="en-ZA" dirty="0"/>
              <a:t>The goto operator behaves the same as the shift operator, where it transitions to the next DFA state and pushes it on the stack. It however does not pop symbols from the input as shift does. Here we can see an example of the reduce operator where the RHS of the production rule is not an empty string. As you can see there is a match between the RHS of production rule 5 and the recently pushed symbols that was popped from the input (highlighted in purple).  </a:t>
            </a:r>
          </a:p>
        </p:txBody>
      </p:sp>
    </p:spTree>
    <p:extLst>
      <p:ext uri="{BB962C8B-B14F-4D97-AF65-F5344CB8AC3E}">
        <p14:creationId xmlns:p14="http://schemas.microsoft.com/office/powerpoint/2010/main" val="3183393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A133A-708F-8FBC-9540-4B003B00B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60F09-E95B-27B4-9432-9149F25549F6}"/>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E250EFE8-49AE-C50F-2D84-6913EB3C13AE}"/>
              </a:ext>
            </a:extLst>
          </p:cNvPr>
          <p:cNvGraphicFramePr>
            <a:graphicFrameLocks noGrp="1"/>
          </p:cNvGraphicFramePr>
          <p:nvPr>
            <p:extLst>
              <p:ext uri="{D42A27DB-BD31-4B8C-83A1-F6EECF244321}">
                <p14:modId xmlns:p14="http://schemas.microsoft.com/office/powerpoint/2010/main" val="368021887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highlight>
                            <a:srgbClr val="00FFFF"/>
                          </a:highlight>
                        </a:rPr>
                        <a:t>R</a:t>
                      </a:r>
                      <a:endParaRPr lang="en-ZA" dirty="0">
                        <a:highlight>
                          <a:srgbClr val="00FFFF"/>
                        </a:highlight>
                      </a:endParaRPr>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7</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highlight>
                            <a:srgbClr val="00FF00"/>
                          </a:highlight>
                        </a:rPr>
                        <a:t>g</a:t>
                      </a:r>
                      <a:r>
                        <a:rPr lang="en-US" dirty="0">
                          <a:solidFill>
                            <a:schemeClr val="accent2"/>
                          </a:solidFill>
                          <a:highlight>
                            <a:srgbClr val="00FF00"/>
                          </a:highlight>
                        </a:rPr>
                        <a:t>8</a:t>
                      </a:r>
                      <a:endParaRPr lang="en-ZA" dirty="0">
                        <a:solidFill>
                          <a:schemeClr val="accent2"/>
                        </a:solidFill>
                        <a:highlight>
                          <a:srgbClr val="00FF00"/>
                        </a:highlight>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0455BBBC-7844-9570-3104-44BB0782563D}"/>
              </a:ext>
            </a:extLst>
          </p:cNvPr>
          <p:cNvGraphicFramePr>
            <a:graphicFrameLocks noGrp="1"/>
          </p:cNvGraphicFramePr>
          <p:nvPr>
            <p:extLst>
              <p:ext uri="{D42A27DB-BD31-4B8C-83A1-F6EECF244321}">
                <p14:modId xmlns:p14="http://schemas.microsoft.com/office/powerpoint/2010/main" val="2632884394"/>
              </p:ext>
            </p:extLst>
          </p:nvPr>
        </p:nvGraphicFramePr>
        <p:xfrm>
          <a:off x="6020890" y="593538"/>
          <a:ext cx="5811809" cy="333756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highlight>
                            <a:srgbClr val="00FFFF"/>
                          </a:highlight>
                        </a:rPr>
                        <a:t>D</a:t>
                      </a:r>
                      <a:r>
                        <a:rPr lang="en-ZA" u="heavy" baseline="-25000" dirty="0">
                          <a:solidFill>
                            <a:schemeClr val="accent2"/>
                          </a:solidFill>
                          <a:highlight>
                            <a:srgbClr val="00FFFF"/>
                          </a:highlight>
                        </a:rPr>
                        <a:t>7</a:t>
                      </a:r>
                      <a:r>
                        <a:rPr lang="en-ZA" u="none" baseline="0" dirty="0">
                          <a:solidFill>
                            <a:schemeClr val="tx1"/>
                          </a:solidFill>
                          <a:highlight>
                            <a:srgbClr val="00FFFF"/>
                          </a:highlight>
                        </a:rPr>
                        <a:t> R</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8</a:t>
                      </a:r>
                      <a:endParaRPr lang="en-ZA" dirty="0">
                        <a:solidFill>
                          <a:schemeClr val="accent2"/>
                        </a:solidFill>
                        <a:highlight>
                          <a:srgbClr val="00FF00"/>
                        </a:highlight>
                      </a:endParaRPr>
                    </a:p>
                  </a:txBody>
                  <a:tcPr/>
                </a:tc>
                <a:extLst>
                  <a:ext uri="{0D108BD9-81ED-4DB2-BD59-A6C34878D82A}">
                    <a16:rowId xmlns:a16="http://schemas.microsoft.com/office/drawing/2014/main" val="146307257"/>
                  </a:ext>
                </a:extLst>
              </a:tr>
            </a:tbl>
          </a:graphicData>
        </a:graphic>
      </p:graphicFrame>
      <p:graphicFrame>
        <p:nvGraphicFramePr>
          <p:cNvPr id="3" name="Table 2">
            <a:extLst>
              <a:ext uri="{FF2B5EF4-FFF2-40B4-BE49-F238E27FC236}">
                <a16:creationId xmlns:a16="http://schemas.microsoft.com/office/drawing/2014/main" id="{61B1E136-18D0-46B6-EE3C-ECE507520A0B}"/>
              </a:ext>
            </a:extLst>
          </p:cNvPr>
          <p:cNvGraphicFramePr>
            <a:graphicFrameLocks noGrp="1"/>
          </p:cNvGraphicFramePr>
          <p:nvPr>
            <p:extLst>
              <p:ext uri="{D42A27DB-BD31-4B8C-83A1-F6EECF244321}">
                <p14:modId xmlns:p14="http://schemas.microsoft.com/office/powerpoint/2010/main" val="1841266870"/>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F864178D-7646-151B-F1EA-A0DA2EAFF163}"/>
              </a:ext>
            </a:extLst>
          </p:cNvPr>
          <p:cNvSpPr txBox="1"/>
          <p:nvPr/>
        </p:nvSpPr>
        <p:spPr>
          <a:xfrm>
            <a:off x="5936457" y="3998851"/>
            <a:ext cx="5562112" cy="2308324"/>
          </a:xfrm>
          <a:prstGeom prst="rect">
            <a:avLst/>
          </a:prstGeom>
          <a:noFill/>
        </p:spPr>
        <p:txBody>
          <a:bodyPr wrap="square" rtlCol="0">
            <a:spAutoFit/>
          </a:bodyPr>
          <a:lstStyle/>
          <a:p>
            <a:r>
              <a:rPr lang="en-ZA" dirty="0"/>
              <a:t>The reduce operator removes the matched input symbols from the stack alongside the DFA states appearing after them. It then pushes the nonterminal found in the LHS of the production rule that was looked in. Same as with what happened after the previous reduce operator, the parser checks the rightmost DFA state and the nonterminal recently pushed on the stack for the next operator (highlighted blue).</a:t>
            </a:r>
          </a:p>
        </p:txBody>
      </p:sp>
    </p:spTree>
    <p:extLst>
      <p:ext uri="{BB962C8B-B14F-4D97-AF65-F5344CB8AC3E}">
        <p14:creationId xmlns:p14="http://schemas.microsoft.com/office/powerpoint/2010/main" val="30985656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00E0D-272E-45C4-2223-07D0C1F0B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D4E9F-1AB9-A8CB-D815-0FA8F0268DF9}"/>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48FFFCCD-1B9E-BAE6-1CE6-C5827BD15D40}"/>
              </a:ext>
            </a:extLst>
          </p:cNvPr>
          <p:cNvGraphicFramePr>
            <a:graphicFrameLocks noGrp="1"/>
          </p:cNvGraphicFramePr>
          <p:nvPr>
            <p:extLst>
              <p:ext uri="{D42A27DB-BD31-4B8C-83A1-F6EECF244321}">
                <p14:modId xmlns:p14="http://schemas.microsoft.com/office/powerpoint/2010/main" val="1787728482"/>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8</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r</a:t>
                      </a:r>
                      <a:r>
                        <a:rPr lang="en-US" dirty="0">
                          <a:solidFill>
                            <a:srgbClr val="7030A0"/>
                          </a:solidFill>
                          <a:highlight>
                            <a:srgbClr val="00FF00"/>
                          </a:highlight>
                        </a:rPr>
                        <a:t>5</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7E16626F-5859-2E18-21FE-E0B818B7500D}"/>
              </a:ext>
            </a:extLst>
          </p:cNvPr>
          <p:cNvGraphicFramePr>
            <a:graphicFrameLocks noGrp="1"/>
          </p:cNvGraphicFramePr>
          <p:nvPr>
            <p:extLst>
              <p:ext uri="{D42A27DB-BD31-4B8C-83A1-F6EECF244321}">
                <p14:modId xmlns:p14="http://schemas.microsoft.com/office/powerpoint/2010/main" val="3228435555"/>
              </p:ext>
            </p:extLst>
          </p:nvPr>
        </p:nvGraphicFramePr>
        <p:xfrm>
          <a:off x="6020890" y="593538"/>
          <a:ext cx="5811809" cy="370840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b</a:t>
                      </a:r>
                      <a:r>
                        <a:rPr lang="en-ZA" u="none" baseline="0" dirty="0">
                          <a:solidFill>
                            <a:schemeClr val="tx1"/>
                          </a:solidFill>
                        </a:rPr>
                        <a:t> </a:t>
                      </a:r>
                      <a:r>
                        <a:rPr lang="en-ZA" u="heavy" dirty="0"/>
                        <a:t>D</a:t>
                      </a:r>
                      <a:r>
                        <a:rPr lang="en-ZA" u="heavy" baseline="-25000" dirty="0">
                          <a:solidFill>
                            <a:schemeClr val="accent2"/>
                          </a:solidFill>
                        </a:rPr>
                        <a:t>7</a:t>
                      </a:r>
                      <a:r>
                        <a:rPr lang="en-ZA" u="none" baseline="0" dirty="0">
                          <a:solidFill>
                            <a:schemeClr val="tx1"/>
                          </a:solidFill>
                        </a:rPr>
                        <a:t> </a:t>
                      </a:r>
                      <a:r>
                        <a:rPr lang="en-ZA" u="none" baseline="0" dirty="0">
                          <a:solidFill>
                            <a:schemeClr val="tx1"/>
                          </a:solidFill>
                          <a:highlight>
                            <a:srgbClr val="FF00FF"/>
                          </a:highlight>
                        </a:rPr>
                        <a:t>R</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8</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5</a:t>
                      </a:r>
                      <a:endParaRPr lang="en-ZA" dirty="0">
                        <a:solidFill>
                          <a:srgbClr val="7030A0"/>
                        </a:solidFill>
                        <a:highlight>
                          <a:srgbClr val="00FF00"/>
                        </a:highlight>
                      </a:endParaRPr>
                    </a:p>
                  </a:txBody>
                  <a:tcPr/>
                </a:tc>
                <a:extLst>
                  <a:ext uri="{0D108BD9-81ED-4DB2-BD59-A6C34878D82A}">
                    <a16:rowId xmlns:a16="http://schemas.microsoft.com/office/drawing/2014/main" val="3259888600"/>
                  </a:ext>
                </a:extLst>
              </a:tr>
            </a:tbl>
          </a:graphicData>
        </a:graphic>
      </p:graphicFrame>
      <p:graphicFrame>
        <p:nvGraphicFramePr>
          <p:cNvPr id="3" name="Table 2">
            <a:extLst>
              <a:ext uri="{FF2B5EF4-FFF2-40B4-BE49-F238E27FC236}">
                <a16:creationId xmlns:a16="http://schemas.microsoft.com/office/drawing/2014/main" id="{C8D18FA2-B7C4-545A-0DFD-354C6A924393}"/>
              </a:ext>
            </a:extLst>
          </p:cNvPr>
          <p:cNvGraphicFramePr>
            <a:graphicFrameLocks noGrp="1"/>
          </p:cNvGraphicFramePr>
          <p:nvPr>
            <p:extLst>
              <p:ext uri="{D42A27DB-BD31-4B8C-83A1-F6EECF244321}">
                <p14:modId xmlns:p14="http://schemas.microsoft.com/office/powerpoint/2010/main" val="3242890338"/>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5.</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highlight>
                            <a:srgbClr val="FF00FF"/>
                          </a:highlight>
                          <a:latin typeface="+mn-lt"/>
                          <a:ea typeface="Segoe UI Symbol" panose="020B0502040204020203" pitchFamily="34" charset="0"/>
                        </a:rPr>
                        <a:t>bR</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D48EC3A9-AB91-2096-D0E2-CEC9042408D0}"/>
              </a:ext>
            </a:extLst>
          </p:cNvPr>
          <p:cNvSpPr txBox="1"/>
          <p:nvPr/>
        </p:nvSpPr>
        <p:spPr>
          <a:xfrm>
            <a:off x="6200775" y="4679156"/>
            <a:ext cx="4829175" cy="2031325"/>
          </a:xfrm>
          <a:prstGeom prst="rect">
            <a:avLst/>
          </a:prstGeom>
          <a:noFill/>
        </p:spPr>
        <p:txBody>
          <a:bodyPr wrap="square" rtlCol="0">
            <a:spAutoFit/>
          </a:bodyPr>
          <a:lstStyle/>
          <a:p>
            <a:r>
              <a:rPr lang="en-ZA" dirty="0"/>
              <a:t>All information on the operators have now been discussed. If the parser gets stuck while parsing a string and can’t continue, then the string is not accepted by the grammar. If the parser manages to get to the acc operator (which is a reword of the reduce operator r1), then the string is accepted by the grammar.</a:t>
            </a:r>
          </a:p>
        </p:txBody>
      </p:sp>
    </p:spTree>
    <p:extLst>
      <p:ext uri="{BB962C8B-B14F-4D97-AF65-F5344CB8AC3E}">
        <p14:creationId xmlns:p14="http://schemas.microsoft.com/office/powerpoint/2010/main" val="3651643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84EA5-741F-F6A5-10FE-C0BF0E115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141E9-FB78-FD76-60B4-EBF56C5FF9C2}"/>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7CC6B267-7AF5-6101-55FE-21B98F9448B8}"/>
              </a:ext>
            </a:extLst>
          </p:cNvPr>
          <p:cNvGraphicFramePr>
            <a:graphicFrameLocks noGrp="1"/>
          </p:cNvGraphicFramePr>
          <p:nvPr>
            <p:extLst>
              <p:ext uri="{D42A27DB-BD31-4B8C-83A1-F6EECF244321}">
                <p14:modId xmlns:p14="http://schemas.microsoft.com/office/powerpoint/2010/main" val="2806649923"/>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highlight>
                            <a:srgbClr val="00FFFF"/>
                          </a:highlight>
                        </a:rPr>
                        <a:t>R</a:t>
                      </a:r>
                      <a:endParaRPr lang="en-ZA" dirty="0">
                        <a:highlight>
                          <a:srgbClr val="00FFFF"/>
                        </a:highlight>
                      </a:endParaRPr>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highlight>
                            <a:srgbClr val="00FF00"/>
                          </a:highlight>
                        </a:rPr>
                        <a:t>g</a:t>
                      </a:r>
                      <a:r>
                        <a:rPr lang="en-US" dirty="0">
                          <a:solidFill>
                            <a:schemeClr val="accent2"/>
                          </a:solidFill>
                          <a:highlight>
                            <a:srgbClr val="00FF00"/>
                          </a:highlight>
                        </a:rPr>
                        <a:t>3</a:t>
                      </a:r>
                      <a:endParaRPr lang="en-ZA" dirty="0">
                        <a:solidFill>
                          <a:schemeClr val="accent2"/>
                        </a:solidFill>
                        <a:highlight>
                          <a:srgbClr val="00FF00"/>
                        </a:highlight>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D659444C-CE1C-2857-AD79-537B47BCE29E}"/>
              </a:ext>
            </a:extLst>
          </p:cNvPr>
          <p:cNvGraphicFramePr>
            <a:graphicFrameLocks noGrp="1"/>
          </p:cNvGraphicFramePr>
          <p:nvPr>
            <p:extLst>
              <p:ext uri="{D42A27DB-BD31-4B8C-83A1-F6EECF244321}">
                <p14:modId xmlns:p14="http://schemas.microsoft.com/office/powerpoint/2010/main" val="434494251"/>
              </p:ext>
            </p:extLst>
          </p:nvPr>
        </p:nvGraphicFramePr>
        <p:xfrm>
          <a:off x="6020890" y="593538"/>
          <a:ext cx="5811809" cy="40792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r>
                        <a:rPr lang="en-ZA" u="none" baseline="0" dirty="0">
                          <a:solidFill>
                            <a:schemeClr val="tx1"/>
                          </a:solidFill>
                          <a:highlight>
                            <a:srgbClr val="00FFFF"/>
                          </a:highlight>
                        </a:rPr>
                        <a:t> R</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3</a:t>
                      </a:r>
                      <a:endParaRPr lang="en-ZA" dirty="0">
                        <a:solidFill>
                          <a:schemeClr val="accent2"/>
                        </a:solidFill>
                        <a:highlight>
                          <a:srgbClr val="00FF00"/>
                        </a:highlight>
                      </a:endParaRPr>
                    </a:p>
                  </a:txBody>
                  <a:tcPr/>
                </a:tc>
                <a:extLst>
                  <a:ext uri="{0D108BD9-81ED-4DB2-BD59-A6C34878D82A}">
                    <a16:rowId xmlns:a16="http://schemas.microsoft.com/office/drawing/2014/main" val="663738053"/>
                  </a:ext>
                </a:extLst>
              </a:tr>
            </a:tbl>
          </a:graphicData>
        </a:graphic>
      </p:graphicFrame>
      <p:graphicFrame>
        <p:nvGraphicFramePr>
          <p:cNvPr id="3" name="Table 2">
            <a:extLst>
              <a:ext uri="{FF2B5EF4-FFF2-40B4-BE49-F238E27FC236}">
                <a16:creationId xmlns:a16="http://schemas.microsoft.com/office/drawing/2014/main" id="{0B3FD7C5-9737-A1E8-28A7-A94C2C928309}"/>
              </a:ext>
            </a:extLst>
          </p:cNvPr>
          <p:cNvGraphicFramePr>
            <a:graphicFrameLocks noGrp="1"/>
          </p:cNvGraphicFramePr>
          <p:nvPr>
            <p:extLst>
              <p:ext uri="{D42A27DB-BD31-4B8C-83A1-F6EECF244321}">
                <p14:modId xmlns:p14="http://schemas.microsoft.com/office/powerpoint/2010/main" val="2221055679"/>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24583285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396D2-26DE-1BF9-AB05-A0A45964F2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CBE8C-BA99-5306-98F6-9A5BB551883C}"/>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353E12F0-4415-BD5A-9F49-6F584F4C9A7B}"/>
              </a:ext>
            </a:extLst>
          </p:cNvPr>
          <p:cNvGraphicFramePr>
            <a:graphicFrameLocks noGrp="1"/>
          </p:cNvGraphicFramePr>
          <p:nvPr>
            <p:extLst>
              <p:ext uri="{D42A27DB-BD31-4B8C-83A1-F6EECF244321}">
                <p14:modId xmlns:p14="http://schemas.microsoft.com/office/powerpoint/2010/main" val="3346605323"/>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3</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r</a:t>
                      </a:r>
                      <a:r>
                        <a:rPr lang="en-US" dirty="0">
                          <a:solidFill>
                            <a:srgbClr val="7030A0"/>
                          </a:solidFill>
                          <a:highlight>
                            <a:srgbClr val="00FF00"/>
                          </a:highlight>
                        </a:rPr>
                        <a:t>2</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F6DA2167-AA1A-E22A-9E82-D0258F479579}"/>
              </a:ext>
            </a:extLst>
          </p:cNvPr>
          <p:cNvGraphicFramePr>
            <a:graphicFrameLocks noGrp="1"/>
          </p:cNvGraphicFramePr>
          <p:nvPr>
            <p:extLst>
              <p:ext uri="{D42A27DB-BD31-4B8C-83A1-F6EECF244321}">
                <p14:modId xmlns:p14="http://schemas.microsoft.com/office/powerpoint/2010/main" val="2428005089"/>
              </p:ext>
            </p:extLst>
          </p:nvPr>
        </p:nvGraphicFramePr>
        <p:xfrm>
          <a:off x="6020890" y="593538"/>
          <a:ext cx="5811809" cy="445008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R</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3</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2</a:t>
                      </a:r>
                      <a:endParaRPr lang="en-ZA" dirty="0">
                        <a:solidFill>
                          <a:srgbClr val="7030A0"/>
                        </a:solidFill>
                        <a:highlight>
                          <a:srgbClr val="00FF00"/>
                        </a:highlight>
                      </a:endParaRPr>
                    </a:p>
                  </a:txBody>
                  <a:tcPr/>
                </a:tc>
                <a:extLst>
                  <a:ext uri="{0D108BD9-81ED-4DB2-BD59-A6C34878D82A}">
                    <a16:rowId xmlns:a16="http://schemas.microsoft.com/office/drawing/2014/main" val="1816293451"/>
                  </a:ext>
                </a:extLst>
              </a:tr>
            </a:tbl>
          </a:graphicData>
        </a:graphic>
      </p:graphicFrame>
      <p:graphicFrame>
        <p:nvGraphicFramePr>
          <p:cNvPr id="3" name="Table 2">
            <a:extLst>
              <a:ext uri="{FF2B5EF4-FFF2-40B4-BE49-F238E27FC236}">
                <a16:creationId xmlns:a16="http://schemas.microsoft.com/office/drawing/2014/main" id="{61C51748-3DFA-69FF-F417-6706E5B8500C}"/>
              </a:ext>
            </a:extLst>
          </p:cNvPr>
          <p:cNvGraphicFramePr>
            <a:graphicFrameLocks noGrp="1"/>
          </p:cNvGraphicFramePr>
          <p:nvPr>
            <p:extLst>
              <p:ext uri="{D42A27DB-BD31-4B8C-83A1-F6EECF244321}">
                <p14:modId xmlns:p14="http://schemas.microsoft.com/office/powerpoint/2010/main" val="3068853187"/>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2.</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highlight>
                            <a:srgbClr val="FF00FF"/>
                          </a:highlight>
                          <a:latin typeface="+mn-lt"/>
                          <a:ea typeface="Segoe UI Symbol" panose="020B0502040204020203" pitchFamily="34" charset="0"/>
                        </a:rPr>
                        <a:t>R</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4590274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7FC5-C522-D168-0093-FA08939F5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164A34-46C5-63B1-75BE-82F9C64E516B}"/>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3BE265A6-62BB-D19D-FDE2-16624732075C}"/>
              </a:ext>
            </a:extLst>
          </p:cNvPr>
          <p:cNvGraphicFramePr>
            <a:graphicFrameLocks noGrp="1"/>
          </p:cNvGraphicFramePr>
          <p:nvPr>
            <p:extLst>
              <p:ext uri="{D42A27DB-BD31-4B8C-83A1-F6EECF244321}">
                <p14:modId xmlns:p14="http://schemas.microsoft.com/office/powerpoint/2010/main" val="1364402129"/>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highlight>
                            <a:srgbClr val="00FFFF"/>
                          </a:highlight>
                        </a:rPr>
                        <a:t>T</a:t>
                      </a:r>
                      <a:endParaRPr lang="en-ZA" dirty="0">
                        <a:highlight>
                          <a:srgbClr val="00FFFF"/>
                        </a:highlight>
                      </a:endParaRPr>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highlight>
                            <a:srgbClr val="00FF00"/>
                          </a:highlight>
                        </a:rPr>
                        <a:t>g</a:t>
                      </a:r>
                      <a:r>
                        <a:rPr lang="en-US" dirty="0">
                          <a:solidFill>
                            <a:schemeClr val="accent2"/>
                          </a:solidFill>
                          <a:highlight>
                            <a:srgbClr val="00FF00"/>
                          </a:highlight>
                        </a:rPr>
                        <a:t>5</a:t>
                      </a:r>
                      <a:endParaRPr lang="en-ZA" dirty="0">
                        <a:solidFill>
                          <a:schemeClr val="accent2"/>
                        </a:solidFill>
                        <a:highlight>
                          <a:srgbClr val="00FF00"/>
                        </a:highlight>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081520B9-1AAD-6486-9111-D5FE8A788F79}"/>
              </a:ext>
            </a:extLst>
          </p:cNvPr>
          <p:cNvGraphicFramePr>
            <a:graphicFrameLocks noGrp="1"/>
          </p:cNvGraphicFramePr>
          <p:nvPr>
            <p:extLst>
              <p:ext uri="{D42A27DB-BD31-4B8C-83A1-F6EECF244321}">
                <p14:modId xmlns:p14="http://schemas.microsoft.com/office/powerpoint/2010/main" val="172279823"/>
              </p:ext>
            </p:extLst>
          </p:nvPr>
        </p:nvGraphicFramePr>
        <p:xfrm>
          <a:off x="6020890" y="593538"/>
          <a:ext cx="5811809" cy="482092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r>
                        <a:rPr lang="en-ZA" u="none" baseline="0" dirty="0">
                          <a:solidFill>
                            <a:schemeClr val="tx1"/>
                          </a:solidFill>
                          <a:highlight>
                            <a:srgbClr val="00FFFF"/>
                          </a:highlight>
                        </a:rPr>
                        <a:t> T</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5</a:t>
                      </a:r>
                      <a:endParaRPr lang="en-ZA" dirty="0">
                        <a:solidFill>
                          <a:schemeClr val="accent2"/>
                        </a:solidFill>
                        <a:highlight>
                          <a:srgbClr val="00FF00"/>
                        </a:highlight>
                      </a:endParaRPr>
                    </a:p>
                  </a:txBody>
                  <a:tcPr/>
                </a:tc>
                <a:extLst>
                  <a:ext uri="{0D108BD9-81ED-4DB2-BD59-A6C34878D82A}">
                    <a16:rowId xmlns:a16="http://schemas.microsoft.com/office/drawing/2014/main" val="1110075357"/>
                  </a:ext>
                </a:extLst>
              </a:tr>
            </a:tbl>
          </a:graphicData>
        </a:graphic>
      </p:graphicFrame>
      <p:graphicFrame>
        <p:nvGraphicFramePr>
          <p:cNvPr id="3" name="Table 2">
            <a:extLst>
              <a:ext uri="{FF2B5EF4-FFF2-40B4-BE49-F238E27FC236}">
                <a16:creationId xmlns:a16="http://schemas.microsoft.com/office/drawing/2014/main" id="{2C536587-6F7F-487C-E56F-64927649F6C2}"/>
              </a:ext>
            </a:extLst>
          </p:cNvPr>
          <p:cNvGraphicFramePr>
            <a:graphicFrameLocks noGrp="1"/>
          </p:cNvGraphicFramePr>
          <p:nvPr>
            <p:extLst>
              <p:ext uri="{D42A27DB-BD31-4B8C-83A1-F6EECF244321}">
                <p14:modId xmlns:p14="http://schemas.microsoft.com/office/powerpoint/2010/main" val="4240752603"/>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25397180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729BC-C093-BB69-0C92-D970B6E6E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1AE5B-0833-32D7-F285-72FB96919F05}"/>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9563D69F-E883-47D8-7578-A5D4715295FA}"/>
              </a:ext>
            </a:extLst>
          </p:cNvPr>
          <p:cNvGraphicFramePr>
            <a:graphicFrameLocks noGrp="1"/>
          </p:cNvGraphicFramePr>
          <p:nvPr>
            <p:extLst>
              <p:ext uri="{D42A27DB-BD31-4B8C-83A1-F6EECF244321}">
                <p14:modId xmlns:p14="http://schemas.microsoft.com/office/powerpoint/2010/main" val="892728802"/>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highlight>
                            <a:srgbClr val="00FFFF"/>
                          </a:highlight>
                        </a:rPr>
                        <a:t>D</a:t>
                      </a:r>
                      <a:r>
                        <a:rPr lang="en-ZA" u="none" baseline="-25000" dirty="0">
                          <a:solidFill>
                            <a:schemeClr val="accent2"/>
                          </a:solidFill>
                          <a:highlight>
                            <a:srgbClr val="00FFFF"/>
                          </a:highlight>
                        </a:rPr>
                        <a:t>5</a:t>
                      </a:r>
                      <a:endParaRPr lang="en-ZA" u="none"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6</a:t>
                      </a:r>
                      <a:endParaRPr lang="en-ZA" dirty="0">
                        <a:solidFill>
                          <a:schemeClr val="accent2"/>
                        </a:solidFill>
                        <a:highlight>
                          <a:srgbClr val="00FF00"/>
                        </a:highlight>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319C74C2-2D36-0D1F-CD24-C5AB2E31F2D7}"/>
              </a:ext>
            </a:extLst>
          </p:cNvPr>
          <p:cNvGraphicFramePr>
            <a:graphicFrameLocks noGrp="1"/>
          </p:cNvGraphicFramePr>
          <p:nvPr>
            <p:extLst>
              <p:ext uri="{D42A27DB-BD31-4B8C-83A1-F6EECF244321}">
                <p14:modId xmlns:p14="http://schemas.microsoft.com/office/powerpoint/2010/main" val="3555299209"/>
              </p:ext>
            </p:extLst>
          </p:nvPr>
        </p:nvGraphicFramePr>
        <p:xfrm>
          <a:off x="6020890" y="593538"/>
          <a:ext cx="5811809" cy="519176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highlight>
                            <a:srgbClr val="00FFFF"/>
                          </a:highlight>
                        </a:rPr>
                        <a:t>D</a:t>
                      </a:r>
                      <a:r>
                        <a:rPr lang="en-ZA" u="heavy" baseline="-25000" dirty="0">
                          <a:solidFill>
                            <a:schemeClr val="accent2"/>
                          </a:solidFill>
                          <a:highlight>
                            <a:srgbClr val="00FFFF"/>
                          </a:highlight>
                        </a:rPr>
                        <a:t>5</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6</a:t>
                      </a:r>
                      <a:endParaRPr lang="en-ZA" dirty="0">
                        <a:solidFill>
                          <a:schemeClr val="accent2"/>
                        </a:solidFill>
                        <a:highlight>
                          <a:srgbClr val="00FF00"/>
                        </a:highlight>
                      </a:endParaRPr>
                    </a:p>
                  </a:txBody>
                  <a:tcPr/>
                </a:tc>
                <a:extLst>
                  <a:ext uri="{0D108BD9-81ED-4DB2-BD59-A6C34878D82A}">
                    <a16:rowId xmlns:a16="http://schemas.microsoft.com/office/drawing/2014/main" val="2146781239"/>
                  </a:ext>
                </a:extLst>
              </a:tr>
            </a:tbl>
          </a:graphicData>
        </a:graphic>
      </p:graphicFrame>
      <p:graphicFrame>
        <p:nvGraphicFramePr>
          <p:cNvPr id="3" name="Table 2">
            <a:extLst>
              <a:ext uri="{FF2B5EF4-FFF2-40B4-BE49-F238E27FC236}">
                <a16:creationId xmlns:a16="http://schemas.microsoft.com/office/drawing/2014/main" id="{F818F1F9-F5DE-1DC5-8546-1AF3E19DED3A}"/>
              </a:ext>
            </a:extLst>
          </p:cNvPr>
          <p:cNvGraphicFramePr>
            <a:graphicFrameLocks noGrp="1"/>
          </p:cNvGraphicFramePr>
          <p:nvPr>
            <p:extLst>
              <p:ext uri="{D42A27DB-BD31-4B8C-83A1-F6EECF244321}">
                <p14:modId xmlns:p14="http://schemas.microsoft.com/office/powerpoint/2010/main" val="1010391133"/>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31472139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D5697-4ADA-3530-06E3-47268A532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A61A4-B0D9-2C8D-D938-115D7C3A6802}"/>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1830F744-6B84-4348-B5B6-A7BE9DA521A5}"/>
              </a:ext>
            </a:extLst>
          </p:cNvPr>
          <p:cNvGraphicFramePr>
            <a:graphicFrameLocks noGrp="1"/>
          </p:cNvGraphicFramePr>
          <p:nvPr>
            <p:extLst>
              <p:ext uri="{D42A27DB-BD31-4B8C-83A1-F6EECF244321}">
                <p14:modId xmlns:p14="http://schemas.microsoft.com/office/powerpoint/2010/main" val="4181851446"/>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6</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r</a:t>
                      </a:r>
                      <a:r>
                        <a:rPr lang="en-US" dirty="0">
                          <a:solidFill>
                            <a:srgbClr val="7030A0"/>
                          </a:solidFill>
                          <a:highlight>
                            <a:srgbClr val="00FF00"/>
                          </a:highlight>
                        </a:rPr>
                        <a:t>3</a:t>
                      </a:r>
                      <a:endParaRPr lang="en-ZA" dirty="0">
                        <a:solidFill>
                          <a:srgbClr val="7030A0"/>
                        </a:solidFill>
                        <a:highlight>
                          <a:srgbClr val="00FF00"/>
                        </a:highlight>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A28C3219-2878-63BB-F801-5F0D3E6A80E6}"/>
              </a:ext>
            </a:extLst>
          </p:cNvPr>
          <p:cNvGraphicFramePr>
            <a:graphicFrameLocks noGrp="1"/>
          </p:cNvGraphicFramePr>
          <p:nvPr>
            <p:extLst>
              <p:ext uri="{D42A27DB-BD31-4B8C-83A1-F6EECF244321}">
                <p14:modId xmlns:p14="http://schemas.microsoft.com/office/powerpoint/2010/main" val="449738569"/>
              </p:ext>
            </p:extLst>
          </p:nvPr>
        </p:nvGraphicFramePr>
        <p:xfrm>
          <a:off x="6020890" y="593538"/>
          <a:ext cx="5811809" cy="556260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a</a:t>
                      </a:r>
                      <a:r>
                        <a:rPr lang="en-ZA" u="none" baseline="0" dirty="0">
                          <a:solidFill>
                            <a:schemeClr val="tx1"/>
                          </a:solidFill>
                        </a:rPr>
                        <a:t>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a:t>
                      </a:r>
                      <a:r>
                        <a:rPr lang="en-ZA" u="none" baseline="0" dirty="0">
                          <a:solidFill>
                            <a:schemeClr val="tx1"/>
                          </a:solidFill>
                          <a:highlight>
                            <a:srgbClr val="FF00FF"/>
                          </a:highlight>
                        </a:rPr>
                        <a:t>c</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6</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3</a:t>
                      </a:r>
                      <a:endParaRPr lang="en-ZA" dirty="0">
                        <a:solidFill>
                          <a:srgbClr val="7030A0"/>
                        </a:solidFill>
                        <a:highlight>
                          <a:srgbClr val="00FF00"/>
                        </a:highlight>
                      </a:endParaRPr>
                    </a:p>
                  </a:txBody>
                  <a:tcPr/>
                </a:tc>
                <a:extLst>
                  <a:ext uri="{0D108BD9-81ED-4DB2-BD59-A6C34878D82A}">
                    <a16:rowId xmlns:a16="http://schemas.microsoft.com/office/drawing/2014/main" val="892667430"/>
                  </a:ext>
                </a:extLst>
              </a:tr>
            </a:tbl>
          </a:graphicData>
        </a:graphic>
      </p:graphicFrame>
      <p:graphicFrame>
        <p:nvGraphicFramePr>
          <p:cNvPr id="3" name="Table 2">
            <a:extLst>
              <a:ext uri="{FF2B5EF4-FFF2-40B4-BE49-F238E27FC236}">
                <a16:creationId xmlns:a16="http://schemas.microsoft.com/office/drawing/2014/main" id="{E31B24CE-0480-EE9F-414D-6FB1519D9EDE}"/>
              </a:ext>
            </a:extLst>
          </p:cNvPr>
          <p:cNvGraphicFramePr>
            <a:graphicFrameLocks noGrp="1"/>
          </p:cNvGraphicFramePr>
          <p:nvPr>
            <p:extLst>
              <p:ext uri="{D42A27DB-BD31-4B8C-83A1-F6EECF244321}">
                <p14:modId xmlns:p14="http://schemas.microsoft.com/office/powerpoint/2010/main" val="602633792"/>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3.</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highlight>
                            <a:srgbClr val="FF00FF"/>
                          </a:highlight>
                          <a:latin typeface="+mn-lt"/>
                          <a:ea typeface="Segoe UI Symbol" panose="020B0502040204020203" pitchFamily="34" charset="0"/>
                        </a:rPr>
                        <a:t>aTc</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31449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06AB3-CC94-2428-CA17-4F97E21DB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37304F-AAA1-8A0C-56BD-4630EA1305D5}"/>
              </a:ext>
            </a:extLst>
          </p:cNvPr>
          <p:cNvSpPr>
            <a:spLocks noGrp="1"/>
          </p:cNvSpPr>
          <p:nvPr>
            <p:ph type="title"/>
          </p:nvPr>
        </p:nvSpPr>
        <p:spPr/>
        <p:txBody>
          <a:bodyPr/>
          <a:lstStyle/>
          <a:p>
            <a:r>
              <a:rPr lang="en-US" dirty="0"/>
              <a:t>Deriving Nullable Booleans</a:t>
            </a:r>
            <a:endParaRPr lang="en-ZA" dirty="0"/>
          </a:p>
        </p:txBody>
      </p:sp>
      <p:sp>
        <p:nvSpPr>
          <p:cNvPr id="4" name="TextBox 3">
            <a:extLst>
              <a:ext uri="{FF2B5EF4-FFF2-40B4-BE49-F238E27FC236}">
                <a16:creationId xmlns:a16="http://schemas.microsoft.com/office/drawing/2014/main" id="{8912AADC-50F5-9C1A-6FCD-1FD8F220FF1D}"/>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0BCFE1B4-4C93-85AD-0E56-8E3C5F0051FF}"/>
              </a:ext>
            </a:extLst>
          </p:cNvPr>
          <p:cNvGraphicFramePr>
            <a:graphicFrameLocks noGrp="1"/>
          </p:cNvGraphicFramePr>
          <p:nvPr>
            <p:extLst>
              <p:ext uri="{D42A27DB-BD31-4B8C-83A1-F6EECF244321}">
                <p14:modId xmlns:p14="http://schemas.microsoft.com/office/powerpoint/2010/main" val="1634933246"/>
              </p:ext>
            </p:extLst>
          </p:nvPr>
        </p:nvGraphicFramePr>
        <p:xfrm>
          <a:off x="1787237" y="1490419"/>
          <a:ext cx="10206840" cy="2966720"/>
        </p:xfrm>
        <a:graphic>
          <a:graphicData uri="http://schemas.openxmlformats.org/drawingml/2006/table">
            <a:tbl>
              <a:tblPr firstRow="1" bandRow="1">
                <a:tableStyleId>{5C22544A-7EE6-4342-B048-85BDC9FD1C3A}</a:tableStyleId>
              </a:tblPr>
              <a:tblGrid>
                <a:gridCol w="1686295">
                  <a:extLst>
                    <a:ext uri="{9D8B030D-6E8A-4147-A177-3AD203B41FA5}">
                      <a16:colId xmlns:a16="http://schemas.microsoft.com/office/drawing/2014/main" val="2842458189"/>
                    </a:ext>
                  </a:extLst>
                </a:gridCol>
                <a:gridCol w="1957567">
                  <a:extLst>
                    <a:ext uri="{9D8B030D-6E8A-4147-A177-3AD203B41FA5}">
                      <a16:colId xmlns:a16="http://schemas.microsoft.com/office/drawing/2014/main" val="4009715817"/>
                    </a:ext>
                  </a:extLst>
                </a:gridCol>
                <a:gridCol w="2804439">
                  <a:extLst>
                    <a:ext uri="{9D8B030D-6E8A-4147-A177-3AD203B41FA5}">
                      <a16:colId xmlns:a16="http://schemas.microsoft.com/office/drawing/2014/main" val="3084571102"/>
                    </a:ext>
                  </a:extLst>
                </a:gridCol>
                <a:gridCol w="3758539">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Segoe UI Symbol" panose="020B0502040204020203" pitchFamily="34" charset="0"/>
                          <a:cs typeface="Arial" panose="020B0604020202020204" pitchFamily="34" charset="0"/>
                        </a:rPr>
                        <a:t>True</a:t>
                      </a:r>
                      <a:r>
                        <a:rPr lang="en-US" dirty="0">
                          <a:latin typeface="+mn-lt"/>
                          <a:ea typeface="Segoe UI Symbol" panose="020B0502040204020203" pitchFamily="34" charset="0"/>
                        </a:rPr>
                        <a:t>∨False = True∨True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Segoe UI Symbol" panose="020B0502040204020203" pitchFamily="34" charset="0"/>
                          <a:cs typeface="Arial" panose="020B0604020202020204" pitchFamily="34" charset="0"/>
                        </a:rPr>
                        <a:t>False</a:t>
                      </a:r>
                      <a:r>
                        <a:rPr lang="en-US" dirty="0">
                          <a:latin typeface="+mn-lt"/>
                          <a:ea typeface="Segoe UI Symbol" panose="020B0502040204020203" pitchFamily="34" charset="0"/>
                        </a:rPr>
                        <a:t>∧False = False∧True = False</a:t>
                      </a:r>
                      <a:endParaRPr lang="en-ZA" dirty="0">
                        <a:latin typeface="+mn-lt"/>
                      </a:endParaRPr>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r>
                        <a:rPr lang="en-US" sz="1800" dirty="0">
                          <a:latin typeface="+mn-lt"/>
                          <a:ea typeface="Segoe UI Symbol" panose="020B0502040204020203" pitchFamily="34" charset="0"/>
                          <a:cs typeface="Arial" panose="020B0604020202020204" pitchFamily="34" charset="0"/>
                        </a:rPr>
                        <a:t>False</a:t>
                      </a:r>
                      <a:r>
                        <a:rPr lang="en-US" dirty="0">
                          <a:latin typeface="+mn-lt"/>
                          <a:ea typeface="Segoe UI Symbol" panose="020B0502040204020203" pitchFamily="34" charset="0"/>
                        </a:rPr>
                        <a:t>∧False = False∧True = False</a:t>
                      </a:r>
                      <a:endParaRPr lang="en-ZA" dirty="0">
                        <a:latin typeface="+mn-lt"/>
                      </a:endParaRPr>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Nullable(R)</a:t>
                      </a:r>
                      <a:r>
                        <a:rPr lang="en-US" dirty="0">
                          <a:latin typeface="Segoe UI Symbol" panose="020B0502040204020203" pitchFamily="34" charset="0"/>
                          <a:ea typeface="Segoe UI Symbol" panose="020B0502040204020203" pitchFamily="34" charset="0"/>
                        </a:rPr>
                        <a:t>∨Nullable(aTc)</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r>
                        <a:rPr lang="en-US" dirty="0">
                          <a:latin typeface="Segoe UI Symbol" panose="020B0502040204020203" pitchFamily="34" charset="0"/>
                          <a:ea typeface="Segoe UI Symbol" panose="020B0502040204020203" pitchFamily="34" charset="0"/>
                        </a:rPr>
                        <a:t>∨Nullable(bR)</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C3EC3D45-1205-E986-119B-200653E3056E}"/>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D2311B87-F874-2145-A59A-0E48827E634C}"/>
              </a:ext>
            </a:extLst>
          </p:cNvPr>
          <p:cNvGrpSpPr/>
          <p:nvPr/>
        </p:nvGrpSpPr>
        <p:grpSpPr>
          <a:xfrm>
            <a:off x="42389" y="1820425"/>
            <a:ext cx="1683465" cy="2391651"/>
            <a:chOff x="9732818" y="1947067"/>
            <a:chExt cx="2560123" cy="2808514"/>
          </a:xfrm>
        </p:grpSpPr>
        <p:sp>
          <p:nvSpPr>
            <p:cNvPr id="7" name="Rectangle 6">
              <a:extLst>
                <a:ext uri="{FF2B5EF4-FFF2-40B4-BE49-F238E27FC236}">
                  <a16:creationId xmlns:a16="http://schemas.microsoft.com/office/drawing/2014/main" id="{071D7CA9-9D08-D4C8-4712-6CB9555708CE}"/>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8" name="TextBox 7">
              <a:extLst>
                <a:ext uri="{FF2B5EF4-FFF2-40B4-BE49-F238E27FC236}">
                  <a16:creationId xmlns:a16="http://schemas.microsoft.com/office/drawing/2014/main" id="{1E9A8CC4-CD9B-9367-902A-97C6039B1D5C}"/>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32A7B3F-C4F8-54DA-963D-D9BAB6427E0A}"/>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0" name="Group 9">
            <a:extLst>
              <a:ext uri="{FF2B5EF4-FFF2-40B4-BE49-F238E27FC236}">
                <a16:creationId xmlns:a16="http://schemas.microsoft.com/office/drawing/2014/main" id="{0128ECDE-90B1-AE22-7B92-4A6A2104C8CD}"/>
              </a:ext>
            </a:extLst>
          </p:cNvPr>
          <p:cNvGrpSpPr/>
          <p:nvPr/>
        </p:nvGrpSpPr>
        <p:grpSpPr>
          <a:xfrm>
            <a:off x="42389" y="1820425"/>
            <a:ext cx="1707419" cy="2391651"/>
            <a:chOff x="9732818" y="1947067"/>
            <a:chExt cx="2596551" cy="2808514"/>
          </a:xfrm>
        </p:grpSpPr>
        <p:sp>
          <p:nvSpPr>
            <p:cNvPr id="11" name="Rectangle 10">
              <a:extLst>
                <a:ext uri="{FF2B5EF4-FFF2-40B4-BE49-F238E27FC236}">
                  <a16:creationId xmlns:a16="http://schemas.microsoft.com/office/drawing/2014/main" id="{D3D50E10-2A4B-3795-4E72-86FDE0942EC1}"/>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2" name="TextBox 11">
              <a:extLst>
                <a:ext uri="{FF2B5EF4-FFF2-40B4-BE49-F238E27FC236}">
                  <a16:creationId xmlns:a16="http://schemas.microsoft.com/office/drawing/2014/main" id="{E7BCDB60-487D-09A6-8DC7-218F8CE3B493}"/>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F828C7C5-48E4-0163-709A-EE71620D018A}"/>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153714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4DD94-23D9-C674-9565-74F8A59E4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77416-E85F-87C1-9F95-5EA54ED4E3A3}"/>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A979710C-2247-CD78-86ED-49ECB4E90377}"/>
              </a:ext>
            </a:extLst>
          </p:cNvPr>
          <p:cNvGraphicFramePr>
            <a:graphicFrameLocks noGrp="1"/>
          </p:cNvGraphicFramePr>
          <p:nvPr>
            <p:extLst>
              <p:ext uri="{D42A27DB-BD31-4B8C-83A1-F6EECF244321}">
                <p14:modId xmlns:p14="http://schemas.microsoft.com/office/powerpoint/2010/main" val="1572338651"/>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highlight>
                            <a:srgbClr val="00FFFF"/>
                          </a:highlight>
                        </a:rPr>
                        <a:t>T</a:t>
                      </a:r>
                      <a:endParaRPr lang="en-ZA" dirty="0">
                        <a:highlight>
                          <a:srgbClr val="00FFFF"/>
                        </a:highlight>
                      </a:endParaRPr>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4</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highlight>
                            <a:srgbClr val="00FF00"/>
                          </a:highlight>
                        </a:rPr>
                        <a:t>g</a:t>
                      </a:r>
                      <a:r>
                        <a:rPr lang="en-US" dirty="0">
                          <a:solidFill>
                            <a:schemeClr val="accent2"/>
                          </a:solidFill>
                          <a:highlight>
                            <a:srgbClr val="00FF00"/>
                          </a:highlight>
                        </a:rPr>
                        <a:t>5</a:t>
                      </a:r>
                      <a:endParaRPr lang="en-ZA" dirty="0">
                        <a:solidFill>
                          <a:schemeClr val="accent2"/>
                        </a:solidFill>
                        <a:highlight>
                          <a:srgbClr val="00FF00"/>
                        </a:highlight>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62C09B12-E9D2-696A-0971-316067E0712B}"/>
              </a:ext>
            </a:extLst>
          </p:cNvPr>
          <p:cNvGraphicFramePr>
            <a:graphicFrameLocks noGrp="1"/>
          </p:cNvGraphicFramePr>
          <p:nvPr>
            <p:extLst>
              <p:ext uri="{D42A27DB-BD31-4B8C-83A1-F6EECF244321}">
                <p14:modId xmlns:p14="http://schemas.microsoft.com/office/powerpoint/2010/main" val="3789536143"/>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r>
                        <a:rPr lang="en-US" u="heavy" baseline="0" dirty="0"/>
                        <a:t>a</a:t>
                      </a:r>
                      <a:r>
                        <a:rPr lang="en-US" dirty="0"/>
                        <a:t>abbcc$</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374009450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highlight>
                            <a:srgbClr val="00FFFF"/>
                          </a:highlight>
                        </a:rPr>
                        <a:t>D</a:t>
                      </a:r>
                      <a:r>
                        <a:rPr lang="en-ZA" u="heavy" baseline="-25000" dirty="0">
                          <a:solidFill>
                            <a:schemeClr val="accent2"/>
                          </a:solidFill>
                          <a:highlight>
                            <a:srgbClr val="00FFFF"/>
                          </a:highlight>
                        </a:rPr>
                        <a:t>4</a:t>
                      </a:r>
                      <a:r>
                        <a:rPr lang="en-ZA" u="none" baseline="0" dirty="0">
                          <a:solidFill>
                            <a:schemeClr val="tx1"/>
                          </a:solidFill>
                          <a:highlight>
                            <a:srgbClr val="00FFFF"/>
                          </a:highlight>
                        </a:rPr>
                        <a:t> T</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5</a:t>
                      </a:r>
                      <a:endParaRPr lang="en-ZA" dirty="0">
                        <a:solidFill>
                          <a:schemeClr val="accent2"/>
                        </a:solidFill>
                        <a:highlight>
                          <a:srgbClr val="00FF00"/>
                        </a:highlight>
                      </a:endParaRPr>
                    </a:p>
                  </a:txBody>
                  <a:tcPr/>
                </a:tc>
                <a:extLst>
                  <a:ext uri="{0D108BD9-81ED-4DB2-BD59-A6C34878D82A}">
                    <a16:rowId xmlns:a16="http://schemas.microsoft.com/office/drawing/2014/main" val="2586279714"/>
                  </a:ext>
                </a:extLst>
              </a:tr>
            </a:tbl>
          </a:graphicData>
        </a:graphic>
      </p:graphicFrame>
      <p:graphicFrame>
        <p:nvGraphicFramePr>
          <p:cNvPr id="3" name="Table 2">
            <a:extLst>
              <a:ext uri="{FF2B5EF4-FFF2-40B4-BE49-F238E27FC236}">
                <a16:creationId xmlns:a16="http://schemas.microsoft.com/office/drawing/2014/main" id="{10035F30-A514-8C89-5421-C400671D57D7}"/>
              </a:ext>
            </a:extLst>
          </p:cNvPr>
          <p:cNvGraphicFramePr>
            <a:graphicFrameLocks noGrp="1"/>
          </p:cNvGraphicFramePr>
          <p:nvPr>
            <p:extLst>
              <p:ext uri="{D42A27DB-BD31-4B8C-83A1-F6EECF244321}">
                <p14:modId xmlns:p14="http://schemas.microsoft.com/office/powerpoint/2010/main" val="2754957814"/>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18584215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A32F7-2C17-B756-DC9F-417356A78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18853-15AE-D55D-770C-3F5BAF051532}"/>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B1F47C8C-6716-6145-1975-BAD6690CC160}"/>
              </a:ext>
            </a:extLst>
          </p:cNvPr>
          <p:cNvGraphicFramePr>
            <a:graphicFrameLocks noGrp="1"/>
          </p:cNvGraphicFramePr>
          <p:nvPr>
            <p:extLst>
              <p:ext uri="{D42A27DB-BD31-4B8C-83A1-F6EECF244321}">
                <p14:modId xmlns:p14="http://schemas.microsoft.com/office/powerpoint/2010/main" val="3241241414"/>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highlight>
                            <a:srgbClr val="00FFFF"/>
                          </a:highlight>
                        </a:rPr>
                        <a:t>c</a:t>
                      </a:r>
                      <a:endParaRPr lang="en-ZA" dirty="0">
                        <a:highlight>
                          <a:srgbClr val="00FFFF"/>
                        </a:highlight>
                      </a:endParaRPr>
                    </a:p>
                  </a:txBody>
                  <a:tcPr/>
                </a:tc>
                <a:tc>
                  <a:txBody>
                    <a:bodyPr/>
                    <a:lstStyle/>
                    <a:p>
                      <a:r>
                        <a:rPr lang="en-US" dirty="0"/>
                        <a:t>$</a:t>
                      </a:r>
                      <a:endParaRPr lang="en-ZA" dirty="0"/>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highlight>
                            <a:srgbClr val="00FFFF"/>
                          </a:highlight>
                        </a:rPr>
                        <a:t>D</a:t>
                      </a:r>
                      <a:r>
                        <a:rPr lang="en-ZA" u="none" baseline="-25000" dirty="0">
                          <a:solidFill>
                            <a:schemeClr val="accent2"/>
                          </a:solidFill>
                          <a:highlight>
                            <a:srgbClr val="00FFFF"/>
                          </a:highlight>
                        </a:rPr>
                        <a:t>5</a:t>
                      </a:r>
                      <a:endParaRPr lang="en-ZA" u="none"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highlight>
                            <a:srgbClr val="00FF00"/>
                          </a:highlight>
                        </a:rPr>
                        <a:t>s</a:t>
                      </a:r>
                      <a:r>
                        <a:rPr lang="en-US" dirty="0">
                          <a:solidFill>
                            <a:schemeClr val="accent2"/>
                          </a:solidFill>
                          <a:highlight>
                            <a:srgbClr val="00FF00"/>
                          </a:highlight>
                        </a:rPr>
                        <a:t>6</a:t>
                      </a:r>
                      <a:endParaRPr lang="en-ZA" dirty="0">
                        <a:solidFill>
                          <a:schemeClr val="accent2"/>
                        </a:solidFill>
                        <a:highlight>
                          <a:srgbClr val="00FF00"/>
                        </a:highlight>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FB23883D-FD28-7E47-7137-B56E8CE782C8}"/>
              </a:ext>
            </a:extLst>
          </p:cNvPr>
          <p:cNvGraphicFramePr>
            <a:graphicFrameLocks noGrp="1"/>
          </p:cNvGraphicFramePr>
          <p:nvPr>
            <p:extLst>
              <p:ext uri="{D42A27DB-BD31-4B8C-83A1-F6EECF244321}">
                <p14:modId xmlns:p14="http://schemas.microsoft.com/office/powerpoint/2010/main" val="2043856768"/>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abbcc$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4</a:t>
                      </a:r>
                      <a:endParaRPr lang="en-ZA" dirty="0">
                        <a:solidFill>
                          <a:schemeClr val="accent2"/>
                        </a:solidFill>
                      </a:endParaRPr>
                    </a:p>
                  </a:txBody>
                  <a:tcPr/>
                </a:tc>
                <a:extLst>
                  <a:ext uri="{0D108BD9-81ED-4DB2-BD59-A6C34878D82A}">
                    <a16:rowId xmlns:a16="http://schemas.microsoft.com/office/drawing/2014/main" val="1114743687"/>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2586279714"/>
                  </a:ext>
                </a:extLst>
              </a:tr>
              <a:tr h="370840">
                <a:tc>
                  <a:txBody>
                    <a:bodyPr/>
                    <a:lstStyle/>
                    <a:p>
                      <a:r>
                        <a:rPr lang="en-US" dirty="0"/>
                        <a:t>16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highlight>
                            <a:srgbClr val="00FFFF"/>
                          </a:highlight>
                        </a:rPr>
                        <a:t>D</a:t>
                      </a:r>
                      <a:r>
                        <a:rPr lang="en-ZA" u="heavy" baseline="-25000" dirty="0">
                          <a:solidFill>
                            <a:schemeClr val="accent2"/>
                          </a:solidFill>
                          <a:highlight>
                            <a:srgbClr val="00FFFF"/>
                          </a:highlight>
                        </a:rPr>
                        <a:t>5</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c</a:t>
                      </a: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s</a:t>
                      </a:r>
                      <a:r>
                        <a:rPr lang="en-US" dirty="0">
                          <a:solidFill>
                            <a:schemeClr val="accent2"/>
                          </a:solidFill>
                          <a:highlight>
                            <a:srgbClr val="00FF00"/>
                          </a:highlight>
                        </a:rPr>
                        <a:t>6</a:t>
                      </a:r>
                      <a:endParaRPr lang="en-ZA" dirty="0">
                        <a:solidFill>
                          <a:schemeClr val="accent2"/>
                        </a:solidFill>
                        <a:highlight>
                          <a:srgbClr val="00FF00"/>
                        </a:highlight>
                      </a:endParaRPr>
                    </a:p>
                  </a:txBody>
                  <a:tcPr/>
                </a:tc>
                <a:extLst>
                  <a:ext uri="{0D108BD9-81ED-4DB2-BD59-A6C34878D82A}">
                    <a16:rowId xmlns:a16="http://schemas.microsoft.com/office/drawing/2014/main" val="2887645653"/>
                  </a:ext>
                </a:extLst>
              </a:tr>
            </a:tbl>
          </a:graphicData>
        </a:graphic>
      </p:graphicFrame>
      <p:graphicFrame>
        <p:nvGraphicFramePr>
          <p:cNvPr id="3" name="Table 2">
            <a:extLst>
              <a:ext uri="{FF2B5EF4-FFF2-40B4-BE49-F238E27FC236}">
                <a16:creationId xmlns:a16="http://schemas.microsoft.com/office/drawing/2014/main" id="{9B6B0D7A-AC72-86C5-80AF-0098539C28C1}"/>
              </a:ext>
            </a:extLst>
          </p:cNvPr>
          <p:cNvGraphicFramePr>
            <a:graphicFrameLocks noGrp="1"/>
          </p:cNvGraphicFramePr>
          <p:nvPr>
            <p:extLst>
              <p:ext uri="{D42A27DB-BD31-4B8C-83A1-F6EECF244321}">
                <p14:modId xmlns:p14="http://schemas.microsoft.com/office/powerpoint/2010/main" val="2547432044"/>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24907934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E0B00-6944-F3FF-F600-54F5CEFDE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68D27F-BBD4-06A7-6CBB-264317D90B55}"/>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A5F3672E-7F8D-383E-1BDB-480F6102EB51}"/>
              </a:ext>
            </a:extLst>
          </p:cNvPr>
          <p:cNvGraphicFramePr>
            <a:graphicFrameLocks noGrp="1"/>
          </p:cNvGraphicFramePr>
          <p:nvPr>
            <p:extLst>
              <p:ext uri="{D42A27DB-BD31-4B8C-83A1-F6EECF244321}">
                <p14:modId xmlns:p14="http://schemas.microsoft.com/office/powerpoint/2010/main" val="2046484500"/>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highlight>
                            <a:srgbClr val="00FFFF"/>
                          </a:highlight>
                        </a:rPr>
                        <a:t>$</a:t>
                      </a:r>
                      <a:endParaRPr lang="en-ZA" dirty="0">
                        <a:highlight>
                          <a:srgbClr val="00FFFF"/>
                        </a:highlight>
                      </a:endParaRPr>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6</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highlight>
                            <a:srgbClr val="00FF00"/>
                          </a:highlight>
                        </a:rPr>
                        <a:t>r</a:t>
                      </a:r>
                      <a:r>
                        <a:rPr lang="en-US" dirty="0">
                          <a:solidFill>
                            <a:srgbClr val="7030A0"/>
                          </a:solidFill>
                          <a:highlight>
                            <a:srgbClr val="00FF00"/>
                          </a:highlight>
                        </a:rPr>
                        <a:t>3</a:t>
                      </a:r>
                      <a:endParaRPr lang="en-ZA" dirty="0">
                        <a:solidFill>
                          <a:srgbClr val="7030A0"/>
                        </a:solidFill>
                        <a:highlight>
                          <a:srgbClr val="00FF00"/>
                        </a:highlight>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C27B8DBD-02EB-6769-A424-8968743EDE7B}"/>
              </a:ext>
            </a:extLst>
          </p:cNvPr>
          <p:cNvGraphicFramePr>
            <a:graphicFrameLocks noGrp="1"/>
          </p:cNvGraphicFramePr>
          <p:nvPr>
            <p:extLst>
              <p:ext uri="{D42A27DB-BD31-4B8C-83A1-F6EECF244321}">
                <p14:modId xmlns:p14="http://schemas.microsoft.com/office/powerpoint/2010/main" val="2093645182"/>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r>
                        <a:rPr lang="en-US" dirty="0"/>
                        <a:t>bbcc$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1008997647"/>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2586279714"/>
                  </a:ext>
                </a:extLst>
              </a:tr>
              <a:tr h="370840">
                <a:tc>
                  <a:txBody>
                    <a:bodyPr/>
                    <a:lstStyle/>
                    <a:p>
                      <a:r>
                        <a:rPr lang="en-US" dirty="0"/>
                        <a:t>16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887645653"/>
                  </a:ext>
                </a:extLst>
              </a:tr>
              <a:tr h="370840">
                <a:tc>
                  <a:txBody>
                    <a:bodyPr/>
                    <a:lstStyle/>
                    <a:p>
                      <a:r>
                        <a:rPr lang="en-US" dirty="0"/>
                        <a:t>17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t>
                      </a:r>
                      <a:r>
                        <a:rPr lang="en-ZA" u="none" baseline="0" dirty="0">
                          <a:solidFill>
                            <a:schemeClr val="tx1"/>
                          </a:solidFill>
                          <a:highlight>
                            <a:srgbClr val="FF00FF"/>
                          </a:highlight>
                        </a:rPr>
                        <a:t>a</a:t>
                      </a:r>
                      <a:r>
                        <a:rPr lang="en-ZA" u="none" baseline="0" dirty="0">
                          <a:solidFill>
                            <a:schemeClr val="tx1"/>
                          </a:solidFill>
                        </a:rPr>
                        <a:t> </a:t>
                      </a:r>
                      <a:r>
                        <a:rPr lang="en-ZA" u="heavy" dirty="0"/>
                        <a:t>D</a:t>
                      </a:r>
                      <a:r>
                        <a:rPr lang="en-ZA" u="heavy" baseline="-25000" dirty="0">
                          <a:solidFill>
                            <a:schemeClr val="accent2"/>
                          </a:solidFill>
                        </a:rPr>
                        <a:t>4</a:t>
                      </a:r>
                      <a:r>
                        <a:rPr lang="en-ZA" u="none" baseline="0" dirty="0">
                          <a:solidFill>
                            <a:schemeClr val="tx1"/>
                          </a:solidFill>
                        </a:rPr>
                        <a:t> </a:t>
                      </a:r>
                      <a:r>
                        <a:rPr lang="en-ZA" u="none" baseline="0" dirty="0">
                          <a:solidFill>
                            <a:schemeClr val="tx1"/>
                          </a:solidFill>
                          <a:highlight>
                            <a:srgbClr val="FF00FF"/>
                          </a:highlight>
                        </a:rPr>
                        <a:t>T</a:t>
                      </a:r>
                      <a:r>
                        <a:rPr lang="en-ZA" u="none" baseline="0" dirty="0">
                          <a:solidFill>
                            <a:schemeClr val="tx1"/>
                          </a:solidFill>
                        </a:rPr>
                        <a:t> </a:t>
                      </a:r>
                      <a:r>
                        <a:rPr lang="en-ZA" u="heavy" dirty="0"/>
                        <a:t>D</a:t>
                      </a:r>
                      <a:r>
                        <a:rPr lang="en-ZA" u="heavy" baseline="-25000" dirty="0">
                          <a:solidFill>
                            <a:schemeClr val="accent2"/>
                          </a:solidFill>
                        </a:rPr>
                        <a:t>5</a:t>
                      </a:r>
                      <a:r>
                        <a:rPr lang="en-ZA" u="none" baseline="0" dirty="0">
                          <a:solidFill>
                            <a:schemeClr val="tx1"/>
                          </a:solidFill>
                        </a:rPr>
                        <a:t> </a:t>
                      </a:r>
                      <a:r>
                        <a:rPr lang="en-ZA" u="none" baseline="0" dirty="0">
                          <a:solidFill>
                            <a:schemeClr val="tx1"/>
                          </a:solidFill>
                          <a:highlight>
                            <a:srgbClr val="FF00FF"/>
                          </a:highlight>
                        </a:rPr>
                        <a:t>c</a:t>
                      </a:r>
                      <a:r>
                        <a:rPr lang="en-ZA" u="none" baseline="0" dirty="0">
                          <a:solidFill>
                            <a:schemeClr val="tx1"/>
                          </a:solidFill>
                        </a:rPr>
                        <a:t> </a:t>
                      </a:r>
                      <a:r>
                        <a:rPr lang="en-ZA" u="heavy" dirty="0">
                          <a:highlight>
                            <a:srgbClr val="00FFFF"/>
                          </a:highlight>
                        </a:rPr>
                        <a:t>D</a:t>
                      </a:r>
                      <a:r>
                        <a:rPr lang="en-ZA" u="heavy" baseline="-25000" dirty="0">
                          <a:solidFill>
                            <a:schemeClr val="accent2"/>
                          </a:solidFill>
                          <a:highlight>
                            <a:srgbClr val="00FFFF"/>
                          </a:highlight>
                        </a:rPr>
                        <a:t>6</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r</a:t>
                      </a:r>
                      <a:r>
                        <a:rPr lang="en-US" dirty="0">
                          <a:solidFill>
                            <a:srgbClr val="7030A0"/>
                          </a:solidFill>
                          <a:highlight>
                            <a:srgbClr val="00FF00"/>
                          </a:highlight>
                        </a:rPr>
                        <a:t>3</a:t>
                      </a:r>
                      <a:endParaRPr lang="en-ZA" dirty="0">
                        <a:solidFill>
                          <a:srgbClr val="7030A0"/>
                        </a:solidFill>
                        <a:highlight>
                          <a:srgbClr val="00FF00"/>
                        </a:highlight>
                      </a:endParaRPr>
                    </a:p>
                  </a:txBody>
                  <a:tcPr/>
                </a:tc>
                <a:extLst>
                  <a:ext uri="{0D108BD9-81ED-4DB2-BD59-A6C34878D82A}">
                    <a16:rowId xmlns:a16="http://schemas.microsoft.com/office/drawing/2014/main" val="3647354435"/>
                  </a:ext>
                </a:extLst>
              </a:tr>
            </a:tbl>
          </a:graphicData>
        </a:graphic>
      </p:graphicFrame>
      <p:graphicFrame>
        <p:nvGraphicFramePr>
          <p:cNvPr id="3" name="Table 2">
            <a:extLst>
              <a:ext uri="{FF2B5EF4-FFF2-40B4-BE49-F238E27FC236}">
                <a16:creationId xmlns:a16="http://schemas.microsoft.com/office/drawing/2014/main" id="{44DB938C-055E-0198-988D-68A5B1471CB3}"/>
              </a:ext>
            </a:extLst>
          </p:cNvPr>
          <p:cNvGraphicFramePr>
            <a:graphicFrameLocks noGrp="1"/>
          </p:cNvGraphicFramePr>
          <p:nvPr>
            <p:extLst>
              <p:ext uri="{D42A27DB-BD31-4B8C-83A1-F6EECF244321}">
                <p14:modId xmlns:p14="http://schemas.microsoft.com/office/powerpoint/2010/main" val="2320262123"/>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highlight>
                            <a:srgbClr val="00FF00"/>
                          </a:highlight>
                        </a:rPr>
                        <a:t>3.</a:t>
                      </a:r>
                      <a:endParaRPr lang="en-ZA" sz="1200" dirty="0">
                        <a:solidFill>
                          <a:srgbClr val="7030A0"/>
                        </a:solidFill>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highlight>
                            <a:srgbClr val="FF00FF"/>
                          </a:highlight>
                          <a:latin typeface="+mn-lt"/>
                          <a:ea typeface="Segoe UI Symbol" panose="020B0502040204020203" pitchFamily="34" charset="0"/>
                        </a:rPr>
                        <a:t>aTc</a:t>
                      </a:r>
                      <a:endParaRPr lang="en-ZA" sz="1200" dirty="0">
                        <a:solidFill>
                          <a:schemeClr val="tx1"/>
                        </a:solidFill>
                        <a:highlight>
                          <a:srgbClr val="FF00FF"/>
                        </a:highlight>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17572327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73EB2-ECEA-AED9-DB71-9A5A7EC66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DE7CB-8519-D184-1839-288E1B05B6A4}"/>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1D1FB77F-1611-FBEC-9776-02799D4F6D2A}"/>
              </a:ext>
            </a:extLst>
          </p:cNvPr>
          <p:cNvGraphicFramePr>
            <a:graphicFrameLocks noGrp="1"/>
          </p:cNvGraphicFramePr>
          <p:nvPr>
            <p:extLst>
              <p:ext uri="{D42A27DB-BD31-4B8C-83A1-F6EECF244321}">
                <p14:modId xmlns:p14="http://schemas.microsoft.com/office/powerpoint/2010/main" val="856616148"/>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t>$</a:t>
                      </a:r>
                      <a:endParaRPr lang="en-ZA" dirty="0"/>
                    </a:p>
                  </a:txBody>
                  <a:tcPr/>
                </a:tc>
                <a:tc>
                  <a:txBody>
                    <a:bodyPr/>
                    <a:lstStyle/>
                    <a:p>
                      <a:r>
                        <a:rPr lang="en-US" dirty="0">
                          <a:highlight>
                            <a:srgbClr val="00FFFF"/>
                          </a:highlight>
                        </a:rPr>
                        <a:t>T</a:t>
                      </a:r>
                      <a:endParaRPr lang="en-ZA" dirty="0">
                        <a:highlight>
                          <a:srgbClr val="00FFFF"/>
                        </a:highlight>
                      </a:endParaRPr>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1</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highlight>
                            <a:srgbClr val="00FF00"/>
                          </a:highlight>
                        </a:rPr>
                        <a:t>g</a:t>
                      </a:r>
                      <a:r>
                        <a:rPr lang="en-US" dirty="0">
                          <a:solidFill>
                            <a:schemeClr val="accent2"/>
                          </a:solidFill>
                          <a:highlight>
                            <a:srgbClr val="00FF00"/>
                          </a:highlight>
                        </a:rPr>
                        <a:t>2</a:t>
                      </a:r>
                      <a:endParaRPr lang="en-ZA" dirty="0">
                        <a:solidFill>
                          <a:schemeClr val="accent2"/>
                        </a:solidFill>
                        <a:highlight>
                          <a:srgbClr val="00FF00"/>
                        </a:highlight>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2</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rPr>
                        <a:t>acc</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F8DAE7FF-A968-FE84-1220-88B9CC6563AE}"/>
              </a:ext>
            </a:extLst>
          </p:cNvPr>
          <p:cNvGraphicFramePr>
            <a:graphicFrameLocks noGrp="1"/>
          </p:cNvGraphicFramePr>
          <p:nvPr>
            <p:extLst>
              <p:ext uri="{D42A27DB-BD31-4B8C-83A1-F6EECF244321}">
                <p14:modId xmlns:p14="http://schemas.microsoft.com/office/powerpoint/2010/main" val="847999909"/>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bcc$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7</a:t>
                      </a:r>
                      <a:endParaRPr lang="en-ZA" dirty="0">
                        <a:solidFill>
                          <a:schemeClr val="accent2"/>
                        </a:solidFill>
                      </a:endParaRPr>
                    </a:p>
                  </a:txBody>
                  <a:tcPr/>
                </a:tc>
                <a:extLst>
                  <a:ext uri="{0D108BD9-81ED-4DB2-BD59-A6C34878D82A}">
                    <a16:rowId xmlns:a16="http://schemas.microsoft.com/office/drawing/2014/main" val="2183624029"/>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2586279714"/>
                  </a:ext>
                </a:extLst>
              </a:tr>
              <a:tr h="370840">
                <a:tc>
                  <a:txBody>
                    <a:bodyPr/>
                    <a:lstStyle/>
                    <a:p>
                      <a:r>
                        <a:rPr lang="en-US" dirty="0"/>
                        <a:t>16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887645653"/>
                  </a:ext>
                </a:extLst>
              </a:tr>
              <a:tr h="370840">
                <a:tc>
                  <a:txBody>
                    <a:bodyPr/>
                    <a:lstStyle/>
                    <a:p>
                      <a:r>
                        <a:rPr lang="en-US" dirty="0"/>
                        <a:t>17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3647354435"/>
                  </a:ext>
                </a:extLst>
              </a:tr>
              <a:tr h="370840">
                <a:tc>
                  <a:txBody>
                    <a:bodyPr/>
                    <a:lstStyle/>
                    <a:p>
                      <a:r>
                        <a:rPr lang="en-US" dirty="0"/>
                        <a:t>18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1</a:t>
                      </a:r>
                      <a:r>
                        <a:rPr lang="en-ZA" u="none" baseline="0" dirty="0">
                          <a:solidFill>
                            <a:schemeClr val="tx1"/>
                          </a:solidFill>
                          <a:highlight>
                            <a:srgbClr val="00FFFF"/>
                          </a:highlight>
                        </a:rPr>
                        <a:t> T</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00"/>
                          </a:highlight>
                        </a:rPr>
                        <a:t>g</a:t>
                      </a:r>
                      <a:r>
                        <a:rPr lang="en-US" dirty="0">
                          <a:solidFill>
                            <a:schemeClr val="accent2"/>
                          </a:solidFill>
                          <a:highlight>
                            <a:srgbClr val="00FF00"/>
                          </a:highlight>
                        </a:rPr>
                        <a:t>2</a:t>
                      </a:r>
                      <a:endParaRPr lang="en-ZA" dirty="0">
                        <a:solidFill>
                          <a:schemeClr val="accent2"/>
                        </a:solidFill>
                        <a:highlight>
                          <a:srgbClr val="00FF00"/>
                        </a:highlight>
                      </a:endParaRPr>
                    </a:p>
                  </a:txBody>
                  <a:tcPr/>
                </a:tc>
                <a:extLst>
                  <a:ext uri="{0D108BD9-81ED-4DB2-BD59-A6C34878D82A}">
                    <a16:rowId xmlns:a16="http://schemas.microsoft.com/office/drawing/2014/main" val="1827840343"/>
                  </a:ext>
                </a:extLst>
              </a:tr>
            </a:tbl>
          </a:graphicData>
        </a:graphic>
      </p:graphicFrame>
      <p:graphicFrame>
        <p:nvGraphicFramePr>
          <p:cNvPr id="3" name="Table 2">
            <a:extLst>
              <a:ext uri="{FF2B5EF4-FFF2-40B4-BE49-F238E27FC236}">
                <a16:creationId xmlns:a16="http://schemas.microsoft.com/office/drawing/2014/main" id="{D742EAEE-EC48-00E2-0854-D317E435FEF0}"/>
              </a:ext>
            </a:extLst>
          </p:cNvPr>
          <p:cNvGraphicFramePr>
            <a:graphicFrameLocks noGrp="1"/>
          </p:cNvGraphicFramePr>
          <p:nvPr>
            <p:extLst>
              <p:ext uri="{D42A27DB-BD31-4B8C-83A1-F6EECF244321}">
                <p14:modId xmlns:p14="http://schemas.microsoft.com/office/powerpoint/2010/main" val="2462285396"/>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Tree>
    <p:extLst>
      <p:ext uri="{BB962C8B-B14F-4D97-AF65-F5344CB8AC3E}">
        <p14:creationId xmlns:p14="http://schemas.microsoft.com/office/powerpoint/2010/main" val="33385656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6A8FE-7FB3-E38A-A9F3-36E6AFDCA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15841F-85B7-6BB3-B16D-F380B4824B86}"/>
              </a:ext>
            </a:extLst>
          </p:cNvPr>
          <p:cNvSpPr>
            <a:spLocks noGrp="1"/>
          </p:cNvSpPr>
          <p:nvPr>
            <p:ph type="title"/>
          </p:nvPr>
        </p:nvSpPr>
        <p:spPr>
          <a:xfrm>
            <a:off x="125678" y="-353332"/>
            <a:ext cx="10515600" cy="1325563"/>
          </a:xfrm>
        </p:spPr>
        <p:txBody>
          <a:bodyPr/>
          <a:lstStyle/>
          <a:p>
            <a:r>
              <a:rPr lang="en-US" dirty="0"/>
              <a:t>Parsing String</a:t>
            </a:r>
            <a:endParaRPr lang="en-ZA" dirty="0"/>
          </a:p>
        </p:txBody>
      </p:sp>
      <p:graphicFrame>
        <p:nvGraphicFramePr>
          <p:cNvPr id="4" name="Table 3">
            <a:extLst>
              <a:ext uri="{FF2B5EF4-FFF2-40B4-BE49-F238E27FC236}">
                <a16:creationId xmlns:a16="http://schemas.microsoft.com/office/drawing/2014/main" id="{CAD19848-9F69-51C7-71DD-C4357BBFE961}"/>
              </a:ext>
            </a:extLst>
          </p:cNvPr>
          <p:cNvGraphicFramePr>
            <a:graphicFrameLocks noGrp="1"/>
          </p:cNvGraphicFramePr>
          <p:nvPr>
            <p:extLst>
              <p:ext uri="{D42A27DB-BD31-4B8C-83A1-F6EECF244321}">
                <p14:modId xmlns:p14="http://schemas.microsoft.com/office/powerpoint/2010/main" val="3976833595"/>
              </p:ext>
            </p:extLst>
          </p:nvPr>
        </p:nvGraphicFramePr>
        <p:xfrm>
          <a:off x="125678" y="593538"/>
          <a:ext cx="5562112" cy="4145280"/>
        </p:xfrm>
        <a:graphic>
          <a:graphicData uri="http://schemas.openxmlformats.org/drawingml/2006/table">
            <a:tbl>
              <a:tblPr firstRow="1" bandRow="1">
                <a:tableStyleId>{5C22544A-7EE6-4342-B048-85BDC9FD1C3A}</a:tableStyleId>
              </a:tblPr>
              <a:tblGrid>
                <a:gridCol w="918861">
                  <a:extLst>
                    <a:ext uri="{9D8B030D-6E8A-4147-A177-3AD203B41FA5}">
                      <a16:colId xmlns:a16="http://schemas.microsoft.com/office/drawing/2014/main" val="2790097301"/>
                    </a:ext>
                  </a:extLst>
                </a:gridCol>
                <a:gridCol w="1509197">
                  <a:extLst>
                    <a:ext uri="{9D8B030D-6E8A-4147-A177-3AD203B41FA5}">
                      <a16:colId xmlns:a16="http://schemas.microsoft.com/office/drawing/2014/main" val="985620685"/>
                    </a:ext>
                  </a:extLst>
                </a:gridCol>
                <a:gridCol w="509608">
                  <a:extLst>
                    <a:ext uri="{9D8B030D-6E8A-4147-A177-3AD203B41FA5}">
                      <a16:colId xmlns:a16="http://schemas.microsoft.com/office/drawing/2014/main" val="2036088261"/>
                    </a:ext>
                  </a:extLst>
                </a:gridCol>
                <a:gridCol w="522515">
                  <a:extLst>
                    <a:ext uri="{9D8B030D-6E8A-4147-A177-3AD203B41FA5}">
                      <a16:colId xmlns:a16="http://schemas.microsoft.com/office/drawing/2014/main" val="2185846381"/>
                    </a:ext>
                  </a:extLst>
                </a:gridCol>
                <a:gridCol w="421574">
                  <a:extLst>
                    <a:ext uri="{9D8B030D-6E8A-4147-A177-3AD203B41FA5}">
                      <a16:colId xmlns:a16="http://schemas.microsoft.com/office/drawing/2014/main" val="1174430344"/>
                    </a:ext>
                  </a:extLst>
                </a:gridCol>
                <a:gridCol w="570015">
                  <a:extLst>
                    <a:ext uri="{9D8B030D-6E8A-4147-A177-3AD203B41FA5}">
                      <a16:colId xmlns:a16="http://schemas.microsoft.com/office/drawing/2014/main" val="3706297173"/>
                    </a:ext>
                  </a:extLst>
                </a:gridCol>
                <a:gridCol w="486889">
                  <a:extLst>
                    <a:ext uri="{9D8B030D-6E8A-4147-A177-3AD203B41FA5}">
                      <a16:colId xmlns:a16="http://schemas.microsoft.com/office/drawing/2014/main" val="3737386921"/>
                    </a:ext>
                  </a:extLst>
                </a:gridCol>
                <a:gridCol w="623453">
                  <a:extLst>
                    <a:ext uri="{9D8B030D-6E8A-4147-A177-3AD203B41FA5}">
                      <a16:colId xmlns:a16="http://schemas.microsoft.com/office/drawing/2014/main" val="1538446191"/>
                    </a:ext>
                  </a:extLst>
                </a:gridCol>
              </a:tblGrid>
              <a:tr h="370840">
                <a:tc>
                  <a:txBody>
                    <a:bodyPr/>
                    <a:lstStyle/>
                    <a:p>
                      <a:r>
                        <a:rPr lang="en-US" dirty="0"/>
                        <a:t>DFA States</a:t>
                      </a:r>
                      <a:endParaRPr lang="en-ZA" dirty="0"/>
                    </a:p>
                  </a:txBody>
                  <a:tcPr/>
                </a:tc>
                <a:tc>
                  <a:txBody>
                    <a:bodyPr/>
                    <a:lstStyle/>
                    <a:p>
                      <a:r>
                        <a:rPr lang="en-US" dirty="0"/>
                        <a:t>NFA States</a:t>
                      </a:r>
                      <a:endParaRPr lang="en-ZA" dirty="0"/>
                    </a:p>
                  </a:txBody>
                  <a:tcPr/>
                </a:tc>
                <a:tc>
                  <a:txBody>
                    <a:bodyPr/>
                    <a:lstStyle/>
                    <a:p>
                      <a:r>
                        <a:rPr lang="en-US" dirty="0"/>
                        <a:t>a</a:t>
                      </a:r>
                      <a:endParaRPr lang="en-ZA" dirty="0"/>
                    </a:p>
                  </a:txBody>
                  <a:tcPr/>
                </a:tc>
                <a:tc>
                  <a:txBody>
                    <a:bodyPr/>
                    <a:lstStyle/>
                    <a:p>
                      <a:r>
                        <a:rPr lang="en-US" dirty="0"/>
                        <a:t>b</a:t>
                      </a:r>
                      <a:endParaRPr lang="en-ZA" dirty="0"/>
                    </a:p>
                  </a:txBody>
                  <a:tcPr/>
                </a:tc>
                <a:tc>
                  <a:txBody>
                    <a:bodyPr/>
                    <a:lstStyle/>
                    <a:p>
                      <a:r>
                        <a:rPr lang="en-US" dirty="0"/>
                        <a:t>c</a:t>
                      </a:r>
                      <a:endParaRPr lang="en-ZA" dirty="0"/>
                    </a:p>
                  </a:txBody>
                  <a:tcPr/>
                </a:tc>
                <a:tc>
                  <a:txBody>
                    <a:bodyPr/>
                    <a:lstStyle/>
                    <a:p>
                      <a:r>
                        <a:rPr lang="en-US" dirty="0">
                          <a:highlight>
                            <a:srgbClr val="00FFFF"/>
                          </a:highlight>
                        </a:rPr>
                        <a:t>$</a:t>
                      </a:r>
                      <a:endParaRPr lang="en-ZA" dirty="0">
                        <a:highlight>
                          <a:srgbClr val="00FFFF"/>
                        </a:highlight>
                      </a:endParaRPr>
                    </a:p>
                  </a:txBody>
                  <a:tcPr/>
                </a:tc>
                <a:tc>
                  <a:txBody>
                    <a:bodyPr/>
                    <a:lstStyle/>
                    <a:p>
                      <a:r>
                        <a:rPr lang="en-US" dirty="0"/>
                        <a:t>T</a:t>
                      </a:r>
                      <a:endParaRPr lang="en-ZA" dirty="0"/>
                    </a:p>
                  </a:txBody>
                  <a:tcPr/>
                </a:tc>
                <a:tc>
                  <a:txBody>
                    <a:bodyPr/>
                    <a:lstStyle/>
                    <a:p>
                      <a:r>
                        <a:rPr lang="en-US" dirty="0"/>
                        <a:t>R</a:t>
                      </a:r>
                      <a:endParaRPr lang="en-ZA" dirty="0"/>
                    </a:p>
                  </a:txBody>
                  <a:tcPr/>
                </a:tc>
                <a:extLst>
                  <a:ext uri="{0D108BD9-81ED-4DB2-BD59-A6C34878D82A}">
                    <a16:rowId xmlns:a16="http://schemas.microsoft.com/office/drawing/2014/main" val="14248031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1</a:t>
                      </a:r>
                      <a:r>
                        <a:rPr lang="en-ZA" dirty="0"/>
                        <a:t>, </a:t>
                      </a:r>
                      <a:r>
                        <a:rPr lang="en-ZA" b="0" u="none" dirty="0">
                          <a:uFill>
                            <a:solidFill>
                              <a:schemeClr val="accent2">
                                <a:lumMod val="50000"/>
                              </a:schemeClr>
                            </a:solidFill>
                          </a:uFill>
                        </a:rPr>
                        <a:t>N</a:t>
                      </a:r>
                      <a:r>
                        <a:rPr lang="en-ZA" b="0" u="none" baseline="-25000" dirty="0">
                          <a:uFill>
                            <a:solidFill>
                              <a:schemeClr val="accent2">
                                <a:lumMod val="50000"/>
                              </a:schemeClr>
                            </a:solidFill>
                          </a:uFill>
                        </a:rPr>
                        <a:t>3</a:t>
                      </a:r>
                      <a:r>
                        <a:rPr lang="en-ZA" dirty="0"/>
                        <a:t>, N</a:t>
                      </a:r>
                      <a:r>
                        <a:rPr lang="en-ZA" baseline="-25000" dirty="0"/>
                        <a:t>5</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2</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30247640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highlight>
                            <a:srgbClr val="00FFFF"/>
                          </a:highlight>
                        </a:rPr>
                        <a:t>D</a:t>
                      </a:r>
                      <a:r>
                        <a:rPr lang="en-ZA" u="heavy" baseline="-25000" dirty="0">
                          <a:solidFill>
                            <a:schemeClr val="accent2"/>
                          </a:solidFill>
                          <a:highlight>
                            <a:srgbClr val="00FFFF"/>
                          </a:highlight>
                        </a:rPr>
                        <a:t>2</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solidFill>
                            <a:srgbClr val="7030A0"/>
                          </a:solidFill>
                          <a:highlight>
                            <a:srgbClr val="00FF00"/>
                          </a:highlight>
                        </a:rPr>
                        <a:t>acc</a:t>
                      </a:r>
                      <a:endParaRPr lang="en-ZA" dirty="0">
                        <a:solidFill>
                          <a:srgbClr val="7030A0"/>
                        </a:solidFill>
                        <a:highlight>
                          <a:srgbClr val="00FF00"/>
                        </a:highlight>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3965758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4</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r</a:t>
                      </a:r>
                      <a:r>
                        <a:rPr lang="en-US" dirty="0">
                          <a:solidFill>
                            <a:srgbClr val="7030A0"/>
                          </a:solidFill>
                        </a:rPr>
                        <a:t>2</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22216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4</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b="0" dirty="0"/>
                        <a:t>N</a:t>
                      </a:r>
                      <a:r>
                        <a:rPr lang="en-ZA" b="0" baseline="-25000" dirty="0"/>
                        <a:t>3</a:t>
                      </a:r>
                      <a:r>
                        <a:rPr lang="en-ZA" dirty="0"/>
                        <a:t>, N</a:t>
                      </a:r>
                      <a:r>
                        <a:rPr lang="en-ZA" baseline="-25000" dirty="0"/>
                        <a:t>5</a:t>
                      </a:r>
                      <a:r>
                        <a:rPr lang="en-ZA" dirty="0"/>
                        <a:t>, N</a:t>
                      </a:r>
                      <a:r>
                        <a:rPr lang="en-ZA" baseline="-25000" dirty="0"/>
                        <a:t>6</a:t>
                      </a:r>
                      <a:r>
                        <a:rPr lang="en-ZA" dirty="0"/>
                        <a:t>, </a:t>
                      </a:r>
                      <a:r>
                        <a:rPr lang="en-ZA" u="heavy" dirty="0"/>
                        <a:t>N</a:t>
                      </a:r>
                      <a:r>
                        <a:rPr lang="en-ZA" u="heavy" baseline="-25000" dirty="0"/>
                        <a:t>9</a:t>
                      </a:r>
                      <a:r>
                        <a:rPr lang="en-ZA" dirty="0"/>
                        <a:t>, N</a:t>
                      </a:r>
                      <a:r>
                        <a:rPr lang="en-ZA" baseline="-25000" dirty="0"/>
                        <a:t>10</a:t>
                      </a:r>
                      <a:r>
                        <a:rPr lang="en-ZA" baseline="0" dirty="0"/>
                        <a:t>}</a:t>
                      </a:r>
                      <a:endParaRPr lang="en-ZA" dirty="0"/>
                    </a:p>
                  </a:txBody>
                  <a:tcPr/>
                </a:tc>
                <a:tc>
                  <a:txBody>
                    <a:bodyPr/>
                    <a:lstStyle/>
                    <a:p>
                      <a:r>
                        <a:rPr lang="en-US" dirty="0"/>
                        <a:t>s</a:t>
                      </a:r>
                      <a:r>
                        <a:rPr lang="en-US" dirty="0">
                          <a:solidFill>
                            <a:schemeClr val="accent2"/>
                          </a:solidFill>
                        </a:rPr>
                        <a:t>4</a:t>
                      </a:r>
                      <a:endParaRPr lang="en-ZA" dirty="0">
                        <a:solidFill>
                          <a:schemeClr val="accent2"/>
                        </a:solidFill>
                      </a:endParaRPr>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g</a:t>
                      </a:r>
                      <a:r>
                        <a:rPr lang="en-US" dirty="0">
                          <a:solidFill>
                            <a:schemeClr val="accent2"/>
                          </a:solidFill>
                        </a:rPr>
                        <a:t>5</a:t>
                      </a:r>
                      <a:endParaRPr lang="en-ZA" dirty="0">
                        <a:solidFill>
                          <a:schemeClr val="accent2"/>
                        </a:solidFill>
                      </a:endParaRPr>
                    </a:p>
                  </a:txBody>
                  <a:tcPr/>
                </a:tc>
                <a:tc>
                  <a:txBody>
                    <a:bodyPr/>
                    <a:lstStyle/>
                    <a:p>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13221154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none" dirty="0"/>
                        <a:t>D</a:t>
                      </a:r>
                      <a:r>
                        <a:rPr lang="en-ZA" u="none" baseline="-25000" dirty="0">
                          <a:solidFill>
                            <a:schemeClr val="accent2"/>
                          </a:solidFill>
                        </a:rPr>
                        <a:t>5</a:t>
                      </a:r>
                      <a:endParaRPr lang="en-ZA" u="none"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t>
                      </a:r>
                      <a:r>
                        <a:rPr lang="en-ZA" baseline="-25000" dirty="0"/>
                        <a:t>7</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6</a:t>
                      </a:r>
                      <a:endParaRPr lang="en-ZA" dirty="0">
                        <a:solidFill>
                          <a:schemeClr val="accent2"/>
                        </a:solidFill>
                      </a:endParaRPr>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7577229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8</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r</a:t>
                      </a:r>
                      <a:r>
                        <a:rPr lang="en-US" dirty="0">
                          <a:solidFill>
                            <a:srgbClr val="7030A0"/>
                          </a:solidFill>
                        </a:rPr>
                        <a:t>3</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289074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9</a:t>
                      </a:r>
                      <a:r>
                        <a:rPr lang="en-ZA" dirty="0"/>
                        <a:t>, N</a:t>
                      </a:r>
                      <a:r>
                        <a:rPr lang="en-ZA" baseline="-25000" dirty="0"/>
                        <a:t>10</a:t>
                      </a:r>
                      <a:r>
                        <a:rPr lang="en-ZA" dirty="0"/>
                        <a:t>, N</a:t>
                      </a:r>
                      <a:r>
                        <a:rPr lang="en-ZA" baseline="-25000" dirty="0"/>
                        <a:t>11</a:t>
                      </a:r>
                      <a:r>
                        <a:rPr lang="en-ZA" baseline="0" dirty="0"/>
                        <a:t>}</a:t>
                      </a:r>
                      <a:endParaRPr lang="en-ZA" dirty="0"/>
                    </a:p>
                  </a:txBody>
                  <a:tcPr/>
                </a:tc>
                <a:tc>
                  <a:txBody>
                    <a:bodyPr/>
                    <a:lstStyle/>
                    <a:p>
                      <a:r>
                        <a:rPr lang="en-US" dirty="0"/>
                        <a:t>-</a:t>
                      </a:r>
                      <a:endParaRPr lang="en-ZA" dirty="0"/>
                    </a:p>
                  </a:txBody>
                  <a:tcPr/>
                </a:tc>
                <a:tc>
                  <a:txBody>
                    <a:bodyPr/>
                    <a:lstStyle/>
                    <a:p>
                      <a:r>
                        <a:rPr lang="en-US" dirty="0"/>
                        <a:t>s</a:t>
                      </a:r>
                      <a:r>
                        <a:rPr lang="en-US" dirty="0">
                          <a:solidFill>
                            <a:schemeClr val="accent2"/>
                          </a:solidFill>
                        </a:rPr>
                        <a:t>7</a:t>
                      </a:r>
                      <a:endParaRPr lang="en-ZA" dirty="0">
                        <a:solidFill>
                          <a:schemeClr val="accent2"/>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r</a:t>
                      </a:r>
                      <a:r>
                        <a:rPr lang="en-US" dirty="0">
                          <a:solidFill>
                            <a:srgbClr val="7030A0"/>
                          </a:solidFill>
                        </a:rPr>
                        <a:t>4</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76346754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a:t>
                      </a:r>
                      <a:r>
                        <a:rPr lang="en-ZA" u="heavy" dirty="0"/>
                        <a:t>N</a:t>
                      </a:r>
                      <a:r>
                        <a:rPr lang="en-ZA" u="heavy" baseline="-25000" dirty="0"/>
                        <a:t>12</a:t>
                      </a:r>
                      <a:r>
                        <a:rPr lang="en-ZA" baseline="0" dirty="0"/>
                        <a:t>}</a:t>
                      </a:r>
                      <a:endParaRPr lang="en-ZA" dirty="0"/>
                    </a:p>
                  </a:txBody>
                  <a:tcPr/>
                </a:tc>
                <a:tc>
                  <a:txBody>
                    <a:bodyPr/>
                    <a:lstStyle/>
                    <a:p>
                      <a:r>
                        <a:rPr lang="en-US" dirty="0"/>
                        <a:t>-</a:t>
                      </a:r>
                      <a:endParaRPr lang="en-ZA" dirty="0"/>
                    </a:p>
                  </a:txBody>
                  <a:tcPr/>
                </a:tc>
                <a:tc>
                  <a:txBody>
                    <a:bodyPr/>
                    <a:lstStyle/>
                    <a:p>
                      <a:r>
                        <a:rPr lang="en-US" dirty="0"/>
                        <a:t>-</a:t>
                      </a:r>
                      <a:endParaRPr lang="en-ZA" dirty="0"/>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r</a:t>
                      </a:r>
                      <a:r>
                        <a:rPr lang="en-US" dirty="0">
                          <a:solidFill>
                            <a:srgbClr val="7030A0"/>
                          </a:solidFill>
                        </a:rPr>
                        <a:t>5</a:t>
                      </a:r>
                      <a:endParaRPr lang="en-ZA" dirty="0">
                        <a:solidFill>
                          <a:srgbClr val="7030A0"/>
                        </a:solidFill>
                      </a:endParaRPr>
                    </a:p>
                  </a:txBody>
                  <a:tcPr/>
                </a:tc>
                <a:tc>
                  <a:txBody>
                    <a:bodyPr/>
                    <a:lstStyle/>
                    <a:p>
                      <a:r>
                        <a:rPr lang="en-US" dirty="0"/>
                        <a:t>-</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1086095922"/>
                  </a:ext>
                </a:extLst>
              </a:tr>
            </a:tbl>
          </a:graphicData>
        </a:graphic>
      </p:graphicFrame>
      <p:graphicFrame>
        <p:nvGraphicFramePr>
          <p:cNvPr id="5" name="Table 4">
            <a:extLst>
              <a:ext uri="{FF2B5EF4-FFF2-40B4-BE49-F238E27FC236}">
                <a16:creationId xmlns:a16="http://schemas.microsoft.com/office/drawing/2014/main" id="{21E7DF5B-7551-1992-8EDD-9BC5389560B8}"/>
              </a:ext>
            </a:extLst>
          </p:cNvPr>
          <p:cNvGraphicFramePr>
            <a:graphicFrameLocks noGrp="1"/>
          </p:cNvGraphicFramePr>
          <p:nvPr>
            <p:extLst>
              <p:ext uri="{D42A27DB-BD31-4B8C-83A1-F6EECF244321}">
                <p14:modId xmlns:p14="http://schemas.microsoft.com/office/powerpoint/2010/main" val="671865754"/>
              </p:ext>
            </p:extLst>
          </p:nvPr>
        </p:nvGraphicFramePr>
        <p:xfrm>
          <a:off x="6020890" y="593538"/>
          <a:ext cx="5811809" cy="5933440"/>
        </p:xfrm>
        <a:graphic>
          <a:graphicData uri="http://schemas.openxmlformats.org/drawingml/2006/table">
            <a:tbl>
              <a:tblPr firstRow="1" bandRow="1">
                <a:tableStyleId>{5C22544A-7EE6-4342-B048-85BDC9FD1C3A}</a:tableStyleId>
              </a:tblPr>
              <a:tblGrid>
                <a:gridCol w="676793">
                  <a:extLst>
                    <a:ext uri="{9D8B030D-6E8A-4147-A177-3AD203B41FA5}">
                      <a16:colId xmlns:a16="http://schemas.microsoft.com/office/drawing/2014/main" val="1664561123"/>
                    </a:ext>
                  </a:extLst>
                </a:gridCol>
                <a:gridCol w="3129148">
                  <a:extLst>
                    <a:ext uri="{9D8B030D-6E8A-4147-A177-3AD203B41FA5}">
                      <a16:colId xmlns:a16="http://schemas.microsoft.com/office/drawing/2014/main" val="2502142955"/>
                    </a:ext>
                  </a:extLst>
                </a:gridCol>
                <a:gridCol w="1070859">
                  <a:extLst>
                    <a:ext uri="{9D8B030D-6E8A-4147-A177-3AD203B41FA5}">
                      <a16:colId xmlns:a16="http://schemas.microsoft.com/office/drawing/2014/main" val="799596952"/>
                    </a:ext>
                  </a:extLst>
                </a:gridCol>
                <a:gridCol w="935009">
                  <a:extLst>
                    <a:ext uri="{9D8B030D-6E8A-4147-A177-3AD203B41FA5}">
                      <a16:colId xmlns:a16="http://schemas.microsoft.com/office/drawing/2014/main" val="3982935499"/>
                    </a:ext>
                  </a:extLst>
                </a:gridCol>
              </a:tblGrid>
              <a:tr h="370840">
                <a:tc>
                  <a:txBody>
                    <a:bodyPr/>
                    <a:lstStyle/>
                    <a:p>
                      <a:r>
                        <a:rPr lang="en-US" dirty="0"/>
                        <a:t>Step</a:t>
                      </a:r>
                      <a:endParaRPr lang="en-ZA" dirty="0"/>
                    </a:p>
                  </a:txBody>
                  <a:tcPr/>
                </a:tc>
                <a:tc>
                  <a:txBody>
                    <a:bodyPr/>
                    <a:lstStyle/>
                    <a:p>
                      <a:r>
                        <a:rPr lang="en-US" dirty="0"/>
                        <a:t>Stack</a:t>
                      </a:r>
                      <a:endParaRPr lang="en-ZA" dirty="0"/>
                    </a:p>
                  </a:txBody>
                  <a:tcPr/>
                </a:tc>
                <a:tc>
                  <a:txBody>
                    <a:bodyPr/>
                    <a:lstStyle/>
                    <a:p>
                      <a:r>
                        <a:rPr lang="en-US" dirty="0"/>
                        <a:t>Input</a:t>
                      </a:r>
                      <a:endParaRPr lang="en-ZA" dirty="0"/>
                    </a:p>
                  </a:txBody>
                  <a:tcPr/>
                </a:tc>
                <a:tc>
                  <a:txBody>
                    <a:bodyPr/>
                    <a:lstStyle/>
                    <a:p>
                      <a:r>
                        <a:rPr lang="en-US" dirty="0"/>
                        <a:t>Action</a:t>
                      </a:r>
                      <a:endParaRPr lang="en-ZA" dirty="0"/>
                    </a:p>
                  </a:txBody>
                  <a:tcPr/>
                </a:tc>
                <a:extLst>
                  <a:ext uri="{0D108BD9-81ED-4DB2-BD59-A6C34878D82A}">
                    <a16:rowId xmlns:a16="http://schemas.microsoft.com/office/drawing/2014/main" val="2218130033"/>
                  </a:ext>
                </a:extLst>
              </a:tr>
              <a:tr h="370840">
                <a:tc>
                  <a:txBody>
                    <a:bodyPr/>
                    <a:lstStyle/>
                    <a:p>
                      <a:r>
                        <a:rPr lang="en-US" dirty="0"/>
                        <a:t>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endParaRPr lang="en-ZA" u="heavy" dirty="0">
                        <a:solidFill>
                          <a:schemeClr val="accent2"/>
                        </a:solidFill>
                      </a:endParaRPr>
                    </a:p>
                  </a:txBody>
                  <a:tcPr/>
                </a:tc>
                <a:tc>
                  <a:txBody>
                    <a:bodyPr/>
                    <a:lstStyle/>
                    <a:p>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4</a:t>
                      </a:r>
                      <a:endParaRPr lang="en-ZA" dirty="0">
                        <a:solidFill>
                          <a:srgbClr val="7030A0"/>
                        </a:solidFill>
                      </a:endParaRPr>
                    </a:p>
                  </a:txBody>
                  <a:tcPr/>
                </a:tc>
                <a:extLst>
                  <a:ext uri="{0D108BD9-81ED-4DB2-BD59-A6C34878D82A}">
                    <a16:rowId xmlns:a16="http://schemas.microsoft.com/office/drawing/2014/main" val="711142578"/>
                  </a:ext>
                </a:extLst>
              </a:tr>
              <a:tr h="370840">
                <a:tc>
                  <a:txBody>
                    <a:bodyPr/>
                    <a:lstStyle/>
                    <a:p>
                      <a:r>
                        <a:rPr lang="en-US" dirty="0"/>
                        <a:t>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4022545693"/>
                  </a:ext>
                </a:extLst>
              </a:tr>
              <a:tr h="370840">
                <a:tc>
                  <a:txBody>
                    <a:bodyPr/>
                    <a:lstStyle/>
                    <a:p>
                      <a:r>
                        <a:rPr lang="en-US" dirty="0"/>
                        <a:t>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057653308"/>
                  </a:ext>
                </a:extLst>
              </a:tr>
              <a:tr h="370840">
                <a:tc>
                  <a:txBody>
                    <a:bodyPr/>
                    <a:lstStyle/>
                    <a:p>
                      <a:r>
                        <a:rPr lang="en-US" dirty="0"/>
                        <a:t>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8</a:t>
                      </a:r>
                      <a:endParaRPr lang="en-ZA" dirty="0">
                        <a:solidFill>
                          <a:schemeClr val="accent2"/>
                        </a:solidFill>
                      </a:endParaRPr>
                    </a:p>
                  </a:txBody>
                  <a:tcPr/>
                </a:tc>
                <a:extLst>
                  <a:ext uri="{0D108BD9-81ED-4DB2-BD59-A6C34878D82A}">
                    <a16:rowId xmlns:a16="http://schemas.microsoft.com/office/drawing/2014/main" val="146307257"/>
                  </a:ext>
                </a:extLst>
              </a:tr>
              <a:tr h="370840">
                <a:tc>
                  <a:txBody>
                    <a:bodyPr/>
                    <a:lstStyle/>
                    <a:p>
                      <a:r>
                        <a:rPr lang="en-US" dirty="0"/>
                        <a:t>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b </a:t>
                      </a:r>
                      <a:r>
                        <a:rPr lang="en-ZA" u="heavy" dirty="0"/>
                        <a:t>D</a:t>
                      </a:r>
                      <a:r>
                        <a:rPr lang="en-ZA" u="heavy" baseline="-25000" dirty="0">
                          <a:solidFill>
                            <a:schemeClr val="accent2"/>
                          </a:solidFill>
                        </a:rPr>
                        <a:t>7</a:t>
                      </a:r>
                      <a:r>
                        <a:rPr lang="en-ZA" u="none" baseline="0" dirty="0">
                          <a:solidFill>
                            <a:schemeClr val="tx1"/>
                          </a:solidFill>
                        </a:rPr>
                        <a:t> R </a:t>
                      </a:r>
                      <a:r>
                        <a:rPr lang="en-ZA" u="heavy" dirty="0"/>
                        <a:t>D</a:t>
                      </a:r>
                      <a:r>
                        <a:rPr lang="en-ZA" u="heavy" baseline="-25000" dirty="0">
                          <a:solidFill>
                            <a:schemeClr val="accent2"/>
                          </a:solidFill>
                        </a:rPr>
                        <a:t>8</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5</a:t>
                      </a:r>
                      <a:endParaRPr lang="en-ZA" dirty="0">
                        <a:solidFill>
                          <a:srgbClr val="7030A0"/>
                        </a:solidFill>
                      </a:endParaRPr>
                    </a:p>
                  </a:txBody>
                  <a:tcPr/>
                </a:tc>
                <a:extLst>
                  <a:ext uri="{0D108BD9-81ED-4DB2-BD59-A6C34878D82A}">
                    <a16:rowId xmlns:a16="http://schemas.microsoft.com/office/drawing/2014/main" val="3259888600"/>
                  </a:ext>
                </a:extLst>
              </a:tr>
              <a:tr h="370840">
                <a:tc>
                  <a:txBody>
                    <a:bodyPr/>
                    <a:lstStyle/>
                    <a:p>
                      <a:r>
                        <a:rPr lang="en-US" dirty="0"/>
                        <a:t>10</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3</a:t>
                      </a:r>
                      <a:endParaRPr lang="en-ZA" dirty="0">
                        <a:solidFill>
                          <a:schemeClr val="accent2"/>
                        </a:solidFill>
                      </a:endParaRPr>
                    </a:p>
                  </a:txBody>
                  <a:tcPr/>
                </a:tc>
                <a:extLst>
                  <a:ext uri="{0D108BD9-81ED-4DB2-BD59-A6C34878D82A}">
                    <a16:rowId xmlns:a16="http://schemas.microsoft.com/office/drawing/2014/main" val="663738053"/>
                  </a:ext>
                </a:extLst>
              </a:tr>
              <a:tr h="370840">
                <a:tc>
                  <a:txBody>
                    <a:bodyPr/>
                    <a:lstStyle/>
                    <a:p>
                      <a:r>
                        <a:rPr lang="en-US" dirty="0"/>
                        <a:t>11</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R </a:t>
                      </a:r>
                      <a:r>
                        <a:rPr lang="en-ZA" u="heavy" dirty="0"/>
                        <a:t>D</a:t>
                      </a:r>
                      <a:r>
                        <a:rPr lang="en-ZA" u="heavy" baseline="-25000" dirty="0">
                          <a:solidFill>
                            <a:schemeClr val="accent2"/>
                          </a:solidFill>
                        </a:rPr>
                        <a:t>3</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2</a:t>
                      </a:r>
                      <a:endParaRPr lang="en-ZA" dirty="0">
                        <a:solidFill>
                          <a:srgbClr val="7030A0"/>
                        </a:solidFill>
                      </a:endParaRPr>
                    </a:p>
                  </a:txBody>
                  <a:tcPr/>
                </a:tc>
                <a:extLst>
                  <a:ext uri="{0D108BD9-81ED-4DB2-BD59-A6C34878D82A}">
                    <a16:rowId xmlns:a16="http://schemas.microsoft.com/office/drawing/2014/main" val="1816293451"/>
                  </a:ext>
                </a:extLst>
              </a:tr>
              <a:tr h="370840">
                <a:tc>
                  <a:txBody>
                    <a:bodyPr/>
                    <a:lstStyle/>
                    <a:p>
                      <a:r>
                        <a:rPr lang="en-US" dirty="0"/>
                        <a:t>12</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1110075357"/>
                  </a:ext>
                </a:extLst>
              </a:tr>
              <a:tr h="370840">
                <a:tc>
                  <a:txBody>
                    <a:bodyPr/>
                    <a:lstStyle/>
                    <a:p>
                      <a:r>
                        <a:rPr lang="en-US" dirty="0"/>
                        <a:t>13</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146781239"/>
                  </a:ext>
                </a:extLst>
              </a:tr>
              <a:tr h="370840">
                <a:tc>
                  <a:txBody>
                    <a:bodyPr/>
                    <a:lstStyle/>
                    <a:p>
                      <a:r>
                        <a:rPr lang="en-US" dirty="0"/>
                        <a:t>14</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r>
                        <a:rPr lang="en-ZA" u="none" baseline="0" dirty="0">
                          <a:solidFill>
                            <a:schemeClr val="accent2"/>
                          </a:solidFill>
                        </a:rPr>
                        <a: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892667430"/>
                  </a:ext>
                </a:extLst>
              </a:tr>
              <a:tr h="370840">
                <a:tc>
                  <a:txBody>
                    <a:bodyPr/>
                    <a:lstStyle/>
                    <a:p>
                      <a:r>
                        <a:rPr lang="en-US" dirty="0"/>
                        <a:t>15</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5</a:t>
                      </a:r>
                      <a:endParaRPr lang="en-ZA" dirty="0">
                        <a:solidFill>
                          <a:schemeClr val="accent2"/>
                        </a:solidFill>
                      </a:endParaRPr>
                    </a:p>
                  </a:txBody>
                  <a:tcPr/>
                </a:tc>
                <a:extLst>
                  <a:ext uri="{0D108BD9-81ED-4DB2-BD59-A6C34878D82A}">
                    <a16:rowId xmlns:a16="http://schemas.microsoft.com/office/drawing/2014/main" val="2586279714"/>
                  </a:ext>
                </a:extLst>
              </a:tr>
              <a:tr h="370840">
                <a:tc>
                  <a:txBody>
                    <a:bodyPr/>
                    <a:lstStyle/>
                    <a:p>
                      <a:r>
                        <a:rPr lang="en-US" dirty="0"/>
                        <a:t>16</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t>
                      </a:r>
                      <a:r>
                        <a:rPr lang="en-US" dirty="0">
                          <a:solidFill>
                            <a:schemeClr val="accent2"/>
                          </a:solidFill>
                        </a:rPr>
                        <a:t>6</a:t>
                      </a:r>
                      <a:endParaRPr lang="en-ZA" dirty="0">
                        <a:solidFill>
                          <a:schemeClr val="accent2"/>
                        </a:solidFill>
                      </a:endParaRPr>
                    </a:p>
                  </a:txBody>
                  <a:tcPr/>
                </a:tc>
                <a:extLst>
                  <a:ext uri="{0D108BD9-81ED-4DB2-BD59-A6C34878D82A}">
                    <a16:rowId xmlns:a16="http://schemas.microsoft.com/office/drawing/2014/main" val="2887645653"/>
                  </a:ext>
                </a:extLst>
              </a:tr>
              <a:tr h="370840">
                <a:tc>
                  <a:txBody>
                    <a:bodyPr/>
                    <a:lstStyle/>
                    <a:p>
                      <a:r>
                        <a:rPr lang="en-US" dirty="0"/>
                        <a:t>17</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 </a:t>
                      </a:r>
                      <a:r>
                        <a:rPr lang="en-ZA" u="none" baseline="0" dirty="0">
                          <a:solidFill>
                            <a:schemeClr val="tx1"/>
                          </a:solidFill>
                        </a:rPr>
                        <a:t> a </a:t>
                      </a:r>
                      <a:r>
                        <a:rPr lang="en-ZA" u="heavy" dirty="0"/>
                        <a:t>D</a:t>
                      </a:r>
                      <a:r>
                        <a:rPr lang="en-ZA" u="heavy" baseline="-25000" dirty="0">
                          <a:solidFill>
                            <a:schemeClr val="accent2"/>
                          </a:solidFill>
                        </a:rPr>
                        <a:t>4</a:t>
                      </a:r>
                      <a:r>
                        <a:rPr lang="en-ZA" u="none" baseline="0" dirty="0">
                          <a:solidFill>
                            <a:schemeClr val="tx1"/>
                          </a:solidFill>
                        </a:rPr>
                        <a:t> T </a:t>
                      </a:r>
                      <a:r>
                        <a:rPr lang="en-ZA" u="heavy" dirty="0"/>
                        <a:t>D</a:t>
                      </a:r>
                      <a:r>
                        <a:rPr lang="en-ZA" u="heavy" baseline="-25000" dirty="0">
                          <a:solidFill>
                            <a:schemeClr val="accent2"/>
                          </a:solidFill>
                        </a:rPr>
                        <a:t>5</a:t>
                      </a:r>
                      <a:r>
                        <a:rPr lang="en-ZA" u="none" baseline="0" dirty="0">
                          <a:solidFill>
                            <a:schemeClr val="tx1"/>
                          </a:solidFill>
                        </a:rPr>
                        <a:t> c </a:t>
                      </a:r>
                      <a:r>
                        <a:rPr lang="en-ZA" u="heavy" dirty="0"/>
                        <a:t>D</a:t>
                      </a:r>
                      <a:r>
                        <a:rPr lang="en-ZA" u="heavy" baseline="-25000" dirty="0">
                          <a:solidFill>
                            <a:schemeClr val="accent2"/>
                          </a:solidFill>
                        </a:rPr>
                        <a:t>6</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
                      </a:r>
                      <a:r>
                        <a:rPr lang="en-US" dirty="0">
                          <a:solidFill>
                            <a:srgbClr val="7030A0"/>
                          </a:solidFill>
                        </a:rPr>
                        <a:t>3</a:t>
                      </a:r>
                      <a:endParaRPr lang="en-ZA" dirty="0">
                        <a:solidFill>
                          <a:srgbClr val="7030A0"/>
                        </a:solidFill>
                      </a:endParaRPr>
                    </a:p>
                  </a:txBody>
                  <a:tcPr/>
                </a:tc>
                <a:extLst>
                  <a:ext uri="{0D108BD9-81ED-4DB2-BD59-A6C34878D82A}">
                    <a16:rowId xmlns:a16="http://schemas.microsoft.com/office/drawing/2014/main" val="3647354435"/>
                  </a:ext>
                </a:extLst>
              </a:tr>
              <a:tr h="370840">
                <a:tc>
                  <a:txBody>
                    <a:bodyPr/>
                    <a:lstStyle/>
                    <a:p>
                      <a:r>
                        <a:rPr lang="en-US" dirty="0"/>
                        <a:t>18</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r>
                        <a:rPr lang="en-ZA" u="none" baseline="0" dirty="0">
                          <a:solidFill>
                            <a:schemeClr val="tx1"/>
                          </a:solidFill>
                        </a:rPr>
                        <a:t> T</a:t>
                      </a:r>
                      <a:endParaRPr lang="en-ZA" u="heavy" dirty="0">
                        <a:solidFill>
                          <a:schemeClr val="accent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
                      </a:r>
                      <a:r>
                        <a:rPr lang="en-US" dirty="0">
                          <a:solidFill>
                            <a:schemeClr val="accent2"/>
                          </a:solidFill>
                        </a:rPr>
                        <a:t>2</a:t>
                      </a:r>
                      <a:endParaRPr lang="en-ZA" dirty="0">
                        <a:solidFill>
                          <a:schemeClr val="accent2"/>
                        </a:solidFill>
                      </a:endParaRPr>
                    </a:p>
                  </a:txBody>
                  <a:tcPr/>
                </a:tc>
                <a:extLst>
                  <a:ext uri="{0D108BD9-81ED-4DB2-BD59-A6C34878D82A}">
                    <a16:rowId xmlns:a16="http://schemas.microsoft.com/office/drawing/2014/main" val="1827840343"/>
                  </a:ext>
                </a:extLst>
              </a:tr>
              <a:tr h="370840">
                <a:tc>
                  <a:txBody>
                    <a:bodyPr/>
                    <a:lstStyle/>
                    <a:p>
                      <a:r>
                        <a:rPr lang="en-US" dirty="0"/>
                        <a:t>19</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u="heavy" dirty="0"/>
                        <a:t>D</a:t>
                      </a:r>
                      <a:r>
                        <a:rPr lang="en-ZA" u="heavy" baseline="-25000" dirty="0">
                          <a:solidFill>
                            <a:schemeClr val="accent2"/>
                          </a:solidFill>
                        </a:rPr>
                        <a:t>1</a:t>
                      </a:r>
                      <a:r>
                        <a:rPr lang="en-ZA" u="none" baseline="0" dirty="0">
                          <a:solidFill>
                            <a:schemeClr val="tx1"/>
                          </a:solidFill>
                        </a:rPr>
                        <a:t> T </a:t>
                      </a:r>
                      <a:r>
                        <a:rPr lang="en-ZA" u="heavy" dirty="0">
                          <a:highlight>
                            <a:srgbClr val="00FFFF"/>
                          </a:highlight>
                        </a:rPr>
                        <a:t>D</a:t>
                      </a:r>
                      <a:r>
                        <a:rPr lang="en-ZA" u="heavy" baseline="-25000" dirty="0">
                          <a:solidFill>
                            <a:schemeClr val="accent2"/>
                          </a:solidFill>
                          <a:highlight>
                            <a:srgbClr val="00FFFF"/>
                          </a:highlight>
                        </a:rPr>
                        <a:t>2</a:t>
                      </a:r>
                      <a:endParaRPr lang="en-ZA" u="heavy" dirty="0">
                        <a:solidFill>
                          <a:schemeClr val="accent2"/>
                        </a:solidFill>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00FFFF"/>
                          </a:highlight>
                        </a:rPr>
                        <a:t>$</a:t>
                      </a:r>
                      <a:endParaRPr lang="en-ZA" dirty="0">
                        <a:highlight>
                          <a:srgbClr val="00FFFF"/>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highlight>
                            <a:srgbClr val="00FF00"/>
                          </a:highlight>
                        </a:rPr>
                        <a:t>acc</a:t>
                      </a:r>
                      <a:endParaRPr lang="en-ZA" dirty="0">
                        <a:solidFill>
                          <a:srgbClr val="7030A0"/>
                        </a:solidFill>
                        <a:highlight>
                          <a:srgbClr val="00FF00"/>
                        </a:highlight>
                      </a:endParaRPr>
                    </a:p>
                  </a:txBody>
                  <a:tcPr/>
                </a:tc>
                <a:extLst>
                  <a:ext uri="{0D108BD9-81ED-4DB2-BD59-A6C34878D82A}">
                    <a16:rowId xmlns:a16="http://schemas.microsoft.com/office/drawing/2014/main" val="319396934"/>
                  </a:ext>
                </a:extLst>
              </a:tr>
            </a:tbl>
          </a:graphicData>
        </a:graphic>
      </p:graphicFrame>
      <p:graphicFrame>
        <p:nvGraphicFramePr>
          <p:cNvPr id="3" name="Table 2">
            <a:extLst>
              <a:ext uri="{FF2B5EF4-FFF2-40B4-BE49-F238E27FC236}">
                <a16:creationId xmlns:a16="http://schemas.microsoft.com/office/drawing/2014/main" id="{C89D6857-88D3-AC42-D1E8-131DBEC92C51}"/>
              </a:ext>
            </a:extLst>
          </p:cNvPr>
          <p:cNvGraphicFramePr>
            <a:graphicFrameLocks noGrp="1"/>
          </p:cNvGraphicFramePr>
          <p:nvPr>
            <p:extLst>
              <p:ext uri="{D42A27DB-BD31-4B8C-83A1-F6EECF244321}">
                <p14:modId xmlns:p14="http://schemas.microsoft.com/office/powerpoint/2010/main" val="2686075356"/>
              </p:ext>
            </p:extLst>
          </p:nvPr>
        </p:nvGraphicFramePr>
        <p:xfrm>
          <a:off x="125678" y="4839195"/>
          <a:ext cx="5562113" cy="1909285"/>
        </p:xfrm>
        <a:graphic>
          <a:graphicData uri="http://schemas.openxmlformats.org/drawingml/2006/table">
            <a:tbl>
              <a:tblPr firstRow="1" bandRow="1">
                <a:tableStyleId>{5C22544A-7EE6-4342-B048-85BDC9FD1C3A}</a:tableStyleId>
              </a:tblPr>
              <a:tblGrid>
                <a:gridCol w="1110305">
                  <a:extLst>
                    <a:ext uri="{9D8B030D-6E8A-4147-A177-3AD203B41FA5}">
                      <a16:colId xmlns:a16="http://schemas.microsoft.com/office/drawing/2014/main" val="851064578"/>
                    </a:ext>
                  </a:extLst>
                </a:gridCol>
                <a:gridCol w="1453864">
                  <a:extLst>
                    <a:ext uri="{9D8B030D-6E8A-4147-A177-3AD203B41FA5}">
                      <a16:colId xmlns:a16="http://schemas.microsoft.com/office/drawing/2014/main" val="4196576824"/>
                    </a:ext>
                  </a:extLst>
                </a:gridCol>
                <a:gridCol w="2997944">
                  <a:extLst>
                    <a:ext uri="{9D8B030D-6E8A-4147-A177-3AD203B41FA5}">
                      <a16:colId xmlns:a16="http://schemas.microsoft.com/office/drawing/2014/main" val="1258155175"/>
                    </a:ext>
                  </a:extLst>
                </a:gridCol>
              </a:tblGrid>
              <a:tr h="299526">
                <a:tc>
                  <a:txBody>
                    <a:bodyPr/>
                    <a:lstStyle/>
                    <a:p>
                      <a:r>
                        <a:rPr lang="en-US" sz="1200" dirty="0"/>
                        <a:t>Rule number</a:t>
                      </a:r>
                      <a:endParaRPr lang="en-ZA" sz="1200" dirty="0"/>
                    </a:p>
                  </a:txBody>
                  <a:tcPr/>
                </a:tc>
                <a:tc>
                  <a:txBody>
                    <a:bodyPr/>
                    <a:lstStyle/>
                    <a:p>
                      <a:r>
                        <a:rPr lang="en-US" sz="1200" dirty="0"/>
                        <a:t>CFG Production rule</a:t>
                      </a:r>
                      <a:endParaRPr lang="en-ZA" sz="1200" dirty="0"/>
                    </a:p>
                  </a:txBody>
                  <a:tcPr/>
                </a:tc>
                <a:tc>
                  <a:txBody>
                    <a:bodyPr/>
                    <a:lstStyle/>
                    <a:p>
                      <a:r>
                        <a:rPr lang="en-US" sz="1200" dirty="0"/>
                        <a:t>NFA Final state</a:t>
                      </a:r>
                      <a:endParaRPr lang="en-ZA" sz="1200" dirty="0"/>
                    </a:p>
                  </a:txBody>
                  <a:tcPr/>
                </a:tc>
                <a:extLst>
                  <a:ext uri="{0D108BD9-81ED-4DB2-BD59-A6C34878D82A}">
                    <a16:rowId xmlns:a16="http://schemas.microsoft.com/office/drawing/2014/main" val="393113346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1.</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T</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2</a:t>
                      </a:r>
                      <a:endParaRPr lang="en-ZA" sz="1200" u="sng" baseline="-25000" dirty="0"/>
                    </a:p>
                  </a:txBody>
                  <a:tcPr/>
                </a:tc>
                <a:extLst>
                  <a:ext uri="{0D108BD9-81ED-4DB2-BD59-A6C34878D82A}">
                    <a16:rowId xmlns:a16="http://schemas.microsoft.com/office/drawing/2014/main" val="2855033415"/>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2.</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4</a:t>
                      </a:r>
                      <a:endParaRPr lang="en-ZA" sz="1200" u="sng" baseline="-25000" dirty="0"/>
                    </a:p>
                  </a:txBody>
                  <a:tcPr/>
                </a:tc>
                <a:extLst>
                  <a:ext uri="{0D108BD9-81ED-4DB2-BD59-A6C34878D82A}">
                    <a16:rowId xmlns:a16="http://schemas.microsoft.com/office/drawing/2014/main" val="2497395721"/>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3.</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T</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aTc</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8</a:t>
                      </a:r>
                      <a:endParaRPr lang="en-ZA" sz="1200" u="sng" baseline="-25000" dirty="0"/>
                    </a:p>
                  </a:txBody>
                  <a:tcPr/>
                </a:tc>
                <a:extLst>
                  <a:ext uri="{0D108BD9-81ED-4DB2-BD59-A6C34878D82A}">
                    <a16:rowId xmlns:a16="http://schemas.microsoft.com/office/drawing/2014/main" val="865136372"/>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4.</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l-GR" sz="1200" dirty="0">
                          <a:latin typeface="Segoe UI Symbol" panose="020B0502040204020203" pitchFamily="34" charset="0"/>
                          <a:ea typeface="Segoe UI Symbol" panose="020B0502040204020203" pitchFamily="34" charset="0"/>
                          <a:cs typeface="Arial" panose="020B0604020202020204" pitchFamily="34" charset="0"/>
                        </a:rPr>
                        <a:t>ε</a:t>
                      </a:r>
                      <a:endParaRPr lang="en-ZA"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9</a:t>
                      </a:r>
                      <a:endParaRPr lang="en-ZA" sz="1200" u="sng" baseline="-25000" dirty="0"/>
                    </a:p>
                  </a:txBody>
                  <a:tcPr/>
                </a:tc>
                <a:extLst>
                  <a:ext uri="{0D108BD9-81ED-4DB2-BD59-A6C34878D82A}">
                    <a16:rowId xmlns:a16="http://schemas.microsoft.com/office/drawing/2014/main" val="962717158"/>
                  </a:ext>
                </a:extLst>
              </a:tr>
              <a:tr h="2904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7030A0"/>
                          </a:solidFill>
                        </a:rPr>
                        <a:t>5.</a:t>
                      </a:r>
                      <a:endParaRPr lang="en-ZA" sz="1200" dirty="0">
                        <a:solidFill>
                          <a:srgbClr val="7030A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R</a:t>
                      </a:r>
                      <a:r>
                        <a:rPr lang="en-US" sz="1200" dirty="0">
                          <a:solidFill>
                            <a:schemeClr val="tx1"/>
                          </a:solidFill>
                          <a:latin typeface="Segoe UI Symbol" panose="020B0502040204020203" pitchFamily="34" charset="0"/>
                          <a:ea typeface="Segoe UI Symbol" panose="020B0502040204020203" pitchFamily="34" charset="0"/>
                        </a:rPr>
                        <a:t>→</a:t>
                      </a:r>
                      <a:r>
                        <a:rPr lang="en-US" sz="1200" dirty="0">
                          <a:solidFill>
                            <a:schemeClr val="tx1"/>
                          </a:solidFill>
                          <a:latin typeface="+mn-lt"/>
                          <a:ea typeface="Segoe UI Symbol" panose="020B0502040204020203" pitchFamily="34" charset="0"/>
                        </a:rPr>
                        <a:t>bR</a:t>
                      </a:r>
                      <a:endParaRPr lang="en-ZA" sz="1200" dirty="0">
                        <a:solidFill>
                          <a:schemeClr val="tx1"/>
                        </a:solidFill>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t>N</a:t>
                      </a:r>
                      <a:r>
                        <a:rPr lang="en-US" sz="1200" u="sng" baseline="-25000" dirty="0"/>
                        <a:t>12</a:t>
                      </a:r>
                      <a:endParaRPr lang="en-ZA" sz="1200" u="sng" baseline="-25000" dirty="0"/>
                    </a:p>
                  </a:txBody>
                  <a:tcPr/>
                </a:tc>
                <a:extLst>
                  <a:ext uri="{0D108BD9-81ED-4DB2-BD59-A6C34878D82A}">
                    <a16:rowId xmlns:a16="http://schemas.microsoft.com/office/drawing/2014/main" val="2681172054"/>
                  </a:ext>
                </a:extLst>
              </a:tr>
            </a:tbl>
          </a:graphicData>
        </a:graphic>
      </p:graphicFrame>
      <p:sp>
        <p:nvSpPr>
          <p:cNvPr id="6" name="TextBox 5">
            <a:extLst>
              <a:ext uri="{FF2B5EF4-FFF2-40B4-BE49-F238E27FC236}">
                <a16:creationId xmlns:a16="http://schemas.microsoft.com/office/drawing/2014/main" id="{274E4A9C-E6EB-45F1-E7E8-ED979A009645}"/>
              </a:ext>
            </a:extLst>
          </p:cNvPr>
          <p:cNvSpPr txBox="1"/>
          <p:nvPr/>
        </p:nvSpPr>
        <p:spPr>
          <a:xfrm>
            <a:off x="6146006" y="146356"/>
            <a:ext cx="4998244" cy="369332"/>
          </a:xfrm>
          <a:prstGeom prst="rect">
            <a:avLst/>
          </a:prstGeom>
          <a:noFill/>
        </p:spPr>
        <p:txBody>
          <a:bodyPr wrap="square" rtlCol="0">
            <a:spAutoFit/>
          </a:bodyPr>
          <a:lstStyle/>
          <a:p>
            <a:r>
              <a:rPr lang="en-ZA" dirty="0"/>
              <a:t>The string ‘aabbcc’ is accepted by the grammar.</a:t>
            </a:r>
          </a:p>
        </p:txBody>
      </p:sp>
    </p:spTree>
    <p:extLst>
      <p:ext uri="{BB962C8B-B14F-4D97-AF65-F5344CB8AC3E}">
        <p14:creationId xmlns:p14="http://schemas.microsoft.com/office/powerpoint/2010/main" val="375681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55C7F-89D6-16BE-B0B0-99A3FD036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C496B-BB8D-8EF5-5E8E-C4CAEB053ACA}"/>
              </a:ext>
            </a:extLst>
          </p:cNvPr>
          <p:cNvSpPr>
            <a:spLocks noGrp="1"/>
          </p:cNvSpPr>
          <p:nvPr>
            <p:ph type="title"/>
          </p:nvPr>
        </p:nvSpPr>
        <p:spPr/>
        <p:txBody>
          <a:bodyPr/>
          <a:lstStyle/>
          <a:p>
            <a:r>
              <a:rPr lang="en-US" dirty="0"/>
              <a:t>Deriving Nullable Booleans</a:t>
            </a:r>
            <a:endParaRPr lang="en-ZA" dirty="0"/>
          </a:p>
        </p:txBody>
      </p:sp>
      <p:sp>
        <p:nvSpPr>
          <p:cNvPr id="4" name="TextBox 3">
            <a:extLst>
              <a:ext uri="{FF2B5EF4-FFF2-40B4-BE49-F238E27FC236}">
                <a16:creationId xmlns:a16="http://schemas.microsoft.com/office/drawing/2014/main" id="{48CE9EC7-D149-21D5-BD6E-40BFF643890E}"/>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C92DDECF-5074-F612-BF36-DB91D631D691}"/>
              </a:ext>
            </a:extLst>
          </p:cNvPr>
          <p:cNvGraphicFramePr>
            <a:graphicFrameLocks noGrp="1"/>
          </p:cNvGraphicFramePr>
          <p:nvPr>
            <p:extLst>
              <p:ext uri="{D42A27DB-BD31-4B8C-83A1-F6EECF244321}">
                <p14:modId xmlns:p14="http://schemas.microsoft.com/office/powerpoint/2010/main" val="169208266"/>
              </p:ext>
            </p:extLst>
          </p:nvPr>
        </p:nvGraphicFramePr>
        <p:xfrm>
          <a:off x="1787237" y="1490419"/>
          <a:ext cx="10206840" cy="2966720"/>
        </p:xfrm>
        <a:graphic>
          <a:graphicData uri="http://schemas.openxmlformats.org/drawingml/2006/table">
            <a:tbl>
              <a:tblPr firstRow="1" bandRow="1">
                <a:tableStyleId>{5C22544A-7EE6-4342-B048-85BDC9FD1C3A}</a:tableStyleId>
              </a:tblPr>
              <a:tblGrid>
                <a:gridCol w="1686295">
                  <a:extLst>
                    <a:ext uri="{9D8B030D-6E8A-4147-A177-3AD203B41FA5}">
                      <a16:colId xmlns:a16="http://schemas.microsoft.com/office/drawing/2014/main" val="2842458189"/>
                    </a:ext>
                  </a:extLst>
                </a:gridCol>
                <a:gridCol w="1957567">
                  <a:extLst>
                    <a:ext uri="{9D8B030D-6E8A-4147-A177-3AD203B41FA5}">
                      <a16:colId xmlns:a16="http://schemas.microsoft.com/office/drawing/2014/main" val="4009715817"/>
                    </a:ext>
                  </a:extLst>
                </a:gridCol>
                <a:gridCol w="1961291">
                  <a:extLst>
                    <a:ext uri="{9D8B030D-6E8A-4147-A177-3AD203B41FA5}">
                      <a16:colId xmlns:a16="http://schemas.microsoft.com/office/drawing/2014/main" val="3084571102"/>
                    </a:ext>
                  </a:extLst>
                </a:gridCol>
                <a:gridCol w="4601687">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True</a:t>
                      </a: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r>
                        <a:rPr lang="en-US" dirty="0"/>
                        <a:t>Nullable(R) = True and Nullable(aTc) = False</a:t>
                      </a:r>
                      <a:endParaRPr lang="en-ZA" dirty="0"/>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r>
                        <a:rPr lang="en-US" dirty="0">
                          <a:latin typeface="Segoe UI Symbol" panose="020B0502040204020203" pitchFamily="34" charset="0"/>
                          <a:ea typeface="Segoe UI Symbol" panose="020B0502040204020203" pitchFamily="34" charset="0"/>
                        </a:rPr>
                        <a:t>∨False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cs typeface="Arial" panose="020B0604020202020204" pitchFamily="34" charset="0"/>
                        </a:rPr>
                        <a:t>Nullable(</a:t>
                      </a:r>
                      <a:r>
                        <a:rPr lang="en-US" sz="1800" dirty="0">
                          <a:latin typeface="+mn-lt"/>
                          <a:ea typeface="Segoe UI Symbol" panose="020B0502040204020203" pitchFamily="34" charset="0"/>
                          <a:cs typeface="Arial" panose="020B0604020202020204" pitchFamily="34" charset="0"/>
                        </a:rPr>
                        <a:t>bR) = False</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F40E4853-A2A9-C72E-1863-BB02C1F8793F}"/>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6551DAB9-A206-DB4B-67A5-CA915213782C}"/>
              </a:ext>
            </a:extLst>
          </p:cNvPr>
          <p:cNvGrpSpPr/>
          <p:nvPr/>
        </p:nvGrpSpPr>
        <p:grpSpPr>
          <a:xfrm>
            <a:off x="42389" y="1820425"/>
            <a:ext cx="1683465" cy="2391651"/>
            <a:chOff x="9732818" y="1947067"/>
            <a:chExt cx="2560123" cy="2808514"/>
          </a:xfrm>
        </p:grpSpPr>
        <p:sp>
          <p:nvSpPr>
            <p:cNvPr id="7" name="Rectangle 6">
              <a:extLst>
                <a:ext uri="{FF2B5EF4-FFF2-40B4-BE49-F238E27FC236}">
                  <a16:creationId xmlns:a16="http://schemas.microsoft.com/office/drawing/2014/main" id="{A5310005-046E-AC1B-980F-A5B7BEBB1695}"/>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8" name="TextBox 7">
              <a:extLst>
                <a:ext uri="{FF2B5EF4-FFF2-40B4-BE49-F238E27FC236}">
                  <a16:creationId xmlns:a16="http://schemas.microsoft.com/office/drawing/2014/main" id="{4F5A4514-54A3-5BC6-6381-D020C6A256CE}"/>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E2E2DBE-62F2-E15A-3F1A-85820057CDEB}"/>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0" name="Group 9">
            <a:extLst>
              <a:ext uri="{FF2B5EF4-FFF2-40B4-BE49-F238E27FC236}">
                <a16:creationId xmlns:a16="http://schemas.microsoft.com/office/drawing/2014/main" id="{76F4FE6B-B4A2-99E6-67F7-EC9C108F3832}"/>
              </a:ext>
            </a:extLst>
          </p:cNvPr>
          <p:cNvGrpSpPr/>
          <p:nvPr/>
        </p:nvGrpSpPr>
        <p:grpSpPr>
          <a:xfrm>
            <a:off x="42389" y="1820425"/>
            <a:ext cx="1707419" cy="2391651"/>
            <a:chOff x="9732818" y="1947067"/>
            <a:chExt cx="2596551" cy="2808514"/>
          </a:xfrm>
        </p:grpSpPr>
        <p:sp>
          <p:nvSpPr>
            <p:cNvPr id="11" name="Rectangle 10">
              <a:extLst>
                <a:ext uri="{FF2B5EF4-FFF2-40B4-BE49-F238E27FC236}">
                  <a16:creationId xmlns:a16="http://schemas.microsoft.com/office/drawing/2014/main" id="{7811D1E0-D48B-53D9-2825-2E3282D0D2B1}"/>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2" name="TextBox 11">
              <a:extLst>
                <a:ext uri="{FF2B5EF4-FFF2-40B4-BE49-F238E27FC236}">
                  <a16:creationId xmlns:a16="http://schemas.microsoft.com/office/drawing/2014/main" id="{0A818CA8-22DB-D8EF-95B1-9598BF79E2D1}"/>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08BF001-4F03-38AB-82FE-D17BFBF6ACD3}"/>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380609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B56EA-35BE-895C-C125-E600FEFBB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F8ACA-6ED3-C486-F0C0-B183F57D7C61}"/>
              </a:ext>
            </a:extLst>
          </p:cNvPr>
          <p:cNvSpPr>
            <a:spLocks noGrp="1"/>
          </p:cNvSpPr>
          <p:nvPr>
            <p:ph type="title"/>
          </p:nvPr>
        </p:nvSpPr>
        <p:spPr/>
        <p:txBody>
          <a:bodyPr/>
          <a:lstStyle/>
          <a:p>
            <a:r>
              <a:rPr lang="en-US" dirty="0"/>
              <a:t>Deriving Nullable Booleans</a:t>
            </a:r>
            <a:endParaRPr lang="en-ZA" dirty="0"/>
          </a:p>
        </p:txBody>
      </p:sp>
      <p:sp>
        <p:nvSpPr>
          <p:cNvPr id="4" name="TextBox 3">
            <a:extLst>
              <a:ext uri="{FF2B5EF4-FFF2-40B4-BE49-F238E27FC236}">
                <a16:creationId xmlns:a16="http://schemas.microsoft.com/office/drawing/2014/main" id="{9F8F199E-E329-8DA8-F5BC-7F73438BD9BA}"/>
              </a:ext>
            </a:extLst>
          </p:cNvPr>
          <p:cNvSpPr txBox="1"/>
          <p:nvPr/>
        </p:nvSpPr>
        <p:spPr>
          <a:xfrm>
            <a:off x="268185" y="2118200"/>
            <a:ext cx="1519052" cy="3970318"/>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→R</a:t>
            </a:r>
          </a:p>
          <a:p>
            <a:r>
              <a:rPr lang="en-US" sz="2800" dirty="0">
                <a:latin typeface="Arial" panose="020B0604020202020204" pitchFamily="34" charset="0"/>
                <a:cs typeface="Arial" panose="020B0604020202020204" pitchFamily="34" charset="0"/>
              </a:rPr>
              <a:t>T </a:t>
            </a:r>
            <a:r>
              <a:rPr lang="en-US" sz="2800" dirty="0">
                <a:latin typeface="Arial" panose="020B0604020202020204" pitchFamily="34" charset="0"/>
                <a:ea typeface="Segoe UI Symbol" panose="020B0502040204020203" pitchFamily="34" charset="0"/>
                <a:cs typeface="Arial" panose="020B0604020202020204" pitchFamily="34" charset="0"/>
              </a:rPr>
              <a:t>→aTc</a:t>
            </a: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a:t>
            </a:r>
            <a:r>
              <a:rPr lang="el-GR" sz="2800" dirty="0">
                <a:latin typeface="Segoe UI Symbol" panose="020B0502040204020203" pitchFamily="34" charset="0"/>
                <a:ea typeface="Segoe UI Symbol" panose="020B0502040204020203" pitchFamily="34" charset="0"/>
                <a:cs typeface="Arial" panose="020B0604020202020204" pitchFamily="34" charset="0"/>
              </a:rPr>
              <a:t>ε</a:t>
            </a:r>
            <a:endParaRPr lang="en-ZA"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R </a:t>
            </a:r>
            <a:r>
              <a:rPr lang="en-US" sz="2800" dirty="0">
                <a:latin typeface="Arial" panose="020B0604020202020204" pitchFamily="34" charset="0"/>
                <a:ea typeface="Segoe UI Symbol" panose="020B0502040204020203" pitchFamily="34" charset="0"/>
                <a:cs typeface="Arial" panose="020B0604020202020204" pitchFamily="34" charset="0"/>
              </a:rPr>
              <a:t>→bR</a:t>
            </a:r>
            <a:endParaRPr lang="en-ZA" sz="2800" dirty="0">
              <a:latin typeface="Arial" panose="020B0604020202020204" pitchFamily="34" charset="0"/>
              <a:cs typeface="Arial" panose="020B0604020202020204" pitchFamily="34" charset="0"/>
            </a:endParaRPr>
          </a:p>
          <a:p>
            <a:endParaRPr lang="en-ZA" sz="2800" dirty="0">
              <a:latin typeface="Arial" panose="020B0604020202020204" pitchFamily="34" charset="0"/>
              <a:cs typeface="Arial" panose="020B0604020202020204" pitchFamily="34" charset="0"/>
            </a:endParaRPr>
          </a:p>
          <a:p>
            <a:endParaRPr lang="en-US" sz="2800" dirty="0">
              <a:latin typeface="Arial" panose="020B0604020202020204" pitchFamily="34" charset="0"/>
              <a:ea typeface="Segoe UI Symbol" panose="020B0502040204020203" pitchFamily="34" charset="0"/>
              <a:cs typeface="Arial" panose="020B0604020202020204" pitchFamily="34" charset="0"/>
            </a:endParaRPr>
          </a:p>
          <a:p>
            <a:r>
              <a:rPr lang="en-US" sz="2800" dirty="0">
                <a:latin typeface="Arial" panose="020B0604020202020204" pitchFamily="34" charset="0"/>
                <a:ea typeface="Segoe UI Symbol" panose="020B0502040204020203" pitchFamily="34" charset="0"/>
                <a:cs typeface="Arial" panose="020B0604020202020204" pitchFamily="34" charset="0"/>
              </a:rPr>
              <a:t> </a:t>
            </a:r>
            <a:endParaRPr lang="en-ZA" sz="2800" dirty="0">
              <a:latin typeface="Arial" panose="020B0604020202020204" pitchFamily="34" charset="0"/>
              <a:cs typeface="Arial" panose="020B0604020202020204" pitchFamily="34" charset="0"/>
            </a:endParaRPr>
          </a:p>
          <a:p>
            <a:endParaRPr lang="en-US" sz="2800" dirty="0"/>
          </a:p>
          <a:p>
            <a:endParaRPr lang="en-ZA" sz="2800" dirty="0"/>
          </a:p>
        </p:txBody>
      </p:sp>
      <p:graphicFrame>
        <p:nvGraphicFramePr>
          <p:cNvPr id="5" name="Table 4">
            <a:extLst>
              <a:ext uri="{FF2B5EF4-FFF2-40B4-BE49-F238E27FC236}">
                <a16:creationId xmlns:a16="http://schemas.microsoft.com/office/drawing/2014/main" id="{0708288C-6235-AF8C-9075-3524B818F993}"/>
              </a:ext>
            </a:extLst>
          </p:cNvPr>
          <p:cNvGraphicFramePr>
            <a:graphicFrameLocks noGrp="1"/>
          </p:cNvGraphicFramePr>
          <p:nvPr>
            <p:extLst>
              <p:ext uri="{D42A27DB-BD31-4B8C-83A1-F6EECF244321}">
                <p14:modId xmlns:p14="http://schemas.microsoft.com/office/powerpoint/2010/main" val="3733626813"/>
              </p:ext>
            </p:extLst>
          </p:nvPr>
        </p:nvGraphicFramePr>
        <p:xfrm>
          <a:off x="1787237" y="1490419"/>
          <a:ext cx="10206840" cy="2966720"/>
        </p:xfrm>
        <a:graphic>
          <a:graphicData uri="http://schemas.openxmlformats.org/drawingml/2006/table">
            <a:tbl>
              <a:tblPr firstRow="1" bandRow="1">
                <a:tableStyleId>{5C22544A-7EE6-4342-B048-85BDC9FD1C3A}</a:tableStyleId>
              </a:tblPr>
              <a:tblGrid>
                <a:gridCol w="1686295">
                  <a:extLst>
                    <a:ext uri="{9D8B030D-6E8A-4147-A177-3AD203B41FA5}">
                      <a16:colId xmlns:a16="http://schemas.microsoft.com/office/drawing/2014/main" val="2842458189"/>
                    </a:ext>
                  </a:extLst>
                </a:gridCol>
                <a:gridCol w="1957567">
                  <a:extLst>
                    <a:ext uri="{9D8B030D-6E8A-4147-A177-3AD203B41FA5}">
                      <a16:colId xmlns:a16="http://schemas.microsoft.com/office/drawing/2014/main" val="4009715817"/>
                    </a:ext>
                  </a:extLst>
                </a:gridCol>
                <a:gridCol w="1961291">
                  <a:extLst>
                    <a:ext uri="{9D8B030D-6E8A-4147-A177-3AD203B41FA5}">
                      <a16:colId xmlns:a16="http://schemas.microsoft.com/office/drawing/2014/main" val="3084571102"/>
                    </a:ext>
                  </a:extLst>
                </a:gridCol>
                <a:gridCol w="4601687">
                  <a:extLst>
                    <a:ext uri="{9D8B030D-6E8A-4147-A177-3AD203B41FA5}">
                      <a16:colId xmlns:a16="http://schemas.microsoft.com/office/drawing/2014/main" val="1581206375"/>
                    </a:ext>
                  </a:extLst>
                </a:gridCol>
              </a:tblGrid>
              <a:tr h="370840">
                <a:tc>
                  <a:txBody>
                    <a:bodyPr/>
                    <a:lstStyle/>
                    <a:p>
                      <a:r>
                        <a:rPr lang="en-US" dirty="0"/>
                        <a:t>RHS-rule</a:t>
                      </a:r>
                      <a:endParaRPr lang="en-ZA" dirty="0"/>
                    </a:p>
                  </a:txBody>
                  <a:tcPr/>
                </a:tc>
                <a:tc>
                  <a:txBody>
                    <a:bodyPr/>
                    <a:lstStyle/>
                    <a:p>
                      <a:r>
                        <a:rPr lang="en-US" dirty="0"/>
                        <a:t>Initialization</a:t>
                      </a:r>
                      <a:endParaRPr lang="en-ZA" dirty="0"/>
                    </a:p>
                  </a:txBody>
                  <a:tcPr/>
                </a:tc>
                <a:tc>
                  <a:txBody>
                    <a:bodyPr/>
                    <a:lstStyle/>
                    <a:p>
                      <a:r>
                        <a:rPr lang="en-US" dirty="0">
                          <a:solidFill>
                            <a:schemeClr val="bg1"/>
                          </a:solidFill>
                        </a:rPr>
                        <a:t>Equivalent</a:t>
                      </a:r>
                      <a:endParaRPr lang="en-ZA" dirty="0">
                        <a:solidFill>
                          <a:schemeClr val="bg1"/>
                        </a:solidFill>
                      </a:endParaRPr>
                    </a:p>
                  </a:txBody>
                  <a:tcPr/>
                </a:tc>
                <a:tc>
                  <a:txBody>
                    <a:bodyPr/>
                    <a:lstStyle/>
                    <a:p>
                      <a:r>
                        <a:rPr lang="en-US" dirty="0">
                          <a:solidFill>
                            <a:schemeClr val="bg1"/>
                          </a:solidFill>
                        </a:rPr>
                        <a:t>Law used</a:t>
                      </a:r>
                      <a:endParaRPr lang="en-ZA" dirty="0">
                        <a:solidFill>
                          <a:schemeClr val="bg1"/>
                        </a:solidFill>
                      </a:endParaRPr>
                    </a:p>
                  </a:txBody>
                  <a:tcPr/>
                </a:tc>
                <a:extLst>
                  <a:ext uri="{0D108BD9-81ED-4DB2-BD59-A6C34878D82A}">
                    <a16:rowId xmlns:a16="http://schemas.microsoft.com/office/drawing/2014/main" val="3193161924"/>
                  </a:ext>
                </a:extLst>
              </a:tr>
              <a:tr h="370840">
                <a:tc>
                  <a:txBody>
                    <a:bodyPr/>
                    <a:lstStyle/>
                    <a:p>
                      <a:r>
                        <a:rPr lang="en-US" dirty="0"/>
                        <a:t>R</a:t>
                      </a:r>
                      <a:endParaRPr lang="en-ZA" dirty="0"/>
                    </a:p>
                  </a:txBody>
                  <a:tcPr/>
                </a:tc>
                <a:tc>
                  <a:txBody>
                    <a:bodyPr/>
                    <a:lstStyle/>
                    <a:p>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804802727"/>
                  </a:ext>
                </a:extLst>
              </a:tr>
              <a:tr h="370840">
                <a:tc>
                  <a:txBody>
                    <a:bodyPr/>
                    <a:lstStyle/>
                    <a:p>
                      <a:r>
                        <a:rPr lang="en-US" dirty="0"/>
                        <a:t>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Nullable(aTc)</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dirty="0"/>
                    </a:p>
                  </a:txBody>
                  <a:tcPr/>
                </a:tc>
                <a:extLst>
                  <a:ext uri="{0D108BD9-81ED-4DB2-BD59-A6C34878D82A}">
                    <a16:rowId xmlns:a16="http://schemas.microsoft.com/office/drawing/2014/main" val="7134078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l-GR" sz="1800" dirty="0">
                          <a:latin typeface="Segoe UI Symbol" panose="020B0502040204020203" pitchFamily="34" charset="0"/>
                          <a:ea typeface="Segoe UI Symbol" panose="020B0502040204020203" pitchFamily="34" charset="0"/>
                          <a:cs typeface="Arial" panose="020B0604020202020204" pitchFamily="34" charset="0"/>
                        </a:rPr>
                        <a:t>ε</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a:t>
                      </a:r>
                      <a:r>
                        <a:rPr lang="el-GR" sz="1800" dirty="0">
                          <a:latin typeface="Segoe UI Symbol" panose="020B0502040204020203" pitchFamily="34" charset="0"/>
                          <a:ea typeface="Segoe UI Symbol" panose="020B0502040204020203" pitchFamily="34" charset="0"/>
                          <a:cs typeface="Arial" panose="020B0604020202020204" pitchFamily="34" charset="0"/>
                        </a:rPr>
                        <a:t>ε</a:t>
                      </a:r>
                      <a:r>
                        <a:rPr lang="en-ZA" sz="1800" dirty="0">
                          <a:latin typeface="Segoe UI Symbol" panose="020B0502040204020203" pitchFamily="34" charset="0"/>
                          <a:ea typeface="Segoe UI Symbol" panose="020B0502040204020203" pitchFamily="34" charset="0"/>
                          <a:cs typeface="Arial" panose="020B0604020202020204" pitchFamily="34" charset="0"/>
                        </a:rPr>
                        <a:t>)</a:t>
                      </a:r>
                      <a:endParaRPr lang="en-ZA" sz="1800" dirty="0">
                        <a:latin typeface="Arial" panose="020B0604020202020204" pitchFamily="34" charset="0"/>
                        <a:cs typeface="Arial" panose="020B0604020202020204" pitchFamily="34" charset="0"/>
                      </a:endParaRPr>
                    </a:p>
                  </a:txBody>
                  <a:tcPr/>
                </a:tc>
                <a:tc>
                  <a:txBody>
                    <a:bodyPr/>
                    <a:lstStyle/>
                    <a:p>
                      <a:r>
                        <a:rPr lang="en-US" dirty="0"/>
                        <a:t>True</a:t>
                      </a:r>
                      <a:endParaRPr lang="en-ZA" dirty="0"/>
                    </a:p>
                  </a:txBody>
                  <a:tcPr/>
                </a:tc>
                <a:tc>
                  <a:txBody>
                    <a:bodyPr/>
                    <a:lstStyle/>
                    <a:p>
                      <a:r>
                        <a:rPr lang="en-US" dirty="0"/>
                        <a:t>-</a:t>
                      </a:r>
                      <a:endParaRPr lang="en-ZA" dirty="0"/>
                    </a:p>
                  </a:txBody>
                  <a:tcPr/>
                </a:tc>
                <a:extLst>
                  <a:ext uri="{0D108BD9-81ED-4DB2-BD59-A6C34878D82A}">
                    <a16:rowId xmlns:a16="http://schemas.microsoft.com/office/drawing/2014/main" val="2354076586"/>
                  </a:ext>
                </a:extLst>
              </a:tr>
              <a:tr h="370840">
                <a:tc>
                  <a:txBody>
                    <a:bodyPr/>
                    <a:lstStyle/>
                    <a:p>
                      <a:r>
                        <a:rPr lang="en-US" dirty="0"/>
                        <a:t>bR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Nullable(bR)</a:t>
                      </a:r>
                      <a:endParaRPr lang="en-ZA" dirty="0"/>
                    </a:p>
                  </a:txBody>
                  <a:tcPr/>
                </a:tc>
                <a:tc>
                  <a:txBody>
                    <a:bodyPr/>
                    <a:lstStyle/>
                    <a:p>
                      <a:r>
                        <a:rPr lang="en-US" dirty="0">
                          <a:latin typeface="Segoe UI Symbol" panose="020B0502040204020203" pitchFamily="34" charset="0"/>
                          <a:ea typeface="Segoe UI Symbol" panose="020B0502040204020203" pitchFamily="34" charset="0"/>
                        </a:rPr>
                        <a:t>False</a:t>
                      </a:r>
                      <a:endParaRPr lang="en-ZA" dirty="0"/>
                    </a:p>
                  </a:txBody>
                  <a:tcPr/>
                </a:tc>
                <a:tc>
                  <a:txBody>
                    <a:bodyPr/>
                    <a:lstStyle/>
                    <a:p>
                      <a:r>
                        <a:rPr lang="en-US" sz="1800" dirty="0">
                          <a:latin typeface="Arial" panose="020B0604020202020204" pitchFamily="34" charset="0"/>
                          <a:ea typeface="Segoe UI Symbol" panose="020B0502040204020203" pitchFamily="34" charset="0"/>
                          <a:cs typeface="Arial" panose="020B0604020202020204" pitchFamily="34" charset="0"/>
                        </a:rPr>
                        <a:t>-</a:t>
                      </a:r>
                      <a:endParaRPr lang="en-ZA" dirty="0"/>
                    </a:p>
                  </a:txBody>
                  <a:tcPr/>
                </a:tc>
                <a:extLst>
                  <a:ext uri="{0D108BD9-81ED-4DB2-BD59-A6C34878D82A}">
                    <a16:rowId xmlns:a16="http://schemas.microsoft.com/office/drawing/2014/main" val="750320769"/>
                  </a:ext>
                </a:extLst>
              </a:tr>
              <a:tr h="370840">
                <a:tc>
                  <a:txBody>
                    <a:bodyPr/>
                    <a:lstStyle/>
                    <a:p>
                      <a:r>
                        <a:rPr lang="en-US" b="1" dirty="0">
                          <a:solidFill>
                            <a:schemeClr val="bg1"/>
                          </a:solidFill>
                        </a:rPr>
                        <a:t>Nonterminal</a:t>
                      </a:r>
                      <a:endParaRPr lang="en-ZA" b="1" dirty="0">
                        <a:solidFill>
                          <a:schemeClr val="bg1"/>
                        </a:solidFill>
                      </a:endParaRPr>
                    </a:p>
                  </a:txBody>
                  <a:tcPr>
                    <a:solidFill>
                      <a:schemeClr val="accent1"/>
                    </a:solidFill>
                  </a:tcPr>
                </a:tc>
                <a:tc>
                  <a:txBody>
                    <a:bodyPr/>
                    <a:lstStyle/>
                    <a:p>
                      <a:r>
                        <a:rPr lang="en-US" b="1" dirty="0">
                          <a:solidFill>
                            <a:schemeClr val="bg1"/>
                          </a:solidFill>
                        </a:rPr>
                        <a:t>Initialization</a:t>
                      </a:r>
                      <a:endParaRPr lang="en-ZA" b="1" dirty="0">
                        <a:solidFill>
                          <a:schemeClr val="bg1"/>
                        </a:solidFill>
                      </a:endParaRPr>
                    </a:p>
                  </a:txBody>
                  <a:tcPr>
                    <a:solidFill>
                      <a:schemeClr val="accent1"/>
                    </a:solidFill>
                  </a:tcPr>
                </a:tc>
                <a:tc>
                  <a:txBody>
                    <a:bodyPr/>
                    <a:lstStyle/>
                    <a:p>
                      <a:r>
                        <a:rPr lang="en-US" b="1" dirty="0">
                          <a:solidFill>
                            <a:schemeClr val="bg1"/>
                          </a:solidFill>
                        </a:rPr>
                        <a:t>Equivalent</a:t>
                      </a:r>
                      <a:endParaRPr lang="en-ZA" b="1" dirty="0">
                        <a:solidFill>
                          <a:schemeClr val="bg1"/>
                        </a:solidFill>
                      </a:endParaRPr>
                    </a:p>
                  </a:txBody>
                  <a:tcPr>
                    <a:solidFill>
                      <a:schemeClr val="accent1"/>
                    </a:solidFill>
                  </a:tcPr>
                </a:tc>
                <a:tc>
                  <a:txBody>
                    <a:bodyPr/>
                    <a:lstStyle/>
                    <a:p>
                      <a:r>
                        <a:rPr lang="en-US" b="1" dirty="0">
                          <a:solidFill>
                            <a:schemeClr val="bg1"/>
                          </a:solidFill>
                        </a:rPr>
                        <a:t>Law used</a:t>
                      </a:r>
                      <a:endParaRPr lang="en-ZA" b="1" dirty="0">
                        <a:solidFill>
                          <a:schemeClr val="bg1"/>
                        </a:solidFill>
                      </a:endParaRPr>
                    </a:p>
                  </a:txBody>
                  <a:tcPr>
                    <a:solidFill>
                      <a:schemeClr val="accent1"/>
                    </a:solidFill>
                  </a:tcPr>
                </a:tc>
                <a:extLst>
                  <a:ext uri="{0D108BD9-81ED-4DB2-BD59-A6C34878D82A}">
                    <a16:rowId xmlns:a16="http://schemas.microsoft.com/office/drawing/2014/main" val="3270072243"/>
                  </a:ext>
                </a:extLst>
              </a:tr>
              <a:tr h="370840">
                <a:tc>
                  <a:txBody>
                    <a:bodyPr/>
                    <a:lstStyle/>
                    <a:p>
                      <a:r>
                        <a:rPr lang="en-US" dirty="0"/>
                        <a:t>T</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Nullable(T)</a:t>
                      </a:r>
                      <a:endParaRPr lang="en-ZA" dirty="0"/>
                    </a:p>
                  </a:txBody>
                  <a:tcPr/>
                </a:tc>
                <a:tc>
                  <a:txBody>
                    <a:bodyPr/>
                    <a:lstStyle/>
                    <a:p>
                      <a:r>
                        <a:rPr lang="en-US" dirty="0"/>
                        <a:t>True</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Segoe UI Symbol" panose="020B0502040204020203" pitchFamily="34" charset="0"/>
                          <a:cs typeface="Arial" panose="020B0604020202020204" pitchFamily="34" charset="0"/>
                        </a:rPr>
                        <a:t>True</a:t>
                      </a:r>
                      <a:r>
                        <a:rPr lang="en-US" dirty="0">
                          <a:latin typeface="+mn-lt"/>
                          <a:ea typeface="Segoe UI Symbol" panose="020B0502040204020203" pitchFamily="34" charset="0"/>
                        </a:rPr>
                        <a:t>∨False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4151777061"/>
                  </a:ext>
                </a:extLst>
              </a:tr>
              <a:tr h="370840">
                <a:tc>
                  <a:txBody>
                    <a:bodyPr/>
                    <a:lstStyle/>
                    <a:p>
                      <a:r>
                        <a:rPr lang="en-US" dirty="0"/>
                        <a:t>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Nullable(R)</a:t>
                      </a:r>
                      <a:endParaRPr lang="en-Z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True</a:t>
                      </a:r>
                      <a:endParaRPr lang="en-ZA" sz="18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n-lt"/>
                          <a:ea typeface="Segoe UI Symbol" panose="020B0502040204020203" pitchFamily="34" charset="0"/>
                          <a:cs typeface="Arial" panose="020B0604020202020204" pitchFamily="34" charset="0"/>
                        </a:rPr>
                        <a:t>True</a:t>
                      </a:r>
                      <a:r>
                        <a:rPr lang="en-US" dirty="0">
                          <a:latin typeface="+mn-lt"/>
                          <a:ea typeface="Segoe UI Symbol" panose="020B0502040204020203" pitchFamily="34" charset="0"/>
                        </a:rPr>
                        <a:t>∨False = True</a:t>
                      </a:r>
                      <a:endParaRPr lang="en-ZA" sz="1800" dirty="0">
                        <a:latin typeface="+mn-lt"/>
                        <a:cs typeface="Arial" panose="020B0604020202020204" pitchFamily="34" charset="0"/>
                      </a:endParaRPr>
                    </a:p>
                  </a:txBody>
                  <a:tcPr/>
                </a:tc>
                <a:extLst>
                  <a:ext uri="{0D108BD9-81ED-4DB2-BD59-A6C34878D82A}">
                    <a16:rowId xmlns:a16="http://schemas.microsoft.com/office/drawing/2014/main" val="1362309508"/>
                  </a:ext>
                </a:extLst>
              </a:tr>
            </a:tbl>
          </a:graphicData>
        </a:graphic>
      </p:graphicFrame>
      <p:sp>
        <p:nvSpPr>
          <p:cNvPr id="6" name="TextBox 5">
            <a:extLst>
              <a:ext uri="{FF2B5EF4-FFF2-40B4-BE49-F238E27FC236}">
                <a16:creationId xmlns:a16="http://schemas.microsoft.com/office/drawing/2014/main" id="{1941BBA8-7E51-0C95-1AAE-42AE139847CD}"/>
              </a:ext>
            </a:extLst>
          </p:cNvPr>
          <p:cNvSpPr txBox="1"/>
          <p:nvPr/>
        </p:nvSpPr>
        <p:spPr>
          <a:xfrm>
            <a:off x="1787237" y="4560125"/>
            <a:ext cx="7178634" cy="2031325"/>
          </a:xfrm>
          <a:prstGeom prst="rect">
            <a:avLst/>
          </a:prstGeom>
          <a:noFill/>
        </p:spPr>
        <p:txBody>
          <a:bodyPr wrap="square" rtlCol="0">
            <a:spAutoFit/>
          </a:bodyPr>
          <a:lstStyle/>
          <a:p>
            <a:r>
              <a:rPr lang="en-US" dirty="0"/>
              <a:t>NULLABILITY LAWS:</a:t>
            </a:r>
          </a:p>
          <a:p>
            <a:pPr marL="342900" indent="-342900">
              <a:buFont typeface="+mj-lt"/>
              <a:buAutoNum type="arabicPeriod"/>
            </a:pPr>
            <a:r>
              <a:rPr lang="en-US" dirty="0"/>
              <a:t>Nullable(</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Nullable(a) = False;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Nullable(N) = Nullable(α) ∨ Nullable(</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grpSp>
        <p:nvGrpSpPr>
          <p:cNvPr id="3" name="Group 2">
            <a:extLst>
              <a:ext uri="{FF2B5EF4-FFF2-40B4-BE49-F238E27FC236}">
                <a16:creationId xmlns:a16="http://schemas.microsoft.com/office/drawing/2014/main" id="{9CA1C911-0BE2-A24E-310D-3155E89C7539}"/>
              </a:ext>
            </a:extLst>
          </p:cNvPr>
          <p:cNvGrpSpPr/>
          <p:nvPr/>
        </p:nvGrpSpPr>
        <p:grpSpPr>
          <a:xfrm>
            <a:off x="42389" y="1820425"/>
            <a:ext cx="1683465" cy="2391651"/>
            <a:chOff x="9732818" y="1947067"/>
            <a:chExt cx="2560123" cy="2808514"/>
          </a:xfrm>
        </p:grpSpPr>
        <p:sp>
          <p:nvSpPr>
            <p:cNvPr id="7" name="Rectangle 6">
              <a:extLst>
                <a:ext uri="{FF2B5EF4-FFF2-40B4-BE49-F238E27FC236}">
                  <a16:creationId xmlns:a16="http://schemas.microsoft.com/office/drawing/2014/main" id="{846581CA-55AD-657D-128B-7903757B6B39}"/>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8" name="TextBox 7">
              <a:extLst>
                <a:ext uri="{FF2B5EF4-FFF2-40B4-BE49-F238E27FC236}">
                  <a16:creationId xmlns:a16="http://schemas.microsoft.com/office/drawing/2014/main" id="{4DD433E8-48A2-3674-EE21-91B1D654B521}"/>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4E42077-6CCC-6ED4-9CF2-6399A603D06F}"/>
                </a:ext>
              </a:extLst>
            </p:cNvPr>
            <p:cNvSpPr txBox="1"/>
            <p:nvPr/>
          </p:nvSpPr>
          <p:spPr>
            <a:xfrm>
              <a:off x="9871363" y="2031402"/>
              <a:ext cx="2421578" cy="429618"/>
            </a:xfrm>
            <a:prstGeom prst="rect">
              <a:avLst/>
            </a:prstGeom>
            <a:noFill/>
          </p:spPr>
          <p:txBody>
            <a:bodyPr wrap="square" rtlCol="0">
              <a:spAutoFit/>
            </a:bodyPr>
            <a:lstStyle/>
            <a:p>
              <a:r>
                <a:rPr lang="en-ZA" dirty="0"/>
                <a:t>Grammar 2.9</a:t>
              </a:r>
            </a:p>
          </p:txBody>
        </p:sp>
      </p:grpSp>
      <p:grpSp>
        <p:nvGrpSpPr>
          <p:cNvPr id="10" name="Group 9">
            <a:extLst>
              <a:ext uri="{FF2B5EF4-FFF2-40B4-BE49-F238E27FC236}">
                <a16:creationId xmlns:a16="http://schemas.microsoft.com/office/drawing/2014/main" id="{E37FE2AD-86E3-0266-B1F8-13F3712AD014}"/>
              </a:ext>
            </a:extLst>
          </p:cNvPr>
          <p:cNvGrpSpPr/>
          <p:nvPr/>
        </p:nvGrpSpPr>
        <p:grpSpPr>
          <a:xfrm>
            <a:off x="42389" y="1820425"/>
            <a:ext cx="1707419" cy="2391651"/>
            <a:chOff x="9732818" y="1947067"/>
            <a:chExt cx="2596551" cy="2808514"/>
          </a:xfrm>
        </p:grpSpPr>
        <p:sp>
          <p:nvSpPr>
            <p:cNvPr id="11" name="Rectangle 10">
              <a:extLst>
                <a:ext uri="{FF2B5EF4-FFF2-40B4-BE49-F238E27FC236}">
                  <a16:creationId xmlns:a16="http://schemas.microsoft.com/office/drawing/2014/main" id="{9C658BE2-FFB9-BBCA-AD81-D4FA93C38DE0}"/>
                </a:ext>
              </a:extLst>
            </p:cNvPr>
            <p:cNvSpPr/>
            <p:nvPr/>
          </p:nvSpPr>
          <p:spPr>
            <a:xfrm>
              <a:off x="9732818" y="1947067"/>
              <a:ext cx="2448296" cy="28085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ZA" sz="1200" dirty="0"/>
            </a:p>
          </p:txBody>
        </p:sp>
        <p:sp>
          <p:nvSpPr>
            <p:cNvPr id="12" name="TextBox 11">
              <a:extLst>
                <a:ext uri="{FF2B5EF4-FFF2-40B4-BE49-F238E27FC236}">
                  <a16:creationId xmlns:a16="http://schemas.microsoft.com/office/drawing/2014/main" id="{C4724DC1-E380-90BE-C8D7-7A91AD4681B6}"/>
                </a:ext>
              </a:extLst>
            </p:cNvPr>
            <p:cNvSpPr txBox="1"/>
            <p:nvPr/>
          </p:nvSpPr>
          <p:spPr>
            <a:xfrm>
              <a:off x="10130640" y="2447257"/>
              <a:ext cx="1869375" cy="1825874"/>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→R</a:t>
              </a:r>
            </a:p>
            <a:p>
              <a:r>
                <a:rPr lang="en-US" sz="2400" dirty="0">
                  <a:latin typeface="Arial" panose="020B0604020202020204" pitchFamily="34" charset="0"/>
                  <a:cs typeface="Arial" panose="020B0604020202020204" pitchFamily="34" charset="0"/>
                </a:rPr>
                <a:t>T </a:t>
              </a:r>
              <a:r>
                <a:rPr lang="en-US" sz="2400" dirty="0">
                  <a:latin typeface="Arial" panose="020B0604020202020204" pitchFamily="34" charset="0"/>
                  <a:ea typeface="Segoe UI Symbol" panose="020B0502040204020203" pitchFamily="34" charset="0"/>
                  <a:cs typeface="Arial" panose="020B0604020202020204" pitchFamily="34" charset="0"/>
                </a:rPr>
                <a:t>→aTc</a:t>
              </a: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a:t>
              </a:r>
              <a:r>
                <a:rPr lang="el-GR" sz="2400" dirty="0">
                  <a:latin typeface="Segoe UI Symbol" panose="020B0502040204020203" pitchFamily="34" charset="0"/>
                  <a:ea typeface="Segoe UI Symbol" panose="020B0502040204020203" pitchFamily="34" charset="0"/>
                  <a:cs typeface="Arial" panose="020B0604020202020204" pitchFamily="34" charset="0"/>
                </a:rPr>
                <a:t>ε</a:t>
              </a:r>
              <a:endParaRPr lang="en-ZA"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R </a:t>
              </a:r>
              <a:r>
                <a:rPr lang="en-US" sz="2400" dirty="0">
                  <a:latin typeface="Arial" panose="020B0604020202020204" pitchFamily="34" charset="0"/>
                  <a:ea typeface="Segoe UI Symbol" panose="020B0502040204020203" pitchFamily="34" charset="0"/>
                  <a:cs typeface="Arial" panose="020B0604020202020204" pitchFamily="34" charset="0"/>
                </a:rPr>
                <a:t>→bR</a:t>
              </a:r>
              <a:endParaRPr lang="en-ZA"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CECCA4DE-D27B-3251-E460-45CA0FC709C4}"/>
                </a:ext>
              </a:extLst>
            </p:cNvPr>
            <p:cNvSpPr txBox="1"/>
            <p:nvPr/>
          </p:nvSpPr>
          <p:spPr>
            <a:xfrm>
              <a:off x="9732818" y="2059983"/>
              <a:ext cx="2596551" cy="469849"/>
            </a:xfrm>
            <a:prstGeom prst="rect">
              <a:avLst/>
            </a:prstGeom>
            <a:noFill/>
          </p:spPr>
          <p:txBody>
            <a:bodyPr wrap="square" rtlCol="0">
              <a:spAutoFit/>
            </a:bodyPr>
            <a:lstStyle/>
            <a:p>
              <a:r>
                <a:rPr lang="en-ZA" sz="2000" u="sng" dirty="0"/>
                <a:t>Grammar 2.9</a:t>
              </a:r>
            </a:p>
          </p:txBody>
        </p:sp>
      </p:grpSp>
    </p:spTree>
    <p:extLst>
      <p:ext uri="{BB962C8B-B14F-4D97-AF65-F5344CB8AC3E}">
        <p14:creationId xmlns:p14="http://schemas.microsoft.com/office/powerpoint/2010/main" val="88200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8500E-00F4-CA0D-FC0F-926E589EF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F192DA-B650-2A95-BC3B-0695F4CBF7E0}"/>
              </a:ext>
            </a:extLst>
          </p:cNvPr>
          <p:cNvSpPr>
            <a:spLocks noGrp="1"/>
          </p:cNvSpPr>
          <p:nvPr>
            <p:ph type="title"/>
          </p:nvPr>
        </p:nvSpPr>
        <p:spPr/>
        <p:txBody>
          <a:bodyPr/>
          <a:lstStyle/>
          <a:p>
            <a:r>
              <a:rPr lang="en-US" dirty="0"/>
              <a:t>FIRST sets</a:t>
            </a:r>
            <a:endParaRPr lang="en-ZA" dirty="0"/>
          </a:p>
        </p:txBody>
      </p:sp>
      <p:sp>
        <p:nvSpPr>
          <p:cNvPr id="4" name="TextBox 3">
            <a:extLst>
              <a:ext uri="{FF2B5EF4-FFF2-40B4-BE49-F238E27FC236}">
                <a16:creationId xmlns:a16="http://schemas.microsoft.com/office/drawing/2014/main" id="{3F21B3BF-E696-6CDA-62A2-3361E4D38171}"/>
              </a:ext>
            </a:extLst>
          </p:cNvPr>
          <p:cNvSpPr txBox="1"/>
          <p:nvPr/>
        </p:nvSpPr>
        <p:spPr>
          <a:xfrm>
            <a:off x="164769" y="4251367"/>
            <a:ext cx="11862462" cy="2308324"/>
          </a:xfrm>
          <a:prstGeom prst="rect">
            <a:avLst/>
          </a:prstGeom>
          <a:noFill/>
        </p:spPr>
        <p:txBody>
          <a:bodyPr wrap="square" rtlCol="0">
            <a:spAutoFit/>
          </a:bodyPr>
          <a:lstStyle/>
          <a:p>
            <a:r>
              <a:rPr lang="en-US" dirty="0"/>
              <a:t>FIRST LAWS:</a:t>
            </a:r>
          </a:p>
          <a:p>
            <a:pPr marL="342900" indent="-342900">
              <a:buFont typeface="+mj-lt"/>
              <a:buAutoNum type="arabicPeriod"/>
            </a:pPr>
            <a:r>
              <a:rPr lang="en-US" dirty="0"/>
              <a:t>FIRST(</a:t>
            </a:r>
            <a:r>
              <a:rPr lang="el-GR" dirty="0">
                <a:latin typeface="Segoe UI Symbol" panose="020B0502040204020203" pitchFamily="34" charset="0"/>
                <a:ea typeface="Segoe UI Symbol" panose="020B0502040204020203" pitchFamily="34" charset="0"/>
              </a:rPr>
              <a:t>ε</a:t>
            </a:r>
            <a:r>
              <a:rPr lang="en-US" dirty="0">
                <a:latin typeface="Segoe UI Symbol" panose="020B0502040204020203" pitchFamily="34" charset="0"/>
                <a:ea typeface="Segoe UI Symbol" panose="020B0502040204020203" pitchFamily="34" charset="0"/>
              </a:rPr>
              <a:t>) = {}</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FIRST(a) = {a}; a is a terminal</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and Nullable(α) = True.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FIRST(α</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 FIRST(α); α is a string that consists of terminals and/or nonterminals and Nullable(α) = False.</a:t>
            </a:r>
          </a:p>
          <a:p>
            <a:pPr marL="342900" indent="-342900">
              <a:buFont typeface="+mj-lt"/>
              <a:buAutoNum type="arabicPeriod"/>
            </a:pPr>
            <a:r>
              <a:rPr lang="en-US" dirty="0">
                <a:latin typeface="Segoe UI Symbol" panose="020B0502040204020203" pitchFamily="34" charset="0"/>
                <a:ea typeface="Segoe UI Symbol" panose="020B0502040204020203" pitchFamily="34" charset="0"/>
              </a:rPr>
              <a:t>FIRST(N) = FIRST(α) ∪ FIRST(</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α and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 are strings that consist of terminals and/or nonterminals where N → α and N → </a:t>
            </a:r>
            <a:r>
              <a:rPr lang="el-GR" dirty="0">
                <a:latin typeface="Segoe UI Symbol" panose="020B0502040204020203" pitchFamily="34" charset="0"/>
                <a:ea typeface="Segoe UI Symbol" panose="020B0502040204020203" pitchFamily="34" charset="0"/>
              </a:rPr>
              <a:t>β</a:t>
            </a:r>
            <a:r>
              <a:rPr lang="en-US" dirty="0">
                <a:latin typeface="Segoe UI Symbol" panose="020B0502040204020203" pitchFamily="34" charset="0"/>
                <a:ea typeface="Segoe UI Symbol" panose="020B0502040204020203" pitchFamily="34" charset="0"/>
              </a:rPr>
              <a:t>.</a:t>
            </a:r>
            <a:endParaRPr lang="en-ZA" dirty="0"/>
          </a:p>
        </p:txBody>
      </p:sp>
      <p:sp>
        <p:nvSpPr>
          <p:cNvPr id="3" name="TextBox 2">
            <a:extLst>
              <a:ext uri="{FF2B5EF4-FFF2-40B4-BE49-F238E27FC236}">
                <a16:creationId xmlns:a16="http://schemas.microsoft.com/office/drawing/2014/main" id="{7F2ACE25-C305-C9E9-EF62-E19374EDF20D}"/>
              </a:ext>
            </a:extLst>
          </p:cNvPr>
          <p:cNvSpPr txBox="1"/>
          <p:nvPr/>
        </p:nvSpPr>
        <p:spPr>
          <a:xfrm>
            <a:off x="838200" y="1496290"/>
            <a:ext cx="9417132" cy="2308324"/>
          </a:xfrm>
          <a:prstGeom prst="rect">
            <a:avLst/>
          </a:prstGeom>
          <a:noFill/>
        </p:spPr>
        <p:txBody>
          <a:bodyPr wrap="square" rtlCol="0">
            <a:spAutoFit/>
          </a:bodyPr>
          <a:lstStyle/>
          <a:p>
            <a:r>
              <a:rPr lang="en-ZA" dirty="0"/>
              <a:t>The FIRST set of a nonterminal contains terminals that appear first in strings that can be derived from the nonterminal using the production rules provided in the CFG.</a:t>
            </a:r>
          </a:p>
          <a:p>
            <a:endParaRPr lang="en-ZA" dirty="0"/>
          </a:p>
          <a:p>
            <a:r>
              <a:rPr lang="en-ZA" dirty="0"/>
              <a:t>Below are laws that are used to help find all terminals that are elements of a FIRST set for a given nonterminal. The FIRST set of nonterminal N is represented as FIRST(N).</a:t>
            </a:r>
          </a:p>
          <a:p>
            <a:endParaRPr lang="en-ZA" dirty="0"/>
          </a:p>
          <a:p>
            <a:r>
              <a:rPr lang="en-ZA" dirty="0"/>
              <a:t>The derived FIRST sets are used alongside if a nonterminal is nullable to derive the FOLLOW sets of the nonterminals.</a:t>
            </a:r>
          </a:p>
        </p:txBody>
      </p:sp>
    </p:spTree>
    <p:extLst>
      <p:ext uri="{BB962C8B-B14F-4D97-AF65-F5344CB8AC3E}">
        <p14:creationId xmlns:p14="http://schemas.microsoft.com/office/powerpoint/2010/main" val="691181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2316</TotalTime>
  <Words>14156</Words>
  <Application>Microsoft Office PowerPoint</Application>
  <PresentationFormat>Widescreen</PresentationFormat>
  <Paragraphs>5265</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Aptos</vt:lpstr>
      <vt:lpstr>Aptos Display</vt:lpstr>
      <vt:lpstr>Arial</vt:lpstr>
      <vt:lpstr>Segoe UI</vt:lpstr>
      <vt:lpstr>Segoe UI Symbol</vt:lpstr>
      <vt:lpstr>Office Theme</vt:lpstr>
      <vt:lpstr>SLR Parsers</vt:lpstr>
      <vt:lpstr>Steps to create SLR Parser</vt:lpstr>
      <vt:lpstr>Nullable Boolean</vt:lpstr>
      <vt:lpstr>Deriving Nullable Booleans</vt:lpstr>
      <vt:lpstr>Deriving Nullable Booleans</vt:lpstr>
      <vt:lpstr>Deriving Nullable Booleans</vt:lpstr>
      <vt:lpstr>Deriving Nullable Booleans</vt:lpstr>
      <vt:lpstr>Deriving Nullable Booleans</vt:lpstr>
      <vt:lpstr>FIRST sets</vt:lpstr>
      <vt:lpstr>Deriving FIRST sets</vt:lpstr>
      <vt:lpstr>Deriving FIRST sets</vt:lpstr>
      <vt:lpstr>Deriving FIRST sets</vt:lpstr>
      <vt:lpstr>Deriving FIRST sets</vt:lpstr>
      <vt:lpstr>Deriving FIRST sets</vt:lpstr>
      <vt:lpstr>Deriving FIRST sets</vt:lpstr>
      <vt:lpstr>FOLLOW sets</vt:lpstr>
      <vt:lpstr>Deriving FOLLOW sets</vt:lpstr>
      <vt:lpstr>Derived sets for each nonterminal</vt:lpstr>
      <vt:lpstr>Creating NFA from CFG</vt:lpstr>
      <vt:lpstr>Creating NFA from CFG</vt:lpstr>
      <vt:lpstr>Creating NFA from CFG</vt:lpstr>
      <vt:lpstr>Creating NFA from CFG</vt:lpstr>
      <vt:lpstr>NFA State table</vt:lpstr>
      <vt:lpstr>NFA State Table</vt:lpstr>
      <vt:lpstr>NFA ε-closure and creating DFA from NFA</vt:lpstr>
      <vt:lpstr>NFA ε-closure </vt:lpstr>
      <vt:lpstr>NFA ε-closure </vt:lpstr>
      <vt:lpstr>NFA ε-closure </vt:lpstr>
      <vt:lpstr>NFA to DFA</vt:lpstr>
      <vt:lpstr>NFA to DFA</vt:lpstr>
      <vt:lpstr>NFA to DFA</vt:lpstr>
      <vt:lpstr>NFA to DFA</vt:lpstr>
      <vt:lpstr>NFA to DFA </vt:lpstr>
      <vt:lpstr>NFA to DFA </vt:lpstr>
      <vt:lpstr>NFA to DFA </vt:lpstr>
      <vt:lpstr>NFA to DFA </vt:lpstr>
      <vt:lpstr>NFA to DFA</vt:lpstr>
      <vt:lpstr>NFA to DFA </vt:lpstr>
      <vt:lpstr>NFA to DFA </vt:lpstr>
      <vt:lpstr>NFA to DFA </vt:lpstr>
      <vt:lpstr>NFA to DFA </vt:lpstr>
      <vt:lpstr>Creating SLR Parse Table</vt:lpstr>
      <vt:lpstr>SLR parser operators</vt:lpstr>
      <vt:lpstr>Creating SLR Parse Table</vt:lpstr>
      <vt:lpstr>Creating SLR Parse Table</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lpstr>Parsing String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Christiaan Strydom</dc:creator>
  <cp:lastModifiedBy>Christiaan Strydom</cp:lastModifiedBy>
  <cp:revision>64</cp:revision>
  <dcterms:created xsi:type="dcterms:W3CDTF">2025-09-24T16:46:28Z</dcterms:created>
  <dcterms:modified xsi:type="dcterms:W3CDTF">2025-10-22T16:27:56Z</dcterms:modified>
</cp:coreProperties>
</file>