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11"/>
  </p:notesMasterIdLst>
  <p:sldIdLst>
    <p:sldId id="256" r:id="rId2"/>
    <p:sldId id="350" r:id="rId3"/>
    <p:sldId id="351" r:id="rId4"/>
    <p:sldId id="352" r:id="rId5"/>
    <p:sldId id="353" r:id="rId6"/>
    <p:sldId id="257" r:id="rId7"/>
    <p:sldId id="348" r:id="rId8"/>
    <p:sldId id="354" r:id="rId9"/>
    <p:sldId id="262" r:id="rId10"/>
  </p:sldIdLst>
  <p:sldSz cx="9144000" cy="5143500" type="screen16x9"/>
  <p:notesSz cx="6858000" cy="9144000"/>
  <p:embeddedFontLst>
    <p:embeddedFont>
      <p:font typeface="Didact Gothic" panose="00000500000000000000" pitchFamily="2" charset="0"/>
      <p:regular r:id="rId12"/>
    </p:embeddedFont>
    <p:embeddedFont>
      <p:font typeface="Julius Sans One" panose="020B0604020202020204" charset="0"/>
      <p:regular r:id="rId13"/>
    </p:embeddedFont>
    <p:embeddedFont>
      <p:font typeface="Questrial"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FE63F4-7169-4B6E-BC93-46B9691D50ED}">
  <a:tblStyle styleId="{ECFE63F4-7169-4B6E-BC93-46B9691D50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62" autoAdjust="0"/>
  </p:normalViewPr>
  <p:slideViewPr>
    <p:cSldViewPr snapToGrid="0">
      <p:cViewPr varScale="1">
        <p:scale>
          <a:sx n="73" d="100"/>
          <a:sy n="73" d="100"/>
        </p:scale>
        <p:origin x="1676" y="40"/>
      </p:cViewPr>
      <p:guideLst>
        <p:guide pos="446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Vulnerability_assessmen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During the boot camp, I developed a strong interested in proactively enhancing security posture to defend cyber-attacks, and I believe penetration testing is one of the best ways to achieve this.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am pleased to share my insight today</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b02797fa4_2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b02797fa4_2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Attackers accessed database through lateral movement since we do not have network segmentation in place and our password policy is weak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Result: </a:t>
            </a:r>
            <a:r>
              <a:rPr lang="en-CA" dirty="0"/>
              <a:t>Sensitive client data breached.   </a:t>
            </a: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Looking back on this incident: the key point of compromise is Our Web Server since it is public-facing and prone to all kind of cyber threat. Therefore we need enhance </a:t>
            </a:r>
            <a:r>
              <a:rPr lang="en-US" dirty="0" err="1"/>
              <a:t>websever’s</a:t>
            </a:r>
            <a:r>
              <a:rPr lang="en-US" dirty="0"/>
              <a:t> security posture. There are many ways to defend our web server, we can use WAF, host-based IDS/IPS, However, I do think a penetration test is the best option</a:t>
            </a:r>
            <a:endParaRPr dirty="0"/>
          </a:p>
        </p:txBody>
      </p:sp>
    </p:spTree>
    <p:extLst>
      <p:ext uri="{BB962C8B-B14F-4D97-AF65-F5344CB8AC3E}">
        <p14:creationId xmlns:p14="http://schemas.microsoft.com/office/powerpoint/2010/main" val="428765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b02797fa4_2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b02797fa4_2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sz="1800" dirty="0">
                <a:effectLst/>
                <a:latin typeface="Times New Roman" panose="02020603050405020304" pitchFamily="18" charset="0"/>
                <a:ea typeface="Times New Roman" panose="02020603050405020304" pitchFamily="18" charset="0"/>
              </a:rPr>
              <a:t>During the reconnaissance scan</a:t>
            </a:r>
            <a:r>
              <a:rPr lang="en-CA" sz="1800" kern="0" dirty="0">
                <a:effectLst/>
                <a:latin typeface="Times New Roman" panose="02020603050405020304" pitchFamily="18" charset="0"/>
                <a:ea typeface="Times New Roman" panose="02020603050405020304" pitchFamily="18" charset="0"/>
              </a:rPr>
              <a:t>. The attacker was able to find a backdoor vulnerability in our server, </a:t>
            </a:r>
            <a:r>
              <a:rPr lang="en-CA" sz="1800" kern="0" dirty="0" err="1">
                <a:effectLst/>
                <a:latin typeface="Times New Roman" panose="02020603050405020304" pitchFamily="18" charset="0"/>
                <a:ea typeface="Times New Roman" panose="02020603050405020304" pitchFamily="18" charset="0"/>
              </a:rPr>
              <a:t>shell.php</a:t>
            </a:r>
            <a:r>
              <a:rPr lang="en-CA" sz="1800" kern="0" dirty="0">
                <a:effectLst/>
                <a:latin typeface="Times New Roman" panose="02020603050405020304" pitchFamily="18" charset="0"/>
                <a:ea typeface="Times New Roman" panose="02020603050405020304" pitchFamily="18" charset="0"/>
              </a:rPr>
              <a:t>, then the attack executed a python script to start a reversed shell connection to gain remote access to our web server through this backdoor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sz="1800" kern="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sz="1800"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6855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b02797fa4_2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b02797fa4_2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How exactly did the attack find this vulnerability in our server? Based on my analysis.  if we go to the </a:t>
            </a:r>
            <a:r>
              <a:rPr lang="en-US" dirty="0" err="1"/>
              <a:t>websever</a:t>
            </a:r>
            <a:r>
              <a:rPr lang="en-US" dirty="0"/>
              <a:t> PCAP file in Wireshark, we can see our server ‘s version is 2.4.41. this is released in August 2019 and outdated in 2020 since multiple vulnerabilities have been announced during 2020 by National Vulnerability Database (NVD). Unfortunately, we did not patch our server.</a:t>
            </a:r>
          </a:p>
          <a:p>
            <a:pPr marL="158750" indent="0">
              <a:buNone/>
            </a:pPr>
            <a:endParaRPr lang="en-US" dirty="0"/>
          </a:p>
          <a:p>
            <a:pPr marL="158750" indent="0">
              <a:buNone/>
            </a:pPr>
            <a:r>
              <a:rPr lang="en-US" dirty="0"/>
              <a:t>To me, the outdated server is the reason of server compromise.  Our webserver log file did show any evidence of this file </a:t>
            </a:r>
            <a:r>
              <a:rPr lang="en-US" dirty="0" err="1"/>
              <a:t>shell.php</a:t>
            </a:r>
            <a:r>
              <a:rPr lang="en-US" dirty="0"/>
              <a:t> being uploaded during the attack because there is no PUT request in our webserver logs, so I suspect this backdoor was lurking on our web server for a long time.</a:t>
            </a:r>
          </a:p>
          <a:p>
            <a:pPr marL="158750" indent="0">
              <a:buNone/>
            </a:pPr>
            <a:endParaRPr lang="en-US" dirty="0"/>
          </a:p>
          <a:p>
            <a:pPr marL="158750" indent="0">
              <a:buNone/>
            </a:pPr>
            <a:r>
              <a:rPr lang="en-US" dirty="0"/>
              <a:t>But the important thing is we need to be able to identify this backdoor vulnerability before the attacker does. How? That is through penetration testing</a:t>
            </a:r>
          </a:p>
        </p:txBody>
      </p:sp>
    </p:spTree>
    <p:extLst>
      <p:ext uri="{BB962C8B-B14F-4D97-AF65-F5344CB8AC3E}">
        <p14:creationId xmlns:p14="http://schemas.microsoft.com/office/powerpoint/2010/main" val="22159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b02797fa4_2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b02797fa4_2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According to IBM Pen test is….. </a:t>
            </a:r>
            <a:r>
              <a:rPr lang="en-US" b="0" i="0" dirty="0">
                <a:solidFill>
                  <a:srgbClr val="202122"/>
                </a:solidFill>
                <a:effectLst/>
                <a:highlight>
                  <a:srgbClr val="FFFFFF"/>
                </a:highlight>
                <a:latin typeface="Arial" panose="020B0604020202020204" pitchFamily="34" charset="0"/>
              </a:rPr>
              <a:t> this is not to be confused with a </a:t>
            </a:r>
            <a:r>
              <a:rPr lang="en-US" b="0" i="0" u="none" strike="noStrike" dirty="0">
                <a:effectLst/>
                <a:highlight>
                  <a:srgbClr val="FFFFFF"/>
                </a:highlight>
                <a:latin typeface="Arial" panose="020B0604020202020204" pitchFamily="34" charset="0"/>
                <a:hlinkClick r:id="rId3"/>
              </a:rPr>
              <a:t>vulnerability </a:t>
            </a:r>
            <a:r>
              <a:rPr lang="en-US" b="0" i="0" u="none" strike="noStrike" dirty="0">
                <a:effectLst/>
                <a:highlight>
                  <a:srgbClr val="FFFFFF"/>
                </a:highlight>
                <a:latin typeface="Arial" panose="020B0604020202020204" pitchFamily="34" charset="0"/>
              </a:rPr>
              <a:t>scan</a:t>
            </a:r>
            <a:endParaRPr lang="en-US" dirty="0"/>
          </a:p>
          <a:p>
            <a:pPr marL="158750" indent="0">
              <a:buNone/>
            </a:pPr>
            <a:endParaRPr lang="en-US" dirty="0"/>
          </a:p>
          <a:p>
            <a:pPr marL="158750" indent="0">
              <a:buNone/>
            </a:pPr>
            <a:r>
              <a:rPr lang="en-US" altLang="en-US" dirty="0">
                <a:solidFill>
                  <a:schemeClr val="hlink"/>
                </a:solidFill>
                <a:latin typeface="Questrial"/>
                <a:ea typeface="Questrial"/>
                <a:cs typeface="Questrial"/>
                <a:sym typeface="Questrial"/>
              </a:rPr>
              <a:t>A scan is an automated, high-level test that looks for potential </a:t>
            </a:r>
            <a:r>
              <a:rPr lang="en-US" altLang="en-US" dirty="0"/>
              <a:t>known published </a:t>
            </a:r>
            <a:r>
              <a:rPr lang="en-US" altLang="en-US" dirty="0">
                <a:solidFill>
                  <a:schemeClr val="hlink"/>
                </a:solidFill>
                <a:latin typeface="Questrial"/>
                <a:ea typeface="Questrial"/>
                <a:cs typeface="Questrial"/>
                <a:sym typeface="Questrial"/>
              </a:rPr>
              <a:t>vulnerabilities, while pen test focus on manually identify the flaws in the system, </a:t>
            </a:r>
            <a:r>
              <a:rPr lang="en-US" dirty="0"/>
              <a:t>it will reduce the false positives and may find new vulnerabilities compare to the scan</a:t>
            </a:r>
          </a:p>
          <a:p>
            <a:pPr marL="158750" indent="0">
              <a:buNone/>
            </a:pPr>
            <a:endParaRPr lang="en-US" dirty="0"/>
          </a:p>
          <a:p>
            <a:pPr marL="158750" indent="0">
              <a:buNone/>
            </a:pPr>
            <a:r>
              <a:rPr lang="en-US" dirty="0"/>
              <a:t>especially in our case, this malicious file </a:t>
            </a:r>
            <a:r>
              <a:rPr lang="en-US" dirty="0" err="1"/>
              <a:t>shell.php</a:t>
            </a:r>
            <a:r>
              <a:rPr lang="en-US" dirty="0"/>
              <a:t> is a very common backdoor file used by attacker to remote access to a compromised server. During the penetration test, this file can be easily identified.  </a:t>
            </a:r>
          </a:p>
          <a:p>
            <a:pPr marL="158750" indent="0">
              <a:buNone/>
            </a:pPr>
            <a:endParaRPr lang="en-US" dirty="0"/>
          </a:p>
          <a:p>
            <a:pPr marL="158750" indent="0">
              <a:buNone/>
            </a:pPr>
            <a:r>
              <a:rPr lang="en-US" dirty="0"/>
              <a:t>A vulnerability scan may identify our server is outdated, but it may not find the backdoor file depending on how the scan is configured</a:t>
            </a:r>
          </a:p>
        </p:txBody>
      </p:sp>
    </p:spTree>
    <p:extLst>
      <p:ext uri="{BB962C8B-B14F-4D97-AF65-F5344CB8AC3E}">
        <p14:creationId xmlns:p14="http://schemas.microsoft.com/office/powerpoint/2010/main" val="423016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incident reminds of another cyberattack in 2017, the  Equifax data breach, it cost the company almost total 6 billion dollars not including reputation damage.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incident is very similar to our data breach</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7b02797fa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7b02797fa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1" dirty="0"/>
          </a:p>
          <a:p>
            <a:pPr marL="0" lvl="0" indent="0" algn="l" rtl="0">
              <a:spcBef>
                <a:spcPts val="0"/>
              </a:spcBef>
              <a:spcAft>
                <a:spcPts val="0"/>
              </a:spcAft>
              <a:buNone/>
            </a:pPr>
            <a:r>
              <a:rPr lang="en-US" dirty="0"/>
              <a:t>Equifax was using an outdated web app </a:t>
            </a:r>
            <a:r>
              <a:rPr lang="en-US" dirty="0" err="1"/>
              <a:t>framwork</a:t>
            </a:r>
            <a:r>
              <a:rPr lang="en-US" dirty="0"/>
              <a:t> call Apache Struts.  The NVD published this vulnerability on March 7, 2017, until the attack happened on May 13 which is two months later, Equifax has not patched this </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Their security team discovered the suspicious network traffic on </a:t>
            </a:r>
            <a:r>
              <a:rPr lang="en-US" b="1" dirty="0"/>
              <a:t>July 29, which is more than 2 months later when the attack happened, but by then it is already too late,</a:t>
            </a:r>
            <a:r>
              <a:rPr lang="en-US" dirty="0"/>
              <a:t> The attackers stayed in Equifax's network for </a:t>
            </a:r>
            <a:r>
              <a:rPr lang="en-US" b="1" dirty="0"/>
              <a:t>76 days and steal 146 millions record.</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This is just to show that we can not just rely on network or endpoint monitoring to mitigate threat, by the time we see suspicious activity, it might be too late,  we need conduct Regular penetration test to enhance a company’s security posture.</a:t>
            </a:r>
            <a:endParaRPr dirty="0"/>
          </a:p>
        </p:txBody>
      </p:sp>
    </p:spTree>
    <p:extLst>
      <p:ext uri="{BB962C8B-B14F-4D97-AF65-F5344CB8AC3E}">
        <p14:creationId xmlns:p14="http://schemas.microsoft.com/office/powerpoint/2010/main" val="151087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b02797fa4_2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b02797fa4_2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defTabSz="914400" eaLnBrk="0" fontAlgn="base" latinLnBrk="0" hangingPunct="0">
              <a:lnSpc>
                <a:spcPct val="115000"/>
              </a:lnSpc>
              <a:spcAft>
                <a:spcPts val="1600"/>
              </a:spcAft>
              <a:buClr>
                <a:schemeClr val="hlink"/>
              </a:buClr>
              <a:buSzPts val="1400"/>
              <a:buFont typeface="Questrial"/>
              <a:buChar char="●"/>
              <a:tabLst/>
            </a:pPr>
            <a:r>
              <a:rPr lang="en-US" dirty="0"/>
              <a:t>Based on this incident, we should update our security policies,  we need to conduct manual pen tests each quarter and automated scan each month.</a:t>
            </a:r>
          </a:p>
          <a:p>
            <a:pPr marL="285750" lvl="0" indent="-285750" defTabSz="914400" eaLnBrk="0" fontAlgn="base" latinLnBrk="0" hangingPunct="0">
              <a:lnSpc>
                <a:spcPct val="115000"/>
              </a:lnSpc>
              <a:spcAft>
                <a:spcPts val="1600"/>
              </a:spcAft>
              <a:buClr>
                <a:schemeClr val="hlink"/>
              </a:buClr>
              <a:buSzPts val="1400"/>
              <a:buFont typeface="Questrial"/>
              <a:buChar char="●"/>
              <a:tabLst/>
            </a:pPr>
            <a:r>
              <a:rPr lang="en-US" dirty="0"/>
              <a:t>With These two policies in place, it will increase our confidence to defend more complex cyber threats.</a:t>
            </a:r>
          </a:p>
          <a:p>
            <a:pPr marL="285750" lvl="0" indent="-285750" defTabSz="914400" eaLnBrk="0" fontAlgn="base" latinLnBrk="0" hangingPunct="0">
              <a:lnSpc>
                <a:spcPct val="115000"/>
              </a:lnSpc>
              <a:spcAft>
                <a:spcPts val="1600"/>
              </a:spcAft>
              <a:buClr>
                <a:schemeClr val="hlink"/>
              </a:buClr>
              <a:buSzPts val="1400"/>
              <a:buFont typeface="Questrial"/>
              <a:buChar char="●"/>
              <a:tabLst/>
            </a:pPr>
            <a:endParaRPr lang="en-US" altLang="en-US" dirty="0">
              <a:solidFill>
                <a:schemeClr val="hlink"/>
              </a:solidFill>
              <a:latin typeface="Questrial"/>
              <a:ea typeface="Questrial"/>
              <a:cs typeface="Questrial"/>
              <a:sym typeface="Questrial"/>
            </a:endParaRPr>
          </a:p>
          <a:p>
            <a:pPr marL="285750" lvl="0" indent="-285750" defTabSz="914400" eaLnBrk="0" fontAlgn="base" latinLnBrk="0" hangingPunct="0">
              <a:lnSpc>
                <a:spcPct val="115000"/>
              </a:lnSpc>
              <a:spcAft>
                <a:spcPts val="1600"/>
              </a:spcAft>
              <a:buClr>
                <a:schemeClr val="hlink"/>
              </a:buClr>
              <a:buSzPts val="1400"/>
              <a:buFont typeface="Questrial"/>
              <a:buChar char="●"/>
              <a:tabLst/>
            </a:pPr>
            <a:r>
              <a:rPr lang="en-US" altLang="en-US" dirty="0">
                <a:solidFill>
                  <a:schemeClr val="hlink"/>
                </a:solidFill>
                <a:latin typeface="Questrial"/>
                <a:ea typeface="Questrial"/>
                <a:cs typeface="Questrial"/>
                <a:sym typeface="Questrial"/>
              </a:rPr>
              <a:t>Yes, we all know that it is expensive, a regular pen test for a large organization can cost more than 200.000 dollars,  BUT to be Honest.  Would you Rather take on the risk of losing 6 billion dollars over a 200.000 pen test?</a:t>
            </a:r>
          </a:p>
        </p:txBody>
      </p:sp>
    </p:spTree>
    <p:extLst>
      <p:ext uri="{BB962C8B-B14F-4D97-AF65-F5344CB8AC3E}">
        <p14:creationId xmlns:p14="http://schemas.microsoft.com/office/powerpoint/2010/main" val="80957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That is all I have to share today, Thank you </a:t>
            </a:r>
            <a:r>
              <a:rPr lang="en-US"/>
              <a:t>for joining me.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35_1">
    <p:spTree>
      <p:nvGrpSpPr>
        <p:cNvPr id="1" name="Shape 435"/>
        <p:cNvGrpSpPr/>
        <p:nvPr/>
      </p:nvGrpSpPr>
      <p:grpSpPr>
        <a:xfrm>
          <a:off x="0" y="0"/>
          <a:ext cx="0" cy="0"/>
          <a:chOff x="0" y="0"/>
          <a:chExt cx="0" cy="0"/>
        </a:xfrm>
      </p:grpSpPr>
      <p:sp>
        <p:nvSpPr>
          <p:cNvPr id="436" name="Google Shape;436;p58"/>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8"/>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35_1_1">
    <p:spTree>
      <p:nvGrpSpPr>
        <p:cNvPr id="1"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64200" y="3825775"/>
            <a:ext cx="1296000" cy="138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9"/>
          <p:cNvSpPr/>
          <p:nvPr/>
        </p:nvSpPr>
        <p:spPr>
          <a:xfrm>
            <a:off x="5258900" y="-237925"/>
            <a:ext cx="11403900" cy="5844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9"/>
          <p:cNvSpPr/>
          <p:nvPr/>
        </p:nvSpPr>
        <p:spPr>
          <a:xfrm rot="10800000">
            <a:off x="-5389050" y="-216197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9"/>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9"/>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accent5"/>
        </a:solidFill>
        <a:effectLst/>
      </p:bgPr>
    </p:bg>
    <p:spTree>
      <p:nvGrpSpPr>
        <p:cNvPr id="1" name="Shape 117"/>
        <p:cNvGrpSpPr/>
        <p:nvPr/>
      </p:nvGrpSpPr>
      <p:grpSpPr>
        <a:xfrm>
          <a:off x="0" y="0"/>
          <a:ext cx="0" cy="0"/>
          <a:chOff x="0" y="0"/>
          <a:chExt cx="0" cy="0"/>
        </a:xfrm>
      </p:grpSpPr>
      <p:sp>
        <p:nvSpPr>
          <p:cNvPr id="118" name="Google Shape;118;p18"/>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9" name="Google Shape;119;p18"/>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120" name="Google Shape;120;p18"/>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1" name="Google Shape;121;p18"/>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08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2" name="Google Shape;32;p6"/>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34;p6"/>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35;p6"/>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CUSTOM_26_1">
    <p:bg>
      <p:bgPr>
        <a:solidFill>
          <a:schemeClr val="dk1"/>
        </a:solidFill>
        <a:effectLst/>
      </p:bgPr>
    </p:bg>
    <p:spTree>
      <p:nvGrpSpPr>
        <p:cNvPr id="1" name="Shape 243"/>
        <p:cNvGrpSpPr/>
        <p:nvPr/>
      </p:nvGrpSpPr>
      <p:grpSpPr>
        <a:xfrm>
          <a:off x="0" y="0"/>
          <a:ext cx="0" cy="0"/>
          <a:chOff x="0" y="0"/>
          <a:chExt cx="0" cy="0"/>
        </a:xfrm>
      </p:grpSpPr>
      <p:sp>
        <p:nvSpPr>
          <p:cNvPr id="244" name="Google Shape;244;p34"/>
          <p:cNvSpPr/>
          <p:nvPr/>
        </p:nvSpPr>
        <p:spPr>
          <a:xfrm>
            <a:off x="2419275" y="712798"/>
            <a:ext cx="8680800" cy="4506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10800000">
            <a:off x="-1956075" y="-76202"/>
            <a:ext cx="8680800" cy="4506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txBox="1">
            <a:spLocks noGrp="1"/>
          </p:cNvSpPr>
          <p:nvPr>
            <p:ph type="subTitle" idx="1"/>
          </p:nvPr>
        </p:nvSpPr>
        <p:spPr>
          <a:xfrm>
            <a:off x="837600" y="1363909"/>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47" name="Google Shape;247;p34"/>
          <p:cNvSpPr txBox="1">
            <a:spLocks noGrp="1"/>
          </p:cNvSpPr>
          <p:nvPr>
            <p:ph type="subTitle" idx="2"/>
          </p:nvPr>
        </p:nvSpPr>
        <p:spPr>
          <a:xfrm>
            <a:off x="5204373" y="3528545"/>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cxnSp>
        <p:nvCxnSpPr>
          <p:cNvPr id="248" name="Google Shape;248;p34"/>
          <p:cNvCxnSpPr/>
          <p:nvPr/>
        </p:nvCxnSpPr>
        <p:spPr>
          <a:xfrm>
            <a:off x="-1375750" y="2424873"/>
            <a:ext cx="3079500" cy="3177300"/>
          </a:xfrm>
          <a:prstGeom prst="straightConnector1">
            <a:avLst/>
          </a:prstGeom>
          <a:noFill/>
          <a:ln w="19050" cap="flat" cmpd="sng">
            <a:solidFill>
              <a:schemeClr val="lt1"/>
            </a:solidFill>
            <a:prstDash val="solid"/>
            <a:round/>
            <a:headEnd type="none" w="med" len="med"/>
            <a:tailEnd type="none" w="med" len="med"/>
          </a:ln>
        </p:spPr>
      </p:cxnSp>
      <p:cxnSp>
        <p:nvCxnSpPr>
          <p:cNvPr id="249" name="Google Shape;249;p34"/>
          <p:cNvCxnSpPr/>
          <p:nvPr/>
        </p:nvCxnSpPr>
        <p:spPr>
          <a:xfrm>
            <a:off x="7838750" y="-62702"/>
            <a:ext cx="3079500" cy="3177300"/>
          </a:xfrm>
          <a:prstGeom prst="straightConnector1">
            <a:avLst/>
          </a:prstGeom>
          <a:noFill/>
          <a:ln w="19050" cap="flat" cmpd="sng">
            <a:solidFill>
              <a:schemeClr val="lt1"/>
            </a:solidFill>
            <a:prstDash val="solid"/>
            <a:round/>
            <a:headEnd type="none" w="med" len="med"/>
            <a:tailEnd type="none" w="med" len="med"/>
          </a:ln>
        </p:spPr>
      </p:cxnSp>
      <p:sp>
        <p:nvSpPr>
          <p:cNvPr id="250" name="Google Shape;250;p34"/>
          <p:cNvSpPr txBox="1">
            <a:spLocks noGrp="1"/>
          </p:cNvSpPr>
          <p:nvPr>
            <p:ph type="title"/>
          </p:nvPr>
        </p:nvSpPr>
        <p:spPr>
          <a:xfrm>
            <a:off x="5204373" y="2704650"/>
            <a:ext cx="31008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51" name="Google Shape;251;p34"/>
          <p:cNvSpPr txBox="1">
            <a:spLocks noGrp="1"/>
          </p:cNvSpPr>
          <p:nvPr>
            <p:ph type="title" idx="3"/>
          </p:nvPr>
        </p:nvSpPr>
        <p:spPr>
          <a:xfrm>
            <a:off x="837600" y="530725"/>
            <a:ext cx="31008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ive columns">
  <p:cSld name="CUSTOM_29_1">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043779" y="32046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4" name="Google Shape;294;p39"/>
          <p:cNvSpPr txBox="1">
            <a:spLocks noGrp="1"/>
          </p:cNvSpPr>
          <p:nvPr>
            <p:ph type="subTitle" idx="1"/>
          </p:nvPr>
        </p:nvSpPr>
        <p:spPr>
          <a:xfrm>
            <a:off x="1059229"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5" name="Google Shape;295;p39"/>
          <p:cNvSpPr txBox="1">
            <a:spLocks noGrp="1"/>
          </p:cNvSpPr>
          <p:nvPr>
            <p:ph type="title" idx="2"/>
          </p:nvPr>
        </p:nvSpPr>
        <p:spPr>
          <a:xfrm>
            <a:off x="2342317" y="17543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6" name="Google Shape;296;p39"/>
          <p:cNvSpPr txBox="1">
            <a:spLocks noGrp="1"/>
          </p:cNvSpPr>
          <p:nvPr>
            <p:ph type="subTitle" idx="3"/>
          </p:nvPr>
        </p:nvSpPr>
        <p:spPr>
          <a:xfrm>
            <a:off x="2349967"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7" name="Google Shape;297;p39"/>
          <p:cNvSpPr txBox="1">
            <a:spLocks noGrp="1"/>
          </p:cNvSpPr>
          <p:nvPr>
            <p:ph type="title" idx="4"/>
          </p:nvPr>
        </p:nvSpPr>
        <p:spPr>
          <a:xfrm>
            <a:off x="3631360" y="32046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8" name="Google Shape;298;p39"/>
          <p:cNvSpPr txBox="1">
            <a:spLocks noGrp="1"/>
          </p:cNvSpPr>
          <p:nvPr>
            <p:ph type="subTitle" idx="5"/>
          </p:nvPr>
        </p:nvSpPr>
        <p:spPr>
          <a:xfrm>
            <a:off x="3639010"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9" name="Google Shape;299;p39"/>
          <p:cNvSpPr txBox="1">
            <a:spLocks noGrp="1"/>
          </p:cNvSpPr>
          <p:nvPr>
            <p:ph type="title" idx="6"/>
          </p:nvPr>
        </p:nvSpPr>
        <p:spPr>
          <a:xfrm>
            <a:off x="4926083" y="17543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0" name="Google Shape;300;p39"/>
          <p:cNvSpPr txBox="1">
            <a:spLocks noGrp="1"/>
          </p:cNvSpPr>
          <p:nvPr>
            <p:ph type="subTitle" idx="7"/>
          </p:nvPr>
        </p:nvSpPr>
        <p:spPr>
          <a:xfrm>
            <a:off x="4930583"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1" name="Google Shape;301;p39"/>
          <p:cNvSpPr txBox="1">
            <a:spLocks noGrp="1"/>
          </p:cNvSpPr>
          <p:nvPr>
            <p:ph type="title" idx="8"/>
          </p:nvPr>
        </p:nvSpPr>
        <p:spPr>
          <a:xfrm>
            <a:off x="6215127" y="32046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2" name="Google Shape;302;p39"/>
          <p:cNvSpPr txBox="1">
            <a:spLocks noGrp="1"/>
          </p:cNvSpPr>
          <p:nvPr>
            <p:ph type="subTitle" idx="9"/>
          </p:nvPr>
        </p:nvSpPr>
        <p:spPr>
          <a:xfrm>
            <a:off x="6219627"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3" name="Google Shape;303;p39"/>
          <p:cNvSpPr txBox="1">
            <a:spLocks noGrp="1"/>
          </p:cNvSpPr>
          <p:nvPr>
            <p:ph type="title" idx="13"/>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7">
  <p:cSld name="TITLE_ONLY_1_1">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39" name="Google Shape;339;p44"/>
          <p:cNvSpPr/>
          <p:nvPr/>
        </p:nvSpPr>
        <p:spPr>
          <a:xfrm rot="10800000" flipH="1">
            <a:off x="-229775" y="-36025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4"/>
          <p:cNvSpPr/>
          <p:nvPr/>
        </p:nvSpPr>
        <p:spPr>
          <a:xfrm>
            <a:off x="6989900" y="3447800"/>
            <a:ext cx="5364900" cy="25164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0">
  <p:cSld name="TITLE_AND_BODY_1">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713225"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60" name="Google Shape;360;p49"/>
          <p:cNvSpPr/>
          <p:nvPr/>
        </p:nvSpPr>
        <p:spPr>
          <a:xfrm>
            <a:off x="-1681400" y="24821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2" name="Google Shape;362;p49"/>
          <p:cNvSpPr/>
          <p:nvPr/>
        </p:nvSpPr>
        <p:spPr>
          <a:xfrm rot="10800000">
            <a:off x="5515225" y="-1807100"/>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9"/>
          <p:cNvSpPr txBox="1">
            <a:spLocks noGrp="1"/>
          </p:cNvSpPr>
          <p:nvPr>
            <p:ph type="body" idx="1"/>
          </p:nvPr>
        </p:nvSpPr>
        <p:spPr>
          <a:xfrm>
            <a:off x="713225" y="1424150"/>
            <a:ext cx="7710900" cy="3259800"/>
          </a:xfrm>
          <a:prstGeom prst="rect">
            <a:avLst/>
          </a:prstGeom>
        </p:spPr>
        <p:txBody>
          <a:bodyPr spcFirstLastPara="1" wrap="square" lIns="91425" tIns="91425" rIns="91425" bIns="91425" anchor="t" anchorCtr="0">
            <a:noAutofit/>
          </a:bodyPr>
          <a:lstStyle>
            <a:lvl1pPr marL="457200" marR="50800" lvl="0"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35">
    <p:spTree>
      <p:nvGrpSpPr>
        <p:cNvPr id="1"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3" name="Google Shape;433;p57"/>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4" name="Google Shape;434;p57"/>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80" r:id="rId5"/>
    <p:sldLayoutId id="2147483685" r:id="rId6"/>
    <p:sldLayoutId id="2147483690" r:id="rId7"/>
    <p:sldLayoutId id="2147483695" r:id="rId8"/>
    <p:sldLayoutId id="2147483703" r:id="rId9"/>
    <p:sldLayoutId id="2147483704" r:id="rId10"/>
    <p:sldLayoutId id="2147483705" r:id="rId11"/>
    <p:sldLayoutId id="214748371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7"/>
          <p:cNvSpPr txBox="1">
            <a:spLocks noGrp="1"/>
          </p:cNvSpPr>
          <p:nvPr>
            <p:ph type="ctrTitle"/>
          </p:nvPr>
        </p:nvSpPr>
        <p:spPr>
          <a:xfrm>
            <a:off x="2466377" y="2571750"/>
            <a:ext cx="7050548" cy="150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The best way to find out </a:t>
            </a:r>
            <a:br>
              <a:rPr lang="en-US" sz="2000" dirty="0"/>
            </a:br>
            <a:r>
              <a:rPr lang="en-US" sz="2000" dirty="0"/>
              <a:t>if you are secure is to try to </a:t>
            </a:r>
            <a:br>
              <a:rPr lang="en-US" sz="2000" dirty="0"/>
            </a:br>
            <a:r>
              <a:rPr lang="en-US" sz="2000" dirty="0"/>
              <a:t>break in yourself</a:t>
            </a:r>
          </a:p>
        </p:txBody>
      </p:sp>
      <p:cxnSp>
        <p:nvCxnSpPr>
          <p:cNvPr id="465" name="Google Shape;465;p67"/>
          <p:cNvCxnSpPr/>
          <p:nvPr/>
        </p:nvCxnSpPr>
        <p:spPr>
          <a:xfrm>
            <a:off x="7254830" y="3701315"/>
            <a:ext cx="647100" cy="0"/>
          </a:xfrm>
          <a:prstGeom prst="straightConnector1">
            <a:avLst/>
          </a:prstGeom>
          <a:noFill/>
          <a:ln w="19050" cap="flat" cmpd="sng">
            <a:solidFill>
              <a:schemeClr val="lt1"/>
            </a:solidFill>
            <a:prstDash val="solid"/>
            <a:round/>
            <a:headEnd type="none" w="med" len="med"/>
            <a:tailEnd type="none" w="med" len="med"/>
          </a:ln>
        </p:spPr>
      </p:cxnSp>
      <p:sp>
        <p:nvSpPr>
          <p:cNvPr id="3" name="Google Shape;463;p67">
            <a:extLst>
              <a:ext uri="{FF2B5EF4-FFF2-40B4-BE49-F238E27FC236}">
                <a16:creationId xmlns:a16="http://schemas.microsoft.com/office/drawing/2014/main" id="{D969B908-007A-97B4-D98E-DB14AF9E31C3}"/>
              </a:ext>
            </a:extLst>
          </p:cNvPr>
          <p:cNvSpPr txBox="1">
            <a:spLocks/>
          </p:cNvSpPr>
          <p:nvPr/>
        </p:nvSpPr>
        <p:spPr>
          <a:xfrm>
            <a:off x="947956" y="641397"/>
            <a:ext cx="3984771" cy="1269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4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lt1"/>
              </a:buClr>
              <a:buSzPts val="6000"/>
              <a:buFont typeface="Julius Sans One"/>
              <a:buNone/>
              <a:defRPr sz="6000" b="0" i="0" u="none" strike="noStrike" cap="none">
                <a:solidFill>
                  <a:schemeClr val="lt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lt1"/>
              </a:buClr>
              <a:buSzPts val="6000"/>
              <a:buFont typeface="Julius Sans One"/>
              <a:buNone/>
              <a:defRPr sz="6000" b="0" i="0" u="none" strike="noStrike" cap="none">
                <a:solidFill>
                  <a:schemeClr val="lt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lt1"/>
              </a:buClr>
              <a:buSzPts val="6000"/>
              <a:buFont typeface="Julius Sans One"/>
              <a:buNone/>
              <a:defRPr sz="6000" b="0" i="0" u="none" strike="noStrike" cap="none">
                <a:solidFill>
                  <a:schemeClr val="lt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lt1"/>
              </a:buClr>
              <a:buSzPts val="6000"/>
              <a:buFont typeface="Julius Sans One"/>
              <a:buNone/>
              <a:defRPr sz="6000" b="0" i="0" u="none" strike="noStrike" cap="none">
                <a:solidFill>
                  <a:schemeClr val="lt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lt1"/>
              </a:buClr>
              <a:buSzPts val="6000"/>
              <a:buFont typeface="Julius Sans One"/>
              <a:buNone/>
              <a:defRPr sz="6000" b="0" i="0" u="none" strike="noStrike" cap="none">
                <a:solidFill>
                  <a:schemeClr val="lt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lt1"/>
              </a:buClr>
              <a:buSzPts val="6000"/>
              <a:buFont typeface="Julius Sans One"/>
              <a:buNone/>
              <a:defRPr sz="6000" b="0" i="0" u="none" strike="noStrike" cap="none">
                <a:solidFill>
                  <a:schemeClr val="lt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lt1"/>
              </a:buClr>
              <a:buSzPts val="6000"/>
              <a:buFont typeface="Julius Sans One"/>
              <a:buNone/>
              <a:defRPr sz="6000" b="0" i="0" u="none" strike="noStrike" cap="none">
                <a:solidFill>
                  <a:schemeClr val="lt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lt1"/>
              </a:buClr>
              <a:buSzPts val="6000"/>
              <a:buFont typeface="Julius Sans One"/>
              <a:buNone/>
              <a:defRPr sz="6000" b="0" i="0" u="none" strike="noStrike" cap="none">
                <a:solidFill>
                  <a:schemeClr val="lt1"/>
                </a:solidFill>
                <a:latin typeface="Julius Sans One"/>
                <a:ea typeface="Julius Sans One"/>
                <a:cs typeface="Julius Sans One"/>
                <a:sym typeface="Julius Sans One"/>
              </a:defRPr>
            </a:lvl9pPr>
          </a:lstStyle>
          <a:p>
            <a:pPr algn="l"/>
            <a:endParaRPr lang="en-US" sz="2800" dirty="0">
              <a:solidFill>
                <a:schemeClr val="tx1"/>
              </a:solidFill>
              <a:effectLst>
                <a:outerShdw blurRad="38100" dist="38100" dir="2700000" algn="tl">
                  <a:srgbClr val="000000">
                    <a:alpha val="43137"/>
                  </a:srgbClr>
                </a:outerShdw>
              </a:effectLst>
            </a:endParaRPr>
          </a:p>
          <a:p>
            <a:pPr algn="ctr"/>
            <a:r>
              <a:rPr lang="en-US" sz="2800" dirty="0">
                <a:solidFill>
                  <a:schemeClr val="tx1"/>
                </a:solidFill>
                <a:effectLst>
                  <a:outerShdw blurRad="38100" dist="38100" dir="2700000" algn="tl">
                    <a:srgbClr val="000000">
                      <a:alpha val="43137"/>
                    </a:srgbClr>
                  </a:outerShdw>
                </a:effectLst>
              </a:rPr>
              <a:t>Daniel Deng</a:t>
            </a:r>
          </a:p>
          <a:p>
            <a:pPr algn="l"/>
            <a:endParaRPr lang="en-US" sz="2800" dirty="0">
              <a:solidFill>
                <a:schemeClr val="tx1"/>
              </a:solidFill>
              <a:effectLst>
                <a:outerShdw blurRad="38100" dist="38100" dir="2700000" algn="tl">
                  <a:srgbClr val="000000">
                    <a:alpha val="43137"/>
                  </a:srgbClr>
                </a:outerShdw>
              </a:effectLst>
            </a:endParaRPr>
          </a:p>
          <a:p>
            <a:pPr algn="l"/>
            <a:r>
              <a:rPr lang="en-US" sz="1200" dirty="0">
                <a:solidFill>
                  <a:schemeClr val="tx1"/>
                </a:solidFill>
              </a:rPr>
              <a:t>IT Specialist/Data Analyst 2y</a:t>
            </a:r>
          </a:p>
          <a:p>
            <a:pPr algn="l"/>
            <a:r>
              <a:rPr lang="en-US" sz="1200" dirty="0">
                <a:solidFill>
                  <a:schemeClr val="tx1"/>
                </a:solidFill>
              </a:rPr>
              <a:t>Customer Relationship Management (CRM) 5Y</a:t>
            </a:r>
          </a:p>
          <a:p>
            <a:pPr algn="l"/>
            <a:r>
              <a:rPr lang="en-US" sz="1200" dirty="0">
                <a:solidFill>
                  <a:schemeClr val="tx1"/>
                </a:solidFill>
              </a:rPr>
              <a:t>Construction 2Y </a:t>
            </a:r>
          </a:p>
          <a:p>
            <a:pPr algn="l"/>
            <a:endParaRPr lang="en-US" sz="1200" dirty="0">
              <a:solidFill>
                <a:schemeClr val="tx1"/>
              </a:solidFill>
            </a:endParaRPr>
          </a:p>
          <a:p>
            <a:pPr algn="l"/>
            <a:endParaRPr lang="en-US" sz="1200" dirty="0">
              <a:solidFill>
                <a:schemeClr val="tx1"/>
              </a:solidFill>
            </a:endParaRPr>
          </a:p>
          <a:p>
            <a:pPr algn="l"/>
            <a:endParaRPr lang="en-US" sz="2800" dirty="0">
              <a:solidFill>
                <a:schemeClr val="tx1"/>
              </a:solidFill>
              <a:effectLst>
                <a:outerShdw blurRad="38100" dist="38100" dir="2700000" algn="tl">
                  <a:srgbClr val="000000">
                    <a:alpha val="43137"/>
                  </a:srgbClr>
                </a:outerShdw>
              </a:effectLst>
            </a:endParaRPr>
          </a:p>
          <a:p>
            <a:pPr algn="l"/>
            <a:endParaRPr lang="en-US" sz="2800"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7"/>
          <p:cNvSpPr txBox="1">
            <a:spLocks noGrp="1"/>
          </p:cNvSpPr>
          <p:nvPr>
            <p:ph type="title"/>
          </p:nvPr>
        </p:nvSpPr>
        <p:spPr>
          <a:xfrm>
            <a:off x="431822" y="667433"/>
            <a:ext cx="4667018"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Summary</a:t>
            </a:r>
            <a:endParaRPr dirty="0"/>
          </a:p>
        </p:txBody>
      </p:sp>
      <p:sp>
        <p:nvSpPr>
          <p:cNvPr id="566" name="Google Shape;566;p77"/>
          <p:cNvSpPr/>
          <p:nvPr/>
        </p:nvSpPr>
        <p:spPr>
          <a:xfrm>
            <a:off x="811438" y="530725"/>
            <a:ext cx="2571000" cy="10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7"/>
          <p:cNvSpPr txBox="1">
            <a:spLocks noGrp="1"/>
          </p:cNvSpPr>
          <p:nvPr>
            <p:ph type="subTitle" idx="4294967295"/>
          </p:nvPr>
        </p:nvSpPr>
        <p:spPr>
          <a:xfrm>
            <a:off x="1469166" y="1586132"/>
            <a:ext cx="5095135" cy="2821907"/>
          </a:xfrm>
          <a:prstGeom prst="rect">
            <a:avLst/>
          </a:prstGeom>
        </p:spPr>
        <p:txBody>
          <a:bodyPr spcFirstLastPara="1" wrap="square" lIns="91425" tIns="91425" rIns="91425" bIns="91425" anchor="t" anchorCtr="0">
            <a:noAutofit/>
          </a:bodyPr>
          <a:lstStyle/>
          <a:p>
            <a:pPr marL="285750" indent="-285750">
              <a:spcAft>
                <a:spcPts val="1600"/>
              </a:spcAft>
            </a:pPr>
            <a:r>
              <a:rPr lang="en-US" dirty="0"/>
              <a:t>February 19, 2022, web server under attacked</a:t>
            </a:r>
          </a:p>
          <a:p>
            <a:pPr marL="285750" indent="-285750">
              <a:spcAft>
                <a:spcPts val="1600"/>
              </a:spcAft>
            </a:pPr>
            <a:r>
              <a:rPr lang="en-CA" dirty="0"/>
              <a:t>Attackers accessed database via lateral movement</a:t>
            </a:r>
          </a:p>
          <a:p>
            <a:pPr marL="285750" indent="-285750">
              <a:spcAft>
                <a:spcPts val="1600"/>
              </a:spcAft>
            </a:pPr>
            <a:r>
              <a:rPr lang="en-CA" dirty="0"/>
              <a:t>Sensitive client PII breached</a:t>
            </a:r>
          </a:p>
          <a:p>
            <a:pPr marL="285750" indent="-285750">
              <a:spcAft>
                <a:spcPts val="1600"/>
              </a:spcAft>
            </a:pPr>
            <a:r>
              <a:rPr lang="en-US" dirty="0"/>
              <a:t>Confidentiality of CIA framework compromised</a:t>
            </a:r>
          </a:p>
          <a:p>
            <a:pPr marL="0" lvl="0" indent="0" rtl="0">
              <a:spcBef>
                <a:spcPts val="0"/>
              </a:spcBef>
              <a:spcAft>
                <a:spcPts val="1600"/>
              </a:spcAft>
              <a:buNone/>
            </a:pPr>
            <a:endParaRPr lang="en-US" dirty="0"/>
          </a:p>
          <a:p>
            <a:pPr marL="0" lvl="0" indent="0" rtl="0">
              <a:spcBef>
                <a:spcPts val="0"/>
              </a:spcBef>
              <a:spcAft>
                <a:spcPts val="1600"/>
              </a:spcAft>
              <a:buNone/>
            </a:pPr>
            <a:r>
              <a:rPr lang="en-US" dirty="0"/>
              <a:t>The key point of compromise: Web Server</a:t>
            </a:r>
            <a:endParaRPr dirty="0"/>
          </a:p>
        </p:txBody>
      </p:sp>
      <p:cxnSp>
        <p:nvCxnSpPr>
          <p:cNvPr id="571" name="Google Shape;571;p77"/>
          <p:cNvCxnSpPr/>
          <p:nvPr/>
        </p:nvCxnSpPr>
        <p:spPr>
          <a:xfrm rot="10800000">
            <a:off x="811438" y="530725"/>
            <a:ext cx="0" cy="929100"/>
          </a:xfrm>
          <a:prstGeom prst="straightConnector1">
            <a:avLst/>
          </a:prstGeom>
          <a:noFill/>
          <a:ln w="19050" cap="flat" cmpd="sng">
            <a:solidFill>
              <a:schemeClr val="dk1"/>
            </a:solidFill>
            <a:prstDash val="solid"/>
            <a:round/>
            <a:headEnd type="diamond" w="med" len="med"/>
            <a:tailEnd type="none" w="med" len="med"/>
          </a:ln>
        </p:spPr>
      </p:cxnSp>
      <p:sp>
        <p:nvSpPr>
          <p:cNvPr id="2" name="Google Shape;568;p77">
            <a:extLst>
              <a:ext uri="{FF2B5EF4-FFF2-40B4-BE49-F238E27FC236}">
                <a16:creationId xmlns:a16="http://schemas.microsoft.com/office/drawing/2014/main" id="{064284EC-3FD3-5085-C65E-A87754FD4048}"/>
              </a:ext>
            </a:extLst>
          </p:cNvPr>
          <p:cNvSpPr/>
          <p:nvPr/>
        </p:nvSpPr>
        <p:spPr>
          <a:xfrm>
            <a:off x="5711402" y="4771385"/>
            <a:ext cx="2571000" cy="10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Google Shape;574;p77">
            <a:extLst>
              <a:ext uri="{FF2B5EF4-FFF2-40B4-BE49-F238E27FC236}">
                <a16:creationId xmlns:a16="http://schemas.microsoft.com/office/drawing/2014/main" id="{D062C538-85F0-CC68-A889-C09E91F36B31}"/>
              </a:ext>
            </a:extLst>
          </p:cNvPr>
          <p:cNvCxnSpPr/>
          <p:nvPr/>
        </p:nvCxnSpPr>
        <p:spPr>
          <a:xfrm rot="10800000">
            <a:off x="8273073" y="3945071"/>
            <a:ext cx="0" cy="929100"/>
          </a:xfrm>
          <a:prstGeom prst="straightConnector1">
            <a:avLst/>
          </a:prstGeom>
          <a:noFill/>
          <a:ln w="19050" cap="flat" cmpd="sng">
            <a:solidFill>
              <a:schemeClr val="dk1"/>
            </a:solidFill>
            <a:prstDash val="solid"/>
            <a:round/>
            <a:headEnd type="none" w="med" len="med"/>
            <a:tailEnd type="diamond" w="med" len="med"/>
          </a:ln>
        </p:spPr>
      </p:cxnSp>
    </p:spTree>
    <p:extLst>
      <p:ext uri="{BB962C8B-B14F-4D97-AF65-F5344CB8AC3E}">
        <p14:creationId xmlns:p14="http://schemas.microsoft.com/office/powerpoint/2010/main" val="259731736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7"/>
          <p:cNvSpPr txBox="1">
            <a:spLocks noGrp="1"/>
          </p:cNvSpPr>
          <p:nvPr>
            <p:ph type="title"/>
          </p:nvPr>
        </p:nvSpPr>
        <p:spPr>
          <a:xfrm>
            <a:off x="1139056" y="667433"/>
            <a:ext cx="4667018"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Highlight</a:t>
            </a:r>
            <a:endParaRPr dirty="0"/>
          </a:p>
        </p:txBody>
      </p:sp>
      <p:sp>
        <p:nvSpPr>
          <p:cNvPr id="566" name="Google Shape;566;p77"/>
          <p:cNvSpPr/>
          <p:nvPr/>
        </p:nvSpPr>
        <p:spPr>
          <a:xfrm>
            <a:off x="811438" y="530725"/>
            <a:ext cx="2571000" cy="10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7"/>
          <p:cNvSpPr/>
          <p:nvPr/>
        </p:nvSpPr>
        <p:spPr>
          <a:xfrm>
            <a:off x="5711402" y="4771385"/>
            <a:ext cx="2571000" cy="10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1" name="Google Shape;571;p77"/>
          <p:cNvCxnSpPr/>
          <p:nvPr/>
        </p:nvCxnSpPr>
        <p:spPr>
          <a:xfrm rot="10800000">
            <a:off x="811438" y="530725"/>
            <a:ext cx="0" cy="929100"/>
          </a:xfrm>
          <a:prstGeom prst="straightConnector1">
            <a:avLst/>
          </a:prstGeom>
          <a:noFill/>
          <a:ln w="19050" cap="flat" cmpd="sng">
            <a:solidFill>
              <a:schemeClr val="dk1"/>
            </a:solidFill>
            <a:prstDash val="solid"/>
            <a:round/>
            <a:headEnd type="diamond" w="med" len="med"/>
            <a:tailEnd type="none" w="med" len="med"/>
          </a:ln>
        </p:spPr>
      </p:cxnSp>
      <p:cxnSp>
        <p:nvCxnSpPr>
          <p:cNvPr id="574" name="Google Shape;574;p77"/>
          <p:cNvCxnSpPr/>
          <p:nvPr/>
        </p:nvCxnSpPr>
        <p:spPr>
          <a:xfrm rot="10800000">
            <a:off x="8273073" y="3945071"/>
            <a:ext cx="0" cy="929100"/>
          </a:xfrm>
          <a:prstGeom prst="straightConnector1">
            <a:avLst/>
          </a:prstGeom>
          <a:noFill/>
          <a:ln w="19050" cap="flat" cmpd="sng">
            <a:solidFill>
              <a:schemeClr val="dk1"/>
            </a:solidFill>
            <a:prstDash val="solid"/>
            <a:round/>
            <a:headEnd type="none" w="med" len="med"/>
            <a:tailEnd type="diamond" w="med" len="med"/>
          </a:ln>
        </p:spPr>
      </p:cxnSp>
      <p:sp>
        <p:nvSpPr>
          <p:cNvPr id="3" name="Google Shape;570;p77">
            <a:extLst>
              <a:ext uri="{FF2B5EF4-FFF2-40B4-BE49-F238E27FC236}">
                <a16:creationId xmlns:a16="http://schemas.microsoft.com/office/drawing/2014/main" id="{B9249A44-AEC3-7282-3948-5EF3568D7E48}"/>
              </a:ext>
            </a:extLst>
          </p:cNvPr>
          <p:cNvSpPr txBox="1">
            <a:spLocks/>
          </p:cNvSpPr>
          <p:nvPr/>
        </p:nvSpPr>
        <p:spPr>
          <a:xfrm>
            <a:off x="1469166" y="1221923"/>
            <a:ext cx="6281803" cy="15856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1pPr>
            <a:lvl2pPr marL="914400" marR="0" lvl="1"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2pPr>
            <a:lvl3pPr marL="1371600" marR="0" lvl="2"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3pPr>
            <a:lvl4pPr marL="1828800" marR="0" lvl="3"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4pPr>
            <a:lvl5pPr marL="2286000" marR="0" lvl="4"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5pPr>
            <a:lvl6pPr marL="2743200" marR="0" lvl="5"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6pPr>
            <a:lvl7pPr marL="3200400" marR="0" lvl="6"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7pPr>
            <a:lvl8pPr marL="3657600" marR="0" lvl="7"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8pPr>
            <a:lvl9pPr marL="4114800" marR="0" lvl="8" indent="-317500" algn="l" rtl="0">
              <a:lnSpc>
                <a:spcPct val="115000"/>
              </a:lnSpc>
              <a:spcBef>
                <a:spcPts val="1600"/>
              </a:spcBef>
              <a:spcAft>
                <a:spcPts val="160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9pPr>
          </a:lstStyle>
          <a:p>
            <a:pPr marL="285750" lvl="0" indent="-285750" defTabSz="914400" eaLnBrk="0" fontAlgn="base" latinLnBrk="0" hangingPunct="0">
              <a:lnSpc>
                <a:spcPct val="115000"/>
              </a:lnSpc>
              <a:spcAft>
                <a:spcPts val="1600"/>
              </a:spcAft>
              <a:buClr>
                <a:schemeClr val="hlink"/>
              </a:buClr>
              <a:buSzPts val="1400"/>
              <a:buFont typeface="Questrial"/>
              <a:buChar char="●"/>
              <a:tabLst/>
            </a:pPr>
            <a:r>
              <a:rPr lang="en-US" altLang="en-US" dirty="0">
                <a:solidFill>
                  <a:schemeClr val="hlink"/>
                </a:solidFill>
                <a:latin typeface="Questrial"/>
                <a:ea typeface="Questrial"/>
                <a:cs typeface="Questrial"/>
                <a:sym typeface="Questrial"/>
              </a:rPr>
              <a:t>Attacker discovered backdoor on our server</a:t>
            </a:r>
          </a:p>
          <a:p>
            <a:pPr marL="285750" lvl="0" indent="-285750" defTabSz="914400" eaLnBrk="0" fontAlgn="base" latinLnBrk="0" hangingPunct="0">
              <a:lnSpc>
                <a:spcPct val="115000"/>
              </a:lnSpc>
              <a:spcAft>
                <a:spcPts val="1600"/>
              </a:spcAft>
              <a:buClr>
                <a:schemeClr val="hlink"/>
              </a:buClr>
              <a:buSzPts val="1400"/>
              <a:buFont typeface="Questrial"/>
              <a:buChar char="●"/>
              <a:tabLst/>
            </a:pPr>
            <a:endParaRPr lang="en-US" altLang="en-US" dirty="0"/>
          </a:p>
          <a:p>
            <a:pPr marL="285750" lvl="0" indent="-285750" defTabSz="914400" eaLnBrk="0" fontAlgn="base" latinLnBrk="0" hangingPunct="0">
              <a:lnSpc>
                <a:spcPct val="115000"/>
              </a:lnSpc>
              <a:spcAft>
                <a:spcPts val="1600"/>
              </a:spcAft>
              <a:buClr>
                <a:schemeClr val="hlink"/>
              </a:buClr>
              <a:buSzPts val="1400"/>
              <a:buFont typeface="Questrial"/>
              <a:buChar char="●"/>
              <a:tabLst/>
            </a:pPr>
            <a:endParaRPr lang="en-US" altLang="en-US" dirty="0">
              <a:solidFill>
                <a:schemeClr val="hlink"/>
              </a:solidFill>
              <a:latin typeface="Questrial"/>
              <a:ea typeface="Questrial"/>
              <a:cs typeface="Questrial"/>
              <a:sym typeface="Questrial"/>
            </a:endParaRPr>
          </a:p>
          <a:p>
            <a:pPr marL="285750" indent="-285750">
              <a:spcAft>
                <a:spcPts val="1600"/>
              </a:spcAft>
            </a:pPr>
            <a:r>
              <a:rPr lang="en-US" dirty="0"/>
              <a:t>Executed a Python script to establish a reverse shell</a:t>
            </a:r>
          </a:p>
          <a:p>
            <a:pPr marL="285750" indent="-285750">
              <a:spcAft>
                <a:spcPts val="1600"/>
              </a:spcAft>
            </a:pPr>
            <a:endParaRPr lang="en-US" dirty="0"/>
          </a:p>
          <a:p>
            <a:pPr marL="285750" indent="-285750">
              <a:spcAft>
                <a:spcPts val="1600"/>
              </a:spcAft>
            </a:pPr>
            <a:endParaRPr lang="en-US" dirty="0"/>
          </a:p>
          <a:p>
            <a:pPr marL="285750" indent="-285750">
              <a:spcAft>
                <a:spcPts val="1600"/>
              </a:spcAft>
            </a:pPr>
            <a:r>
              <a:rPr lang="en-US" dirty="0"/>
              <a:t>Gained remote control and access to the server</a:t>
            </a:r>
          </a:p>
          <a:p>
            <a:pPr marL="285750" indent="-285750">
              <a:spcAft>
                <a:spcPts val="1600"/>
              </a:spcAft>
            </a:pPr>
            <a:r>
              <a:rPr lang="en-US" dirty="0" err="1"/>
              <a:t>shell.php</a:t>
            </a:r>
            <a:r>
              <a:rPr lang="en-US" dirty="0"/>
              <a:t> backdoor</a:t>
            </a:r>
          </a:p>
          <a:p>
            <a:pPr marL="0" indent="0">
              <a:spcAft>
                <a:spcPts val="1600"/>
              </a:spcAft>
              <a:buFont typeface="Questrial"/>
              <a:buNone/>
            </a:pPr>
            <a:endParaRPr lang="en-US" dirty="0"/>
          </a:p>
        </p:txBody>
      </p:sp>
      <p:pic>
        <p:nvPicPr>
          <p:cNvPr id="5" name="Picture 4">
            <a:extLst>
              <a:ext uri="{FF2B5EF4-FFF2-40B4-BE49-F238E27FC236}">
                <a16:creationId xmlns:a16="http://schemas.microsoft.com/office/drawing/2014/main" id="{DC30286C-3E9B-71BE-3B6C-E273CEFDFB4A}"/>
              </a:ext>
            </a:extLst>
          </p:cNvPr>
          <p:cNvPicPr>
            <a:picLocks noChangeAspect="1"/>
          </p:cNvPicPr>
          <p:nvPr/>
        </p:nvPicPr>
        <p:blipFill>
          <a:blip r:embed="rId3"/>
          <a:stretch>
            <a:fillRect/>
          </a:stretch>
        </p:blipFill>
        <p:spPr>
          <a:xfrm>
            <a:off x="1839826" y="1606951"/>
            <a:ext cx="3321221" cy="800141"/>
          </a:xfrm>
          <a:prstGeom prst="rect">
            <a:avLst/>
          </a:prstGeom>
        </p:spPr>
      </p:pic>
      <p:pic>
        <p:nvPicPr>
          <p:cNvPr id="7" name="Picture 6">
            <a:extLst>
              <a:ext uri="{FF2B5EF4-FFF2-40B4-BE49-F238E27FC236}">
                <a16:creationId xmlns:a16="http://schemas.microsoft.com/office/drawing/2014/main" id="{80B4F8DE-FF4F-A257-2855-C9126918EFAA}"/>
              </a:ext>
            </a:extLst>
          </p:cNvPr>
          <p:cNvPicPr>
            <a:picLocks noChangeAspect="1"/>
          </p:cNvPicPr>
          <p:nvPr/>
        </p:nvPicPr>
        <p:blipFill>
          <a:blip r:embed="rId4"/>
          <a:stretch>
            <a:fillRect/>
          </a:stretch>
        </p:blipFill>
        <p:spPr>
          <a:xfrm>
            <a:off x="1839826" y="2924349"/>
            <a:ext cx="5715929" cy="975337"/>
          </a:xfrm>
          <a:prstGeom prst="rect">
            <a:avLst/>
          </a:prstGeom>
        </p:spPr>
      </p:pic>
      <p:sp>
        <p:nvSpPr>
          <p:cNvPr id="2" name="Rectangle 1">
            <a:extLst>
              <a:ext uri="{FF2B5EF4-FFF2-40B4-BE49-F238E27FC236}">
                <a16:creationId xmlns:a16="http://schemas.microsoft.com/office/drawing/2014/main" id="{B88B5756-E84C-52E4-0320-C12E850E0EF7}"/>
              </a:ext>
            </a:extLst>
          </p:cNvPr>
          <p:cNvSpPr/>
          <p:nvPr/>
        </p:nvSpPr>
        <p:spPr>
          <a:xfrm>
            <a:off x="1835747" y="3433026"/>
            <a:ext cx="5915222" cy="4666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0349024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7"/>
          <p:cNvSpPr txBox="1">
            <a:spLocks noGrp="1"/>
          </p:cNvSpPr>
          <p:nvPr>
            <p:ph type="title"/>
          </p:nvPr>
        </p:nvSpPr>
        <p:spPr>
          <a:xfrm>
            <a:off x="1139056" y="667433"/>
            <a:ext cx="4667018"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Highlight</a:t>
            </a:r>
            <a:endParaRPr dirty="0"/>
          </a:p>
        </p:txBody>
      </p:sp>
      <p:sp>
        <p:nvSpPr>
          <p:cNvPr id="566" name="Google Shape;566;p77"/>
          <p:cNvSpPr/>
          <p:nvPr/>
        </p:nvSpPr>
        <p:spPr>
          <a:xfrm>
            <a:off x="811438" y="530725"/>
            <a:ext cx="2571000" cy="10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7"/>
          <p:cNvSpPr/>
          <p:nvPr/>
        </p:nvSpPr>
        <p:spPr>
          <a:xfrm>
            <a:off x="5711402" y="4788797"/>
            <a:ext cx="2571000" cy="10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1" name="Google Shape;571;p77"/>
          <p:cNvCxnSpPr/>
          <p:nvPr/>
        </p:nvCxnSpPr>
        <p:spPr>
          <a:xfrm rot="10800000">
            <a:off x="811438" y="530725"/>
            <a:ext cx="0" cy="929100"/>
          </a:xfrm>
          <a:prstGeom prst="straightConnector1">
            <a:avLst/>
          </a:prstGeom>
          <a:noFill/>
          <a:ln w="19050" cap="flat" cmpd="sng">
            <a:solidFill>
              <a:schemeClr val="dk1"/>
            </a:solidFill>
            <a:prstDash val="solid"/>
            <a:round/>
            <a:headEnd type="diamond" w="med" len="med"/>
            <a:tailEnd type="none" w="med" len="med"/>
          </a:ln>
        </p:spPr>
      </p:cxnSp>
      <p:cxnSp>
        <p:nvCxnSpPr>
          <p:cNvPr id="574" name="Google Shape;574;p77"/>
          <p:cNvCxnSpPr/>
          <p:nvPr/>
        </p:nvCxnSpPr>
        <p:spPr>
          <a:xfrm rot="10800000">
            <a:off x="8273073" y="3979892"/>
            <a:ext cx="0" cy="929100"/>
          </a:xfrm>
          <a:prstGeom prst="straightConnector1">
            <a:avLst/>
          </a:prstGeom>
          <a:noFill/>
          <a:ln w="19050" cap="flat" cmpd="sng">
            <a:solidFill>
              <a:schemeClr val="dk1"/>
            </a:solidFill>
            <a:prstDash val="solid"/>
            <a:round/>
            <a:headEnd type="none" w="med" len="med"/>
            <a:tailEnd type="diamond" w="med" len="med"/>
          </a:ln>
        </p:spPr>
      </p:cxnSp>
      <p:sp>
        <p:nvSpPr>
          <p:cNvPr id="3" name="Google Shape;570;p77">
            <a:extLst>
              <a:ext uri="{FF2B5EF4-FFF2-40B4-BE49-F238E27FC236}">
                <a16:creationId xmlns:a16="http://schemas.microsoft.com/office/drawing/2014/main" id="{B9249A44-AEC3-7282-3948-5EF3568D7E48}"/>
              </a:ext>
            </a:extLst>
          </p:cNvPr>
          <p:cNvSpPr txBox="1">
            <a:spLocks/>
          </p:cNvSpPr>
          <p:nvPr/>
        </p:nvSpPr>
        <p:spPr>
          <a:xfrm>
            <a:off x="1469166" y="1586132"/>
            <a:ext cx="6281803" cy="3026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1pPr>
            <a:lvl2pPr marL="914400" marR="0" lvl="1"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2pPr>
            <a:lvl3pPr marL="1371600" marR="0" lvl="2"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3pPr>
            <a:lvl4pPr marL="1828800" marR="0" lvl="3"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4pPr>
            <a:lvl5pPr marL="2286000" marR="0" lvl="4"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5pPr>
            <a:lvl6pPr marL="2743200" marR="0" lvl="5"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6pPr>
            <a:lvl7pPr marL="3200400" marR="0" lvl="6"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7pPr>
            <a:lvl8pPr marL="3657600" marR="0" lvl="7"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8pPr>
            <a:lvl9pPr marL="4114800" marR="0" lvl="8" indent="-317500" algn="l" rtl="0">
              <a:lnSpc>
                <a:spcPct val="115000"/>
              </a:lnSpc>
              <a:spcBef>
                <a:spcPts val="1600"/>
              </a:spcBef>
              <a:spcAft>
                <a:spcPts val="160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9pPr>
          </a:lstStyle>
          <a:p>
            <a:pPr marL="285750" lvl="0" indent="-285750" defTabSz="914400" eaLnBrk="0" fontAlgn="base" latinLnBrk="0" hangingPunct="0">
              <a:lnSpc>
                <a:spcPct val="115000"/>
              </a:lnSpc>
              <a:spcAft>
                <a:spcPts val="1600"/>
              </a:spcAft>
              <a:buClr>
                <a:schemeClr val="hlink"/>
              </a:buClr>
              <a:buSzPts val="1400"/>
              <a:buFont typeface="Questrial"/>
              <a:buChar char="●"/>
              <a:tabLst/>
            </a:pPr>
            <a:r>
              <a:rPr lang="en-US" altLang="en-US" dirty="0">
                <a:solidFill>
                  <a:schemeClr val="hlink"/>
                </a:solidFill>
                <a:latin typeface="Questrial"/>
                <a:ea typeface="Questrial"/>
                <a:cs typeface="Questrial"/>
                <a:sym typeface="Questrial"/>
              </a:rPr>
              <a:t>Outdated Server: Version 2.4.41</a:t>
            </a:r>
          </a:p>
          <a:p>
            <a:pPr marL="285750" lvl="0" indent="-285750" defTabSz="914400" eaLnBrk="0" fontAlgn="base" latinLnBrk="0" hangingPunct="0">
              <a:lnSpc>
                <a:spcPct val="115000"/>
              </a:lnSpc>
              <a:spcAft>
                <a:spcPts val="1600"/>
              </a:spcAft>
              <a:buClr>
                <a:schemeClr val="hlink"/>
              </a:buClr>
              <a:buSzPts val="1400"/>
              <a:buFont typeface="Questrial"/>
              <a:buChar char="●"/>
              <a:tabLst/>
            </a:pPr>
            <a:endParaRPr lang="en-US" altLang="en-US" dirty="0"/>
          </a:p>
          <a:p>
            <a:pPr marL="285750" lvl="0" indent="-285750" defTabSz="914400" eaLnBrk="0" fontAlgn="base" latinLnBrk="0" hangingPunct="0">
              <a:lnSpc>
                <a:spcPct val="115000"/>
              </a:lnSpc>
              <a:spcAft>
                <a:spcPts val="1600"/>
              </a:spcAft>
              <a:buClr>
                <a:schemeClr val="hlink"/>
              </a:buClr>
              <a:buSzPts val="1400"/>
              <a:buFont typeface="Questrial"/>
              <a:buChar char="●"/>
              <a:tabLst/>
            </a:pPr>
            <a:endParaRPr lang="en-US" altLang="en-US" dirty="0">
              <a:solidFill>
                <a:schemeClr val="hlink"/>
              </a:solidFill>
              <a:latin typeface="Questrial"/>
              <a:ea typeface="Questrial"/>
              <a:cs typeface="Questrial"/>
              <a:sym typeface="Questrial"/>
            </a:endParaRPr>
          </a:p>
          <a:p>
            <a:pPr marL="285750" indent="-285750">
              <a:spcAft>
                <a:spcPts val="1600"/>
              </a:spcAft>
            </a:pPr>
            <a:r>
              <a:rPr lang="en-US" dirty="0"/>
              <a:t>Apache/2.4.41 was outdated by February 2022 (The time of this incident). This version of Apache was released in August 2019 (Ruggeri, 2019), and by 2020, several security vulnerabilities had been identified and patched in later releases. </a:t>
            </a:r>
            <a:endParaRPr lang="en-CA" dirty="0"/>
          </a:p>
          <a:p>
            <a:pPr marL="285750" indent="-285750">
              <a:spcAft>
                <a:spcPts val="1600"/>
              </a:spcAft>
            </a:pPr>
            <a:r>
              <a:rPr lang="en-CA" dirty="0"/>
              <a:t>CVE-2020-11984</a:t>
            </a:r>
          </a:p>
          <a:p>
            <a:pPr marL="285750" indent="-285750">
              <a:spcAft>
                <a:spcPts val="1600"/>
              </a:spcAft>
            </a:pPr>
            <a:r>
              <a:rPr lang="en-CA" dirty="0"/>
              <a:t>CVE-2020-13950</a:t>
            </a:r>
            <a:endParaRPr lang="en-US" dirty="0"/>
          </a:p>
          <a:p>
            <a:pPr marL="0" indent="0">
              <a:spcAft>
                <a:spcPts val="1600"/>
              </a:spcAft>
              <a:buFont typeface="Questrial"/>
              <a:buNone/>
            </a:pPr>
            <a:endParaRPr lang="en-US" dirty="0"/>
          </a:p>
        </p:txBody>
      </p:sp>
      <p:pic>
        <p:nvPicPr>
          <p:cNvPr id="4" name="Picture 3">
            <a:extLst>
              <a:ext uri="{FF2B5EF4-FFF2-40B4-BE49-F238E27FC236}">
                <a16:creationId xmlns:a16="http://schemas.microsoft.com/office/drawing/2014/main" id="{7BA626FF-6A8B-01F9-02FC-8ED9BBFE4678}"/>
              </a:ext>
            </a:extLst>
          </p:cNvPr>
          <p:cNvPicPr>
            <a:picLocks noChangeAspect="1"/>
          </p:cNvPicPr>
          <p:nvPr/>
        </p:nvPicPr>
        <p:blipFill>
          <a:blip r:embed="rId3"/>
          <a:stretch>
            <a:fillRect/>
          </a:stretch>
        </p:blipFill>
        <p:spPr>
          <a:xfrm>
            <a:off x="1774022" y="2001057"/>
            <a:ext cx="4358030" cy="720878"/>
          </a:xfrm>
          <a:prstGeom prst="rect">
            <a:avLst/>
          </a:prstGeom>
        </p:spPr>
      </p:pic>
      <p:sp>
        <p:nvSpPr>
          <p:cNvPr id="5" name="TextBox 4">
            <a:extLst>
              <a:ext uri="{FF2B5EF4-FFF2-40B4-BE49-F238E27FC236}">
                <a16:creationId xmlns:a16="http://schemas.microsoft.com/office/drawing/2014/main" id="{6B2A64D0-723C-CB89-F0DF-BB77C0E12D17}"/>
              </a:ext>
            </a:extLst>
          </p:cNvPr>
          <p:cNvSpPr txBox="1"/>
          <p:nvPr/>
        </p:nvSpPr>
        <p:spPr>
          <a:xfrm>
            <a:off x="3068929" y="4048767"/>
            <a:ext cx="5012623" cy="738664"/>
          </a:xfrm>
          <a:prstGeom prst="rect">
            <a:avLst/>
          </a:prstGeom>
          <a:noFill/>
        </p:spPr>
        <p:txBody>
          <a:bodyPr wrap="square">
            <a:spAutoFit/>
          </a:bodyPr>
          <a:lstStyle/>
          <a:p>
            <a:pPr marL="285750" indent="-285750">
              <a:spcAft>
                <a:spcPts val="1600"/>
              </a:spcAft>
            </a:pPr>
            <a:r>
              <a:rPr lang="en-US" dirty="0">
                <a:solidFill>
                  <a:schemeClr val="hlink"/>
                </a:solidFill>
                <a:latin typeface="Questrial"/>
                <a:ea typeface="Questrial"/>
                <a:cs typeface="Questrial"/>
                <a:sym typeface="Questrial"/>
              </a:rPr>
              <a:t>        </a:t>
            </a:r>
            <a:r>
              <a:rPr lang="en-US" dirty="0" err="1">
                <a:solidFill>
                  <a:schemeClr val="hlink"/>
                </a:solidFill>
                <a:latin typeface="Questrial"/>
                <a:ea typeface="Questrial"/>
                <a:cs typeface="Questrial"/>
                <a:sym typeface="Questrial"/>
              </a:rPr>
              <a:t>Shell.php</a:t>
            </a:r>
            <a:r>
              <a:rPr lang="en-US" dirty="0">
                <a:solidFill>
                  <a:schemeClr val="hlink"/>
                </a:solidFill>
                <a:latin typeface="Questrial"/>
                <a:ea typeface="Questrial"/>
                <a:cs typeface="Questrial"/>
                <a:sym typeface="Questrial"/>
              </a:rPr>
              <a:t> file detected with no PUT method found in logs. This backdoor may have been present in our web server for an extended period.</a:t>
            </a:r>
          </a:p>
        </p:txBody>
      </p:sp>
    </p:spTree>
    <p:extLst>
      <p:ext uri="{BB962C8B-B14F-4D97-AF65-F5344CB8AC3E}">
        <p14:creationId xmlns:p14="http://schemas.microsoft.com/office/powerpoint/2010/main" val="42567701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7"/>
          <p:cNvSpPr txBox="1">
            <a:spLocks noGrp="1"/>
          </p:cNvSpPr>
          <p:nvPr>
            <p:ph type="title"/>
          </p:nvPr>
        </p:nvSpPr>
        <p:spPr>
          <a:xfrm>
            <a:off x="1139056" y="667433"/>
            <a:ext cx="4667018"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Penetration Testing</a:t>
            </a:r>
            <a:endParaRPr dirty="0"/>
          </a:p>
        </p:txBody>
      </p:sp>
      <p:sp>
        <p:nvSpPr>
          <p:cNvPr id="566" name="Google Shape;566;p77"/>
          <p:cNvSpPr/>
          <p:nvPr/>
        </p:nvSpPr>
        <p:spPr>
          <a:xfrm>
            <a:off x="811438" y="530725"/>
            <a:ext cx="2571000" cy="10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1" name="Google Shape;571;p77"/>
          <p:cNvCxnSpPr/>
          <p:nvPr/>
        </p:nvCxnSpPr>
        <p:spPr>
          <a:xfrm rot="10800000">
            <a:off x="811438" y="530725"/>
            <a:ext cx="0" cy="929100"/>
          </a:xfrm>
          <a:prstGeom prst="straightConnector1">
            <a:avLst/>
          </a:prstGeom>
          <a:noFill/>
          <a:ln w="19050" cap="flat" cmpd="sng">
            <a:solidFill>
              <a:schemeClr val="dk1"/>
            </a:solidFill>
            <a:prstDash val="solid"/>
            <a:round/>
            <a:headEnd type="diamond" w="med" len="med"/>
            <a:tailEnd type="none" w="med" len="med"/>
          </a:ln>
        </p:spPr>
      </p:cxnSp>
      <p:sp>
        <p:nvSpPr>
          <p:cNvPr id="3" name="Google Shape;570;p77">
            <a:extLst>
              <a:ext uri="{FF2B5EF4-FFF2-40B4-BE49-F238E27FC236}">
                <a16:creationId xmlns:a16="http://schemas.microsoft.com/office/drawing/2014/main" id="{B9249A44-AEC3-7282-3948-5EF3568D7E48}"/>
              </a:ext>
            </a:extLst>
          </p:cNvPr>
          <p:cNvSpPr txBox="1">
            <a:spLocks/>
          </p:cNvSpPr>
          <p:nvPr/>
        </p:nvSpPr>
        <p:spPr>
          <a:xfrm>
            <a:off x="1431098" y="1586132"/>
            <a:ext cx="6281803" cy="3026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1pPr>
            <a:lvl2pPr marL="914400" marR="0" lvl="1"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2pPr>
            <a:lvl3pPr marL="1371600" marR="0" lvl="2"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3pPr>
            <a:lvl4pPr marL="1828800" marR="0" lvl="3"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4pPr>
            <a:lvl5pPr marL="2286000" marR="0" lvl="4"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5pPr>
            <a:lvl6pPr marL="2743200" marR="0" lvl="5"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6pPr>
            <a:lvl7pPr marL="3200400" marR="0" lvl="6"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7pPr>
            <a:lvl8pPr marL="3657600" marR="0" lvl="7"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8pPr>
            <a:lvl9pPr marL="4114800" marR="0" lvl="8" indent="-317500" algn="l" rtl="0">
              <a:lnSpc>
                <a:spcPct val="115000"/>
              </a:lnSpc>
              <a:spcBef>
                <a:spcPts val="1600"/>
              </a:spcBef>
              <a:spcAft>
                <a:spcPts val="160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9pPr>
          </a:lstStyle>
          <a:p>
            <a:pPr marL="285750" lvl="0" indent="-285750" defTabSz="914400" eaLnBrk="0" fontAlgn="base" latinLnBrk="0" hangingPunct="0">
              <a:lnSpc>
                <a:spcPct val="115000"/>
              </a:lnSpc>
              <a:spcAft>
                <a:spcPts val="1600"/>
              </a:spcAft>
              <a:buClr>
                <a:schemeClr val="hlink"/>
              </a:buClr>
              <a:buSzPts val="1400"/>
              <a:buFont typeface="Questrial"/>
              <a:buChar char="●"/>
              <a:tabLst/>
            </a:pPr>
            <a:r>
              <a:rPr lang="en-US" altLang="en-US" dirty="0">
                <a:solidFill>
                  <a:schemeClr val="hlink"/>
                </a:solidFill>
                <a:latin typeface="Questrial"/>
                <a:ea typeface="Questrial"/>
                <a:cs typeface="Questrial"/>
                <a:sym typeface="Questrial"/>
              </a:rPr>
              <a:t>A penetration test, or "pen test," is a security test that launches a mock cyberattack to find vulnerabilities in a computer system </a:t>
            </a:r>
          </a:p>
          <a:p>
            <a:pPr marL="285750" lvl="0" indent="-285750" defTabSz="914400" eaLnBrk="0" fontAlgn="base" latinLnBrk="0" hangingPunct="0">
              <a:lnSpc>
                <a:spcPct val="115000"/>
              </a:lnSpc>
              <a:spcAft>
                <a:spcPts val="1600"/>
              </a:spcAft>
              <a:buClr>
                <a:schemeClr val="hlink"/>
              </a:buClr>
              <a:buSzPts val="1400"/>
              <a:buFont typeface="Questrial"/>
              <a:buChar char="●"/>
              <a:tabLst/>
            </a:pPr>
            <a:r>
              <a:rPr lang="en-US" altLang="en-US" dirty="0">
                <a:solidFill>
                  <a:schemeClr val="hlink"/>
                </a:solidFill>
                <a:latin typeface="Questrial"/>
                <a:ea typeface="Questrial"/>
                <a:cs typeface="Questrial"/>
                <a:sym typeface="Questrial"/>
              </a:rPr>
              <a:t>A vulnerability scan is an automated, high-level test that looks for and reports potential </a:t>
            </a:r>
            <a:r>
              <a:rPr lang="en-US" altLang="en-US" dirty="0"/>
              <a:t>known </a:t>
            </a:r>
            <a:r>
              <a:rPr lang="en-US" altLang="en-US" dirty="0">
                <a:solidFill>
                  <a:schemeClr val="hlink"/>
                </a:solidFill>
                <a:latin typeface="Questrial"/>
                <a:ea typeface="Questrial"/>
                <a:cs typeface="Questrial"/>
                <a:sym typeface="Questrial"/>
              </a:rPr>
              <a:t>vulnerabilities. A penetration test is a detailed hands-on (Manually) examination by a real person that tries to detect and exploit weaknesses in your system.</a:t>
            </a:r>
          </a:p>
          <a:p>
            <a:pPr marL="0" lvl="0" indent="0" defTabSz="914400" eaLnBrk="0" fontAlgn="base" latinLnBrk="0" hangingPunct="0">
              <a:lnSpc>
                <a:spcPct val="115000"/>
              </a:lnSpc>
              <a:spcAft>
                <a:spcPts val="1600"/>
              </a:spcAft>
              <a:buClr>
                <a:schemeClr val="hlink"/>
              </a:buClr>
              <a:buSzPts val="1400"/>
              <a:buNone/>
              <a:tabLst/>
            </a:pPr>
            <a:r>
              <a:rPr lang="en-US" altLang="en-US" dirty="0">
                <a:solidFill>
                  <a:schemeClr val="hlink"/>
                </a:solidFill>
                <a:latin typeface="Questrial"/>
                <a:ea typeface="Questrial"/>
                <a:cs typeface="Questrial"/>
                <a:sym typeface="Questrial"/>
              </a:rPr>
              <a:t>       </a:t>
            </a:r>
            <a:r>
              <a:rPr lang="en-US" altLang="en-US" dirty="0" err="1">
                <a:solidFill>
                  <a:schemeClr val="hlink"/>
                </a:solidFill>
                <a:latin typeface="Questrial"/>
                <a:ea typeface="Questrial"/>
                <a:cs typeface="Questrial"/>
                <a:sym typeface="Questrial"/>
              </a:rPr>
              <a:t>shell.php</a:t>
            </a:r>
            <a:r>
              <a:rPr lang="en-US" altLang="en-US" dirty="0">
                <a:solidFill>
                  <a:schemeClr val="hlink"/>
                </a:solidFill>
                <a:latin typeface="Questrial"/>
                <a:ea typeface="Questrial"/>
                <a:cs typeface="Questrial"/>
                <a:sym typeface="Questrial"/>
              </a:rPr>
              <a:t> Backdoor  can be easily identified by penetration test</a:t>
            </a:r>
          </a:p>
        </p:txBody>
      </p:sp>
      <p:sp>
        <p:nvSpPr>
          <p:cNvPr id="2" name="Google Shape;568;p77">
            <a:extLst>
              <a:ext uri="{FF2B5EF4-FFF2-40B4-BE49-F238E27FC236}">
                <a16:creationId xmlns:a16="http://schemas.microsoft.com/office/drawing/2014/main" id="{0BE12AA9-B36C-7D6D-8322-BD82E9364D6B}"/>
              </a:ext>
            </a:extLst>
          </p:cNvPr>
          <p:cNvSpPr/>
          <p:nvPr/>
        </p:nvSpPr>
        <p:spPr>
          <a:xfrm>
            <a:off x="5711402" y="4788797"/>
            <a:ext cx="2571000" cy="10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 name="Google Shape;574;p77">
            <a:extLst>
              <a:ext uri="{FF2B5EF4-FFF2-40B4-BE49-F238E27FC236}">
                <a16:creationId xmlns:a16="http://schemas.microsoft.com/office/drawing/2014/main" id="{35AEF382-853F-1EE6-21EF-01B741FEDEE7}"/>
              </a:ext>
            </a:extLst>
          </p:cNvPr>
          <p:cNvCxnSpPr/>
          <p:nvPr/>
        </p:nvCxnSpPr>
        <p:spPr>
          <a:xfrm rot="10800000">
            <a:off x="8273073" y="3979892"/>
            <a:ext cx="0" cy="929100"/>
          </a:xfrm>
          <a:prstGeom prst="straightConnector1">
            <a:avLst/>
          </a:prstGeom>
          <a:noFill/>
          <a:ln w="19050" cap="flat" cmpd="sng">
            <a:solidFill>
              <a:schemeClr val="dk1"/>
            </a:solidFill>
            <a:prstDash val="solid"/>
            <a:round/>
            <a:headEnd type="none" w="med" len="med"/>
            <a:tailEnd type="diamond" w="med" len="med"/>
          </a:ln>
        </p:spPr>
      </p:cxnSp>
    </p:spTree>
    <p:extLst>
      <p:ext uri="{BB962C8B-B14F-4D97-AF65-F5344CB8AC3E}">
        <p14:creationId xmlns:p14="http://schemas.microsoft.com/office/powerpoint/2010/main" val="390732436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8"/>
          <p:cNvSpPr txBox="1">
            <a:spLocks noGrp="1"/>
          </p:cNvSpPr>
          <p:nvPr>
            <p:ph type="title"/>
          </p:nvPr>
        </p:nvSpPr>
        <p:spPr>
          <a:xfrm>
            <a:off x="270887" y="244488"/>
            <a:ext cx="8519151"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dk1"/>
                </a:solidFill>
              </a:rPr>
              <a:t>Equifax CEO </a:t>
            </a:r>
            <a:r>
              <a:rPr lang="en-CA" sz="2400" dirty="0"/>
              <a:t>Richard F. Smith in hearing(2017)</a:t>
            </a:r>
            <a:endParaRPr sz="2400" b="1" dirty="0">
              <a:solidFill>
                <a:schemeClr val="dk1"/>
              </a:solidFill>
            </a:endParaRPr>
          </a:p>
        </p:txBody>
      </p:sp>
      <p:cxnSp>
        <p:nvCxnSpPr>
          <p:cNvPr id="472" name="Google Shape;472;p68"/>
          <p:cNvCxnSpPr/>
          <p:nvPr/>
        </p:nvCxnSpPr>
        <p:spPr>
          <a:xfrm>
            <a:off x="396723" y="962062"/>
            <a:ext cx="647100" cy="0"/>
          </a:xfrm>
          <a:prstGeom prst="straightConnector1">
            <a:avLst/>
          </a:prstGeom>
          <a:noFill/>
          <a:ln w="19050" cap="flat" cmpd="sng">
            <a:solidFill>
              <a:schemeClr val="dk1"/>
            </a:solidFill>
            <a:prstDash val="solid"/>
            <a:round/>
            <a:headEnd type="none" w="med" len="med"/>
            <a:tailEnd type="none" w="med" len="med"/>
          </a:ln>
        </p:spPr>
      </p:cxnSp>
      <p:pic>
        <p:nvPicPr>
          <p:cNvPr id="7" name="Picture 6">
            <a:extLst>
              <a:ext uri="{FF2B5EF4-FFF2-40B4-BE49-F238E27FC236}">
                <a16:creationId xmlns:a16="http://schemas.microsoft.com/office/drawing/2014/main" id="{749C8AA1-61AA-003D-70E4-439F452B0A89}"/>
              </a:ext>
            </a:extLst>
          </p:cNvPr>
          <p:cNvPicPr>
            <a:picLocks noChangeAspect="1"/>
          </p:cNvPicPr>
          <p:nvPr/>
        </p:nvPicPr>
        <p:blipFill>
          <a:blip r:embed="rId3"/>
          <a:stretch>
            <a:fillRect/>
          </a:stretch>
        </p:blipFill>
        <p:spPr>
          <a:xfrm>
            <a:off x="1385347" y="868873"/>
            <a:ext cx="5675666" cy="3130022"/>
          </a:xfrm>
          <a:prstGeom prst="rect">
            <a:avLst/>
          </a:prstGeom>
        </p:spPr>
      </p:pic>
      <p:sp>
        <p:nvSpPr>
          <p:cNvPr id="14" name="TextBox 13">
            <a:extLst>
              <a:ext uri="{FF2B5EF4-FFF2-40B4-BE49-F238E27FC236}">
                <a16:creationId xmlns:a16="http://schemas.microsoft.com/office/drawing/2014/main" id="{D7393230-3736-4ACC-07EA-3C1440CE2766}"/>
              </a:ext>
            </a:extLst>
          </p:cNvPr>
          <p:cNvSpPr txBox="1"/>
          <p:nvPr/>
        </p:nvSpPr>
        <p:spPr>
          <a:xfrm>
            <a:off x="87085" y="4187869"/>
            <a:ext cx="7918408"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Direct Costs (Settlement, Legal, and Remediation)</a:t>
            </a:r>
            <a:r>
              <a:rPr kumimoji="0" lang="en-US" altLang="en-US" sz="1400" b="0" i="0" u="none" strike="noStrike" cap="none" normalizeH="0" baseline="0" dirty="0">
                <a:ln>
                  <a:noFill/>
                </a:ln>
                <a:solidFill>
                  <a:schemeClr val="tx1"/>
                </a:solidFill>
                <a:effectLst/>
                <a:latin typeface="Arial" panose="020B0604020202020204" pitchFamily="34" charset="0"/>
              </a:rPr>
              <a:t>: Around </a:t>
            </a:r>
            <a:r>
              <a:rPr kumimoji="0" lang="en-US" altLang="en-US" sz="1400" b="1" i="0" u="none" strike="noStrike" cap="none" normalizeH="0" baseline="0" dirty="0">
                <a:ln>
                  <a:noFill/>
                </a:ln>
                <a:solidFill>
                  <a:schemeClr val="tx1"/>
                </a:solidFill>
                <a:effectLst/>
                <a:latin typeface="Arial" panose="020B0604020202020204" pitchFamily="34" charset="0"/>
              </a:rPr>
              <a:t>$1.4 billion</a:t>
            </a:r>
            <a:r>
              <a:rPr kumimoji="0" lang="en-US" altLang="en-US" sz="1400" b="0" i="0" u="none" strike="noStrike" cap="none" normalizeH="0" baseline="0" dirty="0">
                <a:ln>
                  <a:noFill/>
                </a:ln>
                <a:solidFill>
                  <a:schemeClr val="tx1"/>
                </a:solidFill>
                <a:effectLst/>
                <a:latin typeface="Arial" panose="020B0604020202020204" pitchFamily="34" charset="0"/>
              </a:rPr>
              <a:t> to </a:t>
            </a:r>
            <a:r>
              <a:rPr kumimoji="0" lang="en-US" altLang="en-US" sz="1400" b="1" i="0" u="none" strike="noStrike" cap="none" normalizeH="0" baseline="0" dirty="0">
                <a:ln>
                  <a:noFill/>
                </a:ln>
                <a:solidFill>
                  <a:schemeClr val="tx1"/>
                </a:solidFill>
                <a:effectLst/>
                <a:latin typeface="Arial" panose="020B0604020202020204" pitchFamily="34" charset="0"/>
              </a:rPr>
              <a:t>$2 billion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Market Value Loss</a:t>
            </a:r>
            <a:r>
              <a:rPr kumimoji="0" lang="en-US" altLang="en-US" sz="1400" b="0" i="0" u="none" strike="noStrike" cap="none" normalizeH="0" baseline="0" dirty="0">
                <a:ln>
                  <a:noFill/>
                </a:ln>
                <a:solidFill>
                  <a:schemeClr val="tx1"/>
                </a:solidFill>
                <a:effectLst/>
                <a:latin typeface="Arial" panose="020B0604020202020204" pitchFamily="34" charset="0"/>
              </a:rPr>
              <a:t>: Around </a:t>
            </a:r>
            <a:r>
              <a:rPr kumimoji="0" lang="en-US" altLang="en-US" sz="1400" b="1" i="0" u="none" strike="noStrike" cap="none" normalizeH="0" baseline="0" dirty="0">
                <a:ln>
                  <a:noFill/>
                </a:ln>
                <a:solidFill>
                  <a:schemeClr val="tx1"/>
                </a:solidFill>
                <a:effectLst/>
                <a:latin typeface="Arial" panose="020B0604020202020204" pitchFamily="34" charset="0"/>
              </a:rPr>
              <a:t>$4 billion</a:t>
            </a:r>
            <a:r>
              <a:rPr kumimoji="0" lang="en-US" altLang="en-US" sz="1400" b="0" i="0" u="none" strike="noStrike" cap="none" normalizeH="0" baseline="0" dirty="0">
                <a:ln>
                  <a:noFill/>
                </a:ln>
                <a:solidFill>
                  <a:schemeClr val="tx1"/>
                </a:solidFill>
                <a:effectLst/>
                <a:latin typeface="Arial" panose="020B0604020202020204" pitchFamily="34" charset="0"/>
              </a:rPr>
              <a:t> in lost market capitalization immediately.</a:t>
            </a: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rgbClr val="FF0000"/>
                </a:solidFill>
                <a:latin typeface="Arial" panose="020B0604020202020204" pitchFamily="34" charset="0"/>
              </a:rPr>
              <a:t>Penetration Tests could have prevented this data breach.</a:t>
            </a:r>
            <a:endParaRPr kumimoji="0" lang="en-US" altLang="en-US" sz="1400" b="1" i="0" u="none" strike="noStrike" cap="none" normalizeH="0" baseline="0" dirty="0">
              <a:ln>
                <a:noFill/>
              </a:ln>
              <a:solidFill>
                <a:srgbClr val="FF0000"/>
              </a:solidFill>
              <a:effectLst/>
              <a:latin typeface="Arial" panose="020B0604020202020204" pitchFamily="34"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82"/>
          <p:cNvSpPr txBox="1">
            <a:spLocks noGrp="1"/>
          </p:cNvSpPr>
          <p:nvPr>
            <p:ph type="title"/>
          </p:nvPr>
        </p:nvSpPr>
        <p:spPr>
          <a:xfrm>
            <a:off x="5178246" y="2007959"/>
            <a:ext cx="3100800" cy="7955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a:t>
            </a:r>
            <a:endParaRPr dirty="0"/>
          </a:p>
        </p:txBody>
      </p:sp>
      <p:cxnSp>
        <p:nvCxnSpPr>
          <p:cNvPr id="630" name="Google Shape;630;p82"/>
          <p:cNvCxnSpPr/>
          <p:nvPr/>
        </p:nvCxnSpPr>
        <p:spPr>
          <a:xfrm>
            <a:off x="2064450" y="881100"/>
            <a:ext cx="647100" cy="0"/>
          </a:xfrm>
          <a:prstGeom prst="straightConnector1">
            <a:avLst/>
          </a:prstGeom>
          <a:noFill/>
          <a:ln w="19050" cap="flat" cmpd="sng">
            <a:solidFill>
              <a:schemeClr val="dk1"/>
            </a:solidFill>
            <a:prstDash val="solid"/>
            <a:round/>
            <a:headEnd type="none" w="med" len="med"/>
            <a:tailEnd type="none" w="med" len="med"/>
          </a:ln>
        </p:spPr>
      </p:cxnSp>
      <p:sp>
        <p:nvSpPr>
          <p:cNvPr id="631" name="Google Shape;631;p82"/>
          <p:cNvSpPr txBox="1">
            <a:spLocks noGrp="1"/>
          </p:cNvSpPr>
          <p:nvPr>
            <p:ph type="subTitle" idx="1"/>
          </p:nvPr>
        </p:nvSpPr>
        <p:spPr>
          <a:xfrm>
            <a:off x="837600" y="881100"/>
            <a:ext cx="3100800" cy="990600"/>
          </a:xfrm>
          <a:prstGeom prst="rect">
            <a:avLst/>
          </a:prstGeom>
        </p:spPr>
        <p:txBody>
          <a:bodyPr spcFirstLastPara="1" wrap="square" lIns="91425" tIns="91425" rIns="91425" bIns="91425" anchor="t" anchorCtr="0">
            <a:noAutofit/>
          </a:bodyPr>
          <a:lstStyle/>
          <a:p>
            <a:pPr marL="0" lvl="0" indent="0">
              <a:buNone/>
            </a:pPr>
            <a:r>
              <a:rPr lang="en-US" dirty="0"/>
              <a:t>A failure to patch a known vulnerability in a widely used web application framework, </a:t>
            </a:r>
            <a:r>
              <a:rPr lang="en-US" b="1" dirty="0"/>
              <a:t>Apache Struts</a:t>
            </a:r>
          </a:p>
          <a:p>
            <a:pPr marL="0" lvl="0" indent="0">
              <a:buNone/>
            </a:pPr>
            <a:r>
              <a:rPr lang="en-CA" b="1" dirty="0"/>
              <a:t>CVE-2017-5638(March 7, 2017)</a:t>
            </a:r>
          </a:p>
          <a:p>
            <a:pPr marL="0" lvl="0" indent="0">
              <a:buNone/>
            </a:pPr>
            <a:endParaRPr lang="en-CA" dirty="0"/>
          </a:p>
          <a:p>
            <a:pPr marL="0" lvl="0" indent="0">
              <a:buNone/>
            </a:pPr>
            <a:r>
              <a:rPr lang="en-CA" dirty="0"/>
              <a:t>Attackers began exploiting on </a:t>
            </a:r>
          </a:p>
          <a:p>
            <a:pPr marL="0" lvl="0" indent="0">
              <a:buNone/>
            </a:pPr>
            <a:r>
              <a:rPr lang="en-CA" b="1" dirty="0"/>
              <a:t>May 13, 2017</a:t>
            </a:r>
          </a:p>
          <a:p>
            <a:pPr marL="0" lvl="0" indent="0">
              <a:buNone/>
            </a:pPr>
            <a:r>
              <a:rPr lang="en-US" dirty="0"/>
              <a:t>Attackers remained in Equifax's network for </a:t>
            </a:r>
            <a:r>
              <a:rPr lang="en-US" b="1" dirty="0"/>
              <a:t>76 days</a:t>
            </a:r>
          </a:p>
          <a:p>
            <a:pPr marL="0" lvl="0" indent="0">
              <a:buNone/>
            </a:pPr>
            <a:r>
              <a:rPr lang="en-US" dirty="0"/>
              <a:t>July 29, 2017- Equifax discovered “suspicious network traffic”</a:t>
            </a:r>
            <a:endParaRPr lang="en-CA" b="1" dirty="0"/>
          </a:p>
          <a:p>
            <a:pPr marL="0" lvl="0" indent="0">
              <a:buNone/>
            </a:pPr>
            <a:endParaRPr b="1" dirty="0"/>
          </a:p>
        </p:txBody>
      </p:sp>
      <p:sp>
        <p:nvSpPr>
          <p:cNvPr id="632" name="Google Shape;632;p82"/>
          <p:cNvSpPr txBox="1">
            <a:spLocks noGrp="1"/>
          </p:cNvSpPr>
          <p:nvPr>
            <p:ph type="subTitle" idx="2"/>
          </p:nvPr>
        </p:nvSpPr>
        <p:spPr>
          <a:xfrm>
            <a:off x="5178246" y="2803464"/>
            <a:ext cx="3100800" cy="10189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Active Manual Penetration Testing</a:t>
            </a:r>
          </a:p>
          <a:p>
            <a:pPr marL="0" lvl="0" indent="0" algn="ctr" rtl="0">
              <a:spcBef>
                <a:spcPts val="0"/>
              </a:spcBef>
              <a:spcAft>
                <a:spcPts val="0"/>
              </a:spcAft>
              <a:buNone/>
            </a:pPr>
            <a:r>
              <a:rPr lang="en-US" dirty="0"/>
              <a:t>And Vulnerability Scan</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At least Quarterly For External Pen Test</a:t>
            </a:r>
          </a:p>
          <a:p>
            <a:pPr marL="0" lvl="0" indent="0" algn="ctr" rtl="0">
              <a:spcBef>
                <a:spcPts val="0"/>
              </a:spcBef>
              <a:spcAft>
                <a:spcPts val="0"/>
              </a:spcAft>
              <a:buNone/>
            </a:pPr>
            <a:r>
              <a:rPr lang="en-US" dirty="0"/>
              <a:t>Annually for Internal Pen Test</a:t>
            </a:r>
          </a:p>
          <a:p>
            <a:pPr marL="0" lvl="0" indent="0" algn="ctr" rtl="0">
              <a:spcBef>
                <a:spcPts val="0"/>
              </a:spcBef>
              <a:spcAft>
                <a:spcPts val="0"/>
              </a:spcAft>
              <a:buNone/>
            </a:pPr>
            <a:endParaRPr lang="en-US" dirty="0"/>
          </a:p>
          <a:p>
            <a:pPr marL="0" indent="0">
              <a:buNone/>
            </a:pPr>
            <a:r>
              <a:rPr lang="en-US" dirty="0"/>
              <a:t>We can not just rely on network/endpoint monitoring</a:t>
            </a:r>
          </a:p>
          <a:p>
            <a:pPr marL="0" indent="0">
              <a:buNone/>
            </a:pPr>
            <a:r>
              <a:rPr lang="en-US" dirty="0"/>
              <a:t>Not Enough</a:t>
            </a:r>
            <a:endParaRPr dirty="0"/>
          </a:p>
        </p:txBody>
      </p:sp>
      <p:cxnSp>
        <p:nvCxnSpPr>
          <p:cNvPr id="633" name="Google Shape;633;p82"/>
          <p:cNvCxnSpPr/>
          <p:nvPr/>
        </p:nvCxnSpPr>
        <p:spPr>
          <a:xfrm>
            <a:off x="6413805" y="2739975"/>
            <a:ext cx="647100" cy="0"/>
          </a:xfrm>
          <a:prstGeom prst="straightConnector1">
            <a:avLst/>
          </a:prstGeom>
          <a:noFill/>
          <a:ln w="19050" cap="flat" cmpd="sng">
            <a:solidFill>
              <a:schemeClr val="dk1"/>
            </a:solidFill>
            <a:prstDash val="solid"/>
            <a:round/>
            <a:headEnd type="none" w="med" len="med"/>
            <a:tailEnd type="none" w="med" len="med"/>
          </a:ln>
        </p:spPr>
      </p:cxnSp>
      <p:sp>
        <p:nvSpPr>
          <p:cNvPr id="634" name="Google Shape;634;p82"/>
          <p:cNvSpPr txBox="1">
            <a:spLocks noGrp="1"/>
          </p:cNvSpPr>
          <p:nvPr>
            <p:ph type="title" idx="3"/>
          </p:nvPr>
        </p:nvSpPr>
        <p:spPr>
          <a:xfrm>
            <a:off x="837600" y="203721"/>
            <a:ext cx="31008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Cause</a:t>
            </a:r>
            <a:endParaRPr dirty="0"/>
          </a:p>
        </p:txBody>
      </p:sp>
    </p:spTree>
    <p:extLst>
      <p:ext uri="{BB962C8B-B14F-4D97-AF65-F5344CB8AC3E}">
        <p14:creationId xmlns:p14="http://schemas.microsoft.com/office/powerpoint/2010/main" val="41815464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7"/>
          <p:cNvSpPr txBox="1">
            <a:spLocks noGrp="1"/>
          </p:cNvSpPr>
          <p:nvPr>
            <p:ph type="title"/>
          </p:nvPr>
        </p:nvSpPr>
        <p:spPr>
          <a:xfrm>
            <a:off x="1139056" y="667433"/>
            <a:ext cx="4667018"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Next Step</a:t>
            </a:r>
            <a:endParaRPr dirty="0"/>
          </a:p>
        </p:txBody>
      </p:sp>
      <p:sp>
        <p:nvSpPr>
          <p:cNvPr id="566" name="Google Shape;566;p77"/>
          <p:cNvSpPr/>
          <p:nvPr/>
        </p:nvSpPr>
        <p:spPr>
          <a:xfrm>
            <a:off x="811438" y="530725"/>
            <a:ext cx="2571000" cy="10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1" name="Google Shape;571;p77"/>
          <p:cNvCxnSpPr/>
          <p:nvPr/>
        </p:nvCxnSpPr>
        <p:spPr>
          <a:xfrm rot="10800000">
            <a:off x="811438" y="530725"/>
            <a:ext cx="0" cy="929100"/>
          </a:xfrm>
          <a:prstGeom prst="straightConnector1">
            <a:avLst/>
          </a:prstGeom>
          <a:noFill/>
          <a:ln w="19050" cap="flat" cmpd="sng">
            <a:solidFill>
              <a:schemeClr val="dk1"/>
            </a:solidFill>
            <a:prstDash val="solid"/>
            <a:round/>
            <a:headEnd type="diamond" w="med" len="med"/>
            <a:tailEnd type="none" w="med" len="med"/>
          </a:ln>
        </p:spPr>
      </p:cxnSp>
      <p:sp>
        <p:nvSpPr>
          <p:cNvPr id="3" name="Google Shape;570;p77">
            <a:extLst>
              <a:ext uri="{FF2B5EF4-FFF2-40B4-BE49-F238E27FC236}">
                <a16:creationId xmlns:a16="http://schemas.microsoft.com/office/drawing/2014/main" id="{B9249A44-AEC3-7282-3948-5EF3568D7E48}"/>
              </a:ext>
            </a:extLst>
          </p:cNvPr>
          <p:cNvSpPr txBox="1">
            <a:spLocks/>
          </p:cNvSpPr>
          <p:nvPr/>
        </p:nvSpPr>
        <p:spPr>
          <a:xfrm>
            <a:off x="1431098" y="2123028"/>
            <a:ext cx="6281803" cy="20145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1pPr>
            <a:lvl2pPr marL="914400" marR="0" lvl="1"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2pPr>
            <a:lvl3pPr marL="1371600" marR="0" lvl="2"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3pPr>
            <a:lvl4pPr marL="1828800" marR="0" lvl="3"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4pPr>
            <a:lvl5pPr marL="2286000" marR="0" lvl="4"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5pPr>
            <a:lvl6pPr marL="2743200" marR="0" lvl="5"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6pPr>
            <a:lvl7pPr marL="3200400" marR="0" lvl="6"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7pPr>
            <a:lvl8pPr marL="3657600" marR="0" lvl="7"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8pPr>
            <a:lvl9pPr marL="4114800" marR="0" lvl="8" indent="-317500" algn="l" rtl="0">
              <a:lnSpc>
                <a:spcPct val="115000"/>
              </a:lnSpc>
              <a:spcBef>
                <a:spcPts val="1600"/>
              </a:spcBef>
              <a:spcAft>
                <a:spcPts val="160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9pPr>
          </a:lstStyle>
          <a:p>
            <a:pPr marL="285750" lvl="0" indent="-285750" defTabSz="914400" eaLnBrk="0" fontAlgn="base" latinLnBrk="0" hangingPunct="0">
              <a:lnSpc>
                <a:spcPct val="115000"/>
              </a:lnSpc>
              <a:spcAft>
                <a:spcPts val="1600"/>
              </a:spcAft>
              <a:buClr>
                <a:schemeClr val="hlink"/>
              </a:buClr>
              <a:buSzPts val="1400"/>
              <a:buFont typeface="Questrial"/>
              <a:buChar char="●"/>
              <a:tabLst/>
            </a:pPr>
            <a:r>
              <a:rPr lang="en-US" dirty="0"/>
              <a:t>Penetration tests should be conducted </a:t>
            </a:r>
            <a:r>
              <a:rPr lang="en-US" b="1" dirty="0"/>
              <a:t>manually</a:t>
            </a:r>
            <a:r>
              <a:rPr lang="en-US" dirty="0"/>
              <a:t> every quarter by an approved third-party or internal security team.</a:t>
            </a:r>
          </a:p>
          <a:p>
            <a:pPr marL="285750" lvl="0" indent="-285750" defTabSz="914400" eaLnBrk="0" fontAlgn="base" latinLnBrk="0" hangingPunct="0">
              <a:lnSpc>
                <a:spcPct val="115000"/>
              </a:lnSpc>
              <a:spcAft>
                <a:spcPts val="1600"/>
              </a:spcAft>
              <a:buClr>
                <a:schemeClr val="hlink"/>
              </a:buClr>
              <a:buSzPts val="1400"/>
              <a:buFont typeface="Questrial"/>
              <a:buChar char="●"/>
              <a:tabLst/>
            </a:pPr>
            <a:r>
              <a:rPr lang="en-US" dirty="0"/>
              <a:t>Performing a monthly vulnerability scan on the organization's systems to detect known vulnerabilities, including outdated software, configuration errors, and missing security patches.</a:t>
            </a:r>
          </a:p>
          <a:p>
            <a:pPr marL="285750" lvl="0" indent="-285750" defTabSz="914400" eaLnBrk="0" fontAlgn="base" latinLnBrk="0" hangingPunct="0">
              <a:lnSpc>
                <a:spcPct val="115000"/>
              </a:lnSpc>
              <a:spcAft>
                <a:spcPts val="1600"/>
              </a:spcAft>
              <a:buClr>
                <a:schemeClr val="hlink"/>
              </a:buClr>
              <a:buSzPts val="1400"/>
              <a:buFont typeface="Questrial"/>
              <a:buChar char="●"/>
              <a:tabLst/>
            </a:pPr>
            <a:r>
              <a:rPr lang="en-CA" dirty="0"/>
              <a:t>A     $200,000 vs </a:t>
            </a:r>
            <a:r>
              <a:rPr lang="en-CA" b="1" dirty="0">
                <a:solidFill>
                  <a:srgbClr val="FF0000"/>
                </a:solidFill>
              </a:rPr>
              <a:t>$6,000,000,000   </a:t>
            </a:r>
            <a:r>
              <a:rPr lang="en-CA" dirty="0"/>
              <a:t>Question</a:t>
            </a:r>
            <a:endParaRPr lang="en-US" dirty="0"/>
          </a:p>
        </p:txBody>
      </p:sp>
      <p:sp>
        <p:nvSpPr>
          <p:cNvPr id="2" name="Google Shape;568;p77">
            <a:extLst>
              <a:ext uri="{FF2B5EF4-FFF2-40B4-BE49-F238E27FC236}">
                <a16:creationId xmlns:a16="http://schemas.microsoft.com/office/drawing/2014/main" id="{362D1C00-2863-411E-F769-AAFF8B994346}"/>
              </a:ext>
            </a:extLst>
          </p:cNvPr>
          <p:cNvSpPr/>
          <p:nvPr/>
        </p:nvSpPr>
        <p:spPr>
          <a:xfrm>
            <a:off x="5711402" y="4788797"/>
            <a:ext cx="2571000" cy="10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 name="Google Shape;574;p77">
            <a:extLst>
              <a:ext uri="{FF2B5EF4-FFF2-40B4-BE49-F238E27FC236}">
                <a16:creationId xmlns:a16="http://schemas.microsoft.com/office/drawing/2014/main" id="{802ABF4F-3994-DEAF-1C56-B8BCD6BB85A5}"/>
              </a:ext>
            </a:extLst>
          </p:cNvPr>
          <p:cNvCxnSpPr/>
          <p:nvPr/>
        </p:nvCxnSpPr>
        <p:spPr>
          <a:xfrm rot="10800000">
            <a:off x="8273073" y="3979892"/>
            <a:ext cx="0" cy="929100"/>
          </a:xfrm>
          <a:prstGeom prst="straightConnector1">
            <a:avLst/>
          </a:prstGeom>
          <a:noFill/>
          <a:ln w="19050" cap="flat" cmpd="sng">
            <a:solidFill>
              <a:schemeClr val="dk1"/>
            </a:solidFill>
            <a:prstDash val="solid"/>
            <a:round/>
            <a:headEnd type="none" w="med" len="med"/>
            <a:tailEnd type="diamond" w="med" len="med"/>
          </a:ln>
        </p:spPr>
      </p:cxnSp>
    </p:spTree>
    <p:extLst>
      <p:ext uri="{BB962C8B-B14F-4D97-AF65-F5344CB8AC3E}">
        <p14:creationId xmlns:p14="http://schemas.microsoft.com/office/powerpoint/2010/main" val="12448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pic>
        <p:nvPicPr>
          <p:cNvPr id="532" name="Google Shape;532;p73"/>
          <p:cNvPicPr preferRelativeResize="0"/>
          <p:nvPr/>
        </p:nvPicPr>
        <p:blipFill rotWithShape="1">
          <a:blip r:embed="rId3">
            <a:alphaModFix/>
          </a:blip>
          <a:srcRect l="11330" t="14107" r="10793" b="13841"/>
          <a:stretch/>
        </p:blipFill>
        <p:spPr>
          <a:xfrm>
            <a:off x="5634325" y="747975"/>
            <a:ext cx="2620047" cy="3643043"/>
          </a:xfrm>
          <a:prstGeom prst="rect">
            <a:avLst/>
          </a:prstGeom>
          <a:noFill/>
          <a:ln>
            <a:noFill/>
          </a:ln>
        </p:spPr>
      </p:pic>
      <p:sp>
        <p:nvSpPr>
          <p:cNvPr id="533" name="Google Shape;533;p73"/>
          <p:cNvSpPr/>
          <p:nvPr/>
        </p:nvSpPr>
        <p:spPr>
          <a:xfrm>
            <a:off x="5634400" y="747900"/>
            <a:ext cx="2619900" cy="36432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4" name="Google Shape;534;p73"/>
          <p:cNvCxnSpPr/>
          <p:nvPr/>
        </p:nvCxnSpPr>
        <p:spPr>
          <a:xfrm>
            <a:off x="850796" y="3163263"/>
            <a:ext cx="647100" cy="0"/>
          </a:xfrm>
          <a:prstGeom prst="straightConnector1">
            <a:avLst/>
          </a:prstGeom>
          <a:noFill/>
          <a:ln w="19050" cap="flat" cmpd="sng">
            <a:solidFill>
              <a:schemeClr val="dk1"/>
            </a:solidFill>
            <a:prstDash val="solid"/>
            <a:round/>
            <a:headEnd type="none" w="med" len="med"/>
            <a:tailEnd type="none" w="med" len="med"/>
          </a:ln>
        </p:spPr>
      </p:cxnSp>
      <p:sp>
        <p:nvSpPr>
          <p:cNvPr id="6" name="Google Shape;477;p69">
            <a:extLst>
              <a:ext uri="{FF2B5EF4-FFF2-40B4-BE49-F238E27FC236}">
                <a16:creationId xmlns:a16="http://schemas.microsoft.com/office/drawing/2014/main" id="{4370707E-7071-4C99-7D62-698D20065184}"/>
              </a:ext>
            </a:extLst>
          </p:cNvPr>
          <p:cNvSpPr txBox="1">
            <a:spLocks noGrp="1"/>
          </p:cNvSpPr>
          <p:nvPr>
            <p:ph type="title"/>
          </p:nvPr>
        </p:nvSpPr>
        <p:spPr>
          <a:xfrm>
            <a:off x="-57347" y="1997060"/>
            <a:ext cx="5691600" cy="13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Thank YOU </a:t>
            </a:r>
            <a:r>
              <a:rPr lang="en" sz="3600" dirty="0">
                <a:sym typeface="Wingdings" panose="05000000000000000000" pitchFamily="2" charset="2"/>
              </a:rPr>
              <a:t></a:t>
            </a:r>
            <a:endParaRPr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1205</Words>
  <Application>Microsoft Office PowerPoint</Application>
  <PresentationFormat>On-screen Show (16:9)</PresentationFormat>
  <Paragraphs>99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Didact Gothic</vt:lpstr>
      <vt:lpstr>Julius Sans One</vt:lpstr>
      <vt:lpstr>Questrial</vt:lpstr>
      <vt:lpstr>Times New Roman</vt:lpstr>
      <vt:lpstr>Wingdings</vt:lpstr>
      <vt:lpstr>Arial</vt:lpstr>
      <vt:lpstr>Minimalist Grayscale Pitch Deck XL by Slidesgo</vt:lpstr>
      <vt:lpstr>The best way to find out  if you are secure is to try to  break in yourself</vt:lpstr>
      <vt:lpstr>Summary</vt:lpstr>
      <vt:lpstr>Highlight</vt:lpstr>
      <vt:lpstr>Highlight</vt:lpstr>
      <vt:lpstr>Penetration Testing</vt:lpstr>
      <vt:lpstr>Equifax CEO Richard F. Smith in hearing(2017)</vt:lpstr>
      <vt:lpstr>Solution</vt:lpstr>
      <vt:lpstr>Next Step</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智亿 邓</cp:lastModifiedBy>
  <cp:revision>311</cp:revision>
  <dcterms:modified xsi:type="dcterms:W3CDTF">2024-09-18T20:37:06Z</dcterms:modified>
</cp:coreProperties>
</file>