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60" r:id="rId5"/>
    <p:sldId id="268" r:id="rId6"/>
    <p:sldId id="265" r:id="rId7"/>
    <p:sldId id="262" r:id="rId8"/>
    <p:sldId id="263" r:id="rId9"/>
    <p:sldId id="267" r:id="rId10"/>
    <p:sldId id="271" r:id="rId11"/>
    <p:sldId id="272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4"/>
    <p:restoredTop sz="95714"/>
  </p:normalViewPr>
  <p:slideViewPr>
    <p:cSldViewPr snapToGrid="0">
      <p:cViewPr varScale="1">
        <p:scale>
          <a:sx n="72" d="100"/>
          <a:sy n="72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330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82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8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5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11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682B7-DA7E-8B76-A0B0-48C2B5CD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Trattamento dei dati in ambito sanitario:</a:t>
            </a:r>
            <a:b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Big Data e Blockchain come supporto al</a:t>
            </a:r>
            <a:b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Fascicolo Sanitario Elettronico e alla</a:t>
            </a:r>
            <a:b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Cartella Clinica Elettronica</a:t>
            </a:r>
            <a:br>
              <a:rPr lang="it-IT" sz="280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it-IT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12D955-5DBC-CCDB-EC76-2ED8D234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294" y="3999822"/>
            <a:ext cx="9054894" cy="1527404"/>
          </a:xfrm>
        </p:spPr>
        <p:txBody>
          <a:bodyPr>
            <a:normAutofit/>
          </a:bodyPr>
          <a:lstStyle/>
          <a:p>
            <a:pPr algn="r"/>
            <a:r>
              <a:rPr lang="it-IT" sz="2600" dirty="0">
                <a:latin typeface="Arial Rounded MT Bold" panose="020F0704030504030204" pitchFamily="34" charset="77"/>
              </a:rPr>
              <a:t> Candidato: Daniele Nanni Cirulli</a:t>
            </a:r>
          </a:p>
          <a:p>
            <a:pPr algn="r"/>
            <a:endParaRPr lang="it-IT" dirty="0"/>
          </a:p>
          <a:p>
            <a:pPr algn="l"/>
            <a:r>
              <a:rPr lang="it-IT" sz="2600" dirty="0">
                <a:latin typeface="Arial Rounded MT Bold" panose="020F0704030504030204" pitchFamily="34" charset="77"/>
              </a:rPr>
              <a:t>Relatore: Claudia Cevenini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6AA448-39CB-8313-0901-0F92284BF783}"/>
              </a:ext>
            </a:extLst>
          </p:cNvPr>
          <p:cNvSpPr txBox="1"/>
          <p:nvPr/>
        </p:nvSpPr>
        <p:spPr>
          <a:xfrm>
            <a:off x="3984171" y="6008914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A. A 2022/2023</a:t>
            </a:r>
          </a:p>
        </p:txBody>
      </p:sp>
    </p:spTree>
    <p:extLst>
      <p:ext uri="{BB962C8B-B14F-4D97-AF65-F5344CB8AC3E}">
        <p14:creationId xmlns:p14="http://schemas.microsoft.com/office/powerpoint/2010/main" val="65335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401A2F-A4AF-C0F7-0782-99999602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it-IT" sz="3700">
                <a:latin typeface="American Typewriter"/>
              </a:rPr>
              <a:t>Situazione in Italia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445E06-6083-5D30-5AE2-1AFE0378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Da una prima ricerca, si evince che lo stato di attuazione del FSE sia molto promettente. Infatti, tutte le regioni e province autonome dichiarano un tasso d’utilizzo superiore al 80%.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4DBF649-4BE5-4AD3-EC3C-0C3CE47D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54" y="1799662"/>
            <a:ext cx="7073817" cy="36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4589C3-8128-624C-5054-CEC7B3C3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0" y="0"/>
            <a:ext cx="9251859" cy="1284324"/>
          </a:xfrm>
        </p:spPr>
        <p:txBody>
          <a:bodyPr anchor="ctr">
            <a:normAutofit/>
          </a:bodyPr>
          <a:lstStyle/>
          <a:p>
            <a:pPr algn="ctr"/>
            <a:r>
              <a:rPr lang="it-IT" sz="3100" dirty="0">
                <a:latin typeface="American Typewriter"/>
              </a:rPr>
              <a:t>Grafici utilizzo e alimentazione FSE</a:t>
            </a:r>
          </a:p>
        </p:txBody>
      </p:sp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7E9DF17D-EE64-B846-042F-8B0F9F2A5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" r="3" b="3"/>
          <a:stretch/>
        </p:blipFill>
        <p:spPr>
          <a:xfrm>
            <a:off x="527309" y="1349509"/>
            <a:ext cx="4937695" cy="2541356"/>
          </a:xfrm>
          <a:prstGeom prst="rect">
            <a:avLst/>
          </a:prstGeom>
        </p:spPr>
      </p:pic>
      <p:pic>
        <p:nvPicPr>
          <p:cNvPr id="8" name="Immagine 7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717CB670-221D-B0E8-3732-BDA1BCEFE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499"/>
          <a:stretch/>
        </p:blipFill>
        <p:spPr>
          <a:xfrm>
            <a:off x="6502711" y="1349509"/>
            <a:ext cx="4937695" cy="2541355"/>
          </a:xfrm>
          <a:prstGeom prst="rect">
            <a:avLst/>
          </a:prstGeom>
        </p:spPr>
      </p:pic>
      <p:pic>
        <p:nvPicPr>
          <p:cNvPr id="27" name="Immagine 2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9472C4B8-72AC-EEBB-9769-39FCCE5D2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10" y="4043608"/>
            <a:ext cx="4937694" cy="2576596"/>
          </a:xfrm>
          <a:prstGeom prst="rect">
            <a:avLst/>
          </a:prstGeom>
        </p:spPr>
      </p:pic>
      <p:pic>
        <p:nvPicPr>
          <p:cNvPr id="29" name="Immagine 2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932F7830-7B5F-139D-43E4-2715A3566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11" y="4043608"/>
            <a:ext cx="4937695" cy="25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DF6F0-4627-BCDD-E03F-3353FBFE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35473"/>
            <a:ext cx="9601200" cy="1485900"/>
          </a:xfrm>
        </p:spPr>
        <p:txBody>
          <a:bodyPr/>
          <a:lstStyle/>
          <a:p>
            <a:pPr algn="ctr"/>
            <a:r>
              <a:rPr lang="it-IT" dirty="0">
                <a:latin typeface="American Typewriter" panose="02090604020004020304" pitchFamily="18" charset="77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4B2C3-8550-61CE-C914-AD1B2EA2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61718"/>
            <a:ext cx="9601200" cy="332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L’innegabile supporto che Big Data e Blockchain apportano al settore sanitario.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La disparità nell’utilizzo del FSE da parte delle regioni.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L’esigenza di attuare un piano di formazione verso tutte le figure coinvolte nell’utilizzo di questi sistemi.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La necessità di un’infrastruttura robusta, personale altamente qualificato e ingenti risorse finanziarie.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A1865C-FD0A-6EC6-B6FA-BB0CBBAEEC7F}"/>
              </a:ext>
            </a:extLst>
          </p:cNvPr>
          <p:cNvSpPr txBox="1"/>
          <p:nvPr/>
        </p:nvSpPr>
        <p:spPr>
          <a:xfrm>
            <a:off x="1295400" y="1781027"/>
            <a:ext cx="3114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pple Braille"/>
              </a:rPr>
              <a:t>Dall’elaborato si evince: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66732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AD748-AEE4-0F64-EC76-65CBCE43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5000" dirty="0">
              <a:latin typeface="American Typewriter" panose="02090604020004020304" pitchFamily="18" charset="77"/>
            </a:endParaRPr>
          </a:p>
          <a:p>
            <a:pPr marL="0" indent="0" algn="ctr">
              <a:buNone/>
            </a:pPr>
            <a:r>
              <a:rPr lang="it-IT" sz="5000" dirty="0">
                <a:latin typeface="American Typewriter" panose="02090604020004020304" pitchFamily="18" charset="77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8398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D3098-5464-A508-A33C-8B59DC73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latin typeface="American Typewriter"/>
              </a:rPr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67AD6-E638-3E13-32CA-3B30FA22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Apple Braille" pitchFamily="2" charset="0"/>
              </a:rPr>
              <a:t>Obiettivi di questa tesi :</a:t>
            </a:r>
          </a:p>
          <a:p>
            <a:pPr marL="0" indent="0">
              <a:buNone/>
            </a:pPr>
            <a:endParaRPr lang="it-IT" dirty="0"/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Esaminare il quadro normativo vigente in materia di protezione dei dati;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Analizzare alcune delle tecnologie informatiche utilizzate nel settore sanitario per la gestione dei dat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i;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Approfondire lo stato di utilizzo dei sistemi informativi sanitari sul territorio nazionale.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9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90B3-D148-290D-052A-44FEBE8B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merican Typewriter" panose="02090604020004020304"/>
                <a:cs typeface="Aharoni" panose="02010803020104030203" pitchFamily="2" charset="-79"/>
              </a:rPr>
              <a:t>Il dato personale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D52A8-D513-7356-A03D-9BF5CE8E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>
                <a:latin typeface="Apple Braille" pitchFamily="2" charset="0"/>
                <a:cs typeface="Al Tarikh" pitchFamily="2" charset="-78"/>
              </a:rPr>
              <a:t>In ambito giuridico il dato personale è un tipo specifico di dato che si riferisce a qualsiasi informazione che identifica o rende identificabile,  in maniera diretta o indiretta, una persona fisica. </a:t>
            </a:r>
          </a:p>
          <a:p>
            <a:pPr marL="0" indent="0" algn="just">
              <a:buNone/>
            </a:pPr>
            <a:endParaRPr lang="it-IT" sz="2400" dirty="0">
              <a:latin typeface="Apple Braille" pitchFamily="2" charset="0"/>
              <a:cs typeface="Al Tarikh" pitchFamily="2" charset="-78"/>
            </a:endParaRPr>
          </a:p>
          <a:p>
            <a:pPr marL="0" indent="0" algn="just">
              <a:buNone/>
            </a:pPr>
            <a:r>
              <a:rPr lang="it-IT" sz="2400" dirty="0">
                <a:latin typeface="Apple Braille" pitchFamily="2" charset="0"/>
                <a:cs typeface="Al Tarikh" pitchFamily="2" charset="-78"/>
              </a:rPr>
              <a:t>Una sottocategoria di dati personali è costituita dai dati sensibili: informazioni particolarmente delicate sulla vita di una persona che richiedono maggior tutela. Un esempio di dato sensibile è il dato sanitario.</a:t>
            </a:r>
          </a:p>
        </p:txBody>
      </p:sp>
    </p:spTree>
    <p:extLst>
      <p:ext uri="{BB962C8B-B14F-4D97-AF65-F5344CB8AC3E}">
        <p14:creationId xmlns:p14="http://schemas.microsoft.com/office/powerpoint/2010/main" val="28262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2E53F-1102-CF9D-E3FA-4E05ACEA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37965"/>
            <a:ext cx="9601200" cy="1485900"/>
          </a:xfrm>
        </p:spPr>
        <p:txBody>
          <a:bodyPr/>
          <a:lstStyle/>
          <a:p>
            <a:r>
              <a:rPr lang="it-IT" dirty="0">
                <a:latin typeface="American Typewriter" panose="02090604020004020304"/>
              </a:rPr>
              <a:t>Normative vigenti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E00F3-7F6E-FB31-5DF7-861845BE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34670"/>
            <a:ext cx="9601200" cy="5334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normative vigenti prese in esame sono il GDPR europeo e l’HIPAA statunitense.</a:t>
            </a:r>
          </a:p>
        </p:txBody>
      </p:sp>
      <p:sp>
        <p:nvSpPr>
          <p:cNvPr id="6" name="Google Shape;205;p30">
            <a:extLst>
              <a:ext uri="{FF2B5EF4-FFF2-40B4-BE49-F238E27FC236}">
                <a16:creationId xmlns:a16="http://schemas.microsoft.com/office/drawing/2014/main" id="{6DA2D450-2A3B-8385-87F9-B7C563C6F3B2}"/>
              </a:ext>
            </a:extLst>
          </p:cNvPr>
          <p:cNvSpPr/>
          <p:nvPr/>
        </p:nvSpPr>
        <p:spPr>
          <a:xfrm>
            <a:off x="1219200" y="2130343"/>
            <a:ext cx="4887744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Arial Rounded MT Bold" panose="020F0704030504030204" pitchFamily="34" charset="77"/>
              </a:rPr>
              <a:t>GDPR</a:t>
            </a:r>
            <a:endParaRPr b="1" dirty="0">
              <a:latin typeface="Arial Rounded MT Bold" panose="020F0704030504030204" pitchFamily="34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8D09AE-E7C9-2AD9-1839-F4A5D333BA36}"/>
              </a:ext>
            </a:extLst>
          </p:cNvPr>
          <p:cNvSpPr txBox="1"/>
          <p:nvPr/>
        </p:nvSpPr>
        <p:spPr>
          <a:xfrm>
            <a:off x="1219199" y="2520943"/>
            <a:ext cx="4887745" cy="2308324"/>
          </a:xfrm>
          <a:prstGeom prst="rect">
            <a:avLst/>
          </a:prstGeom>
          <a:noFill/>
          <a:ln>
            <a:solidFill>
              <a:schemeClr val="tx1">
                <a:alpha val="55958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latin typeface="Apple Braille" pitchFamily="2" charset="0"/>
              </a:rPr>
              <a:t>Tutela tutte le categorie di dati personali.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latin typeface="Apple Braille" pitchFamily="2" charset="0"/>
              </a:rPr>
              <a:t>Si applica a tutte le organizzazioni stabilite nell’UE o che trattano dati di interessati che si trovano nell’UE.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latin typeface="Apple Braille" pitchFamily="2" charset="0"/>
              </a:rPr>
              <a:t>I dati personali possono essere utilizzati solo per le finalità per le quali sono stati raccolti e solo con il consenso esplicito del titolare dei dati.</a:t>
            </a:r>
          </a:p>
        </p:txBody>
      </p:sp>
      <p:sp>
        <p:nvSpPr>
          <p:cNvPr id="10" name="Google Shape;205;p30">
            <a:extLst>
              <a:ext uri="{FF2B5EF4-FFF2-40B4-BE49-F238E27FC236}">
                <a16:creationId xmlns:a16="http://schemas.microsoft.com/office/drawing/2014/main" id="{9CD6B10D-8CB9-714A-E90F-E7F3D836F841}"/>
              </a:ext>
            </a:extLst>
          </p:cNvPr>
          <p:cNvSpPr/>
          <p:nvPr/>
        </p:nvSpPr>
        <p:spPr>
          <a:xfrm>
            <a:off x="7374013" y="2130343"/>
            <a:ext cx="4012854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Arial Rounded MT Bold" panose="020F0704030504030204" pitchFamily="34" charset="77"/>
              </a:rPr>
              <a:t>HIPAA</a:t>
            </a:r>
            <a:endParaRPr b="1" dirty="0">
              <a:latin typeface="Arial Rounded MT Bold" panose="020F0704030504030204" pitchFamily="34" charset="77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A93238-E33E-5E0F-9DF2-1A3663D176EF}"/>
              </a:ext>
            </a:extLst>
          </p:cNvPr>
          <p:cNvSpPr txBox="1"/>
          <p:nvPr/>
        </p:nvSpPr>
        <p:spPr>
          <a:xfrm>
            <a:off x="7374012" y="2520943"/>
            <a:ext cx="4012854" cy="2585323"/>
          </a:xfrm>
          <a:prstGeom prst="rect">
            <a:avLst/>
          </a:prstGeom>
          <a:noFill/>
          <a:ln>
            <a:solidFill>
              <a:schemeClr val="tx1">
                <a:alpha val="55958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latin typeface="Apple Braille" pitchFamily="2" charset="0"/>
              </a:rPr>
              <a:t>Tutela solo i dati relativi alla salute.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latin typeface="Apple Braille" pitchFamily="2" charset="0"/>
              </a:rPr>
              <a:t>Si applica solo alle organizzazioni sanitarie statunitensi che trattano PHI.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latin typeface="Apple Braille" pitchFamily="2" charset="0"/>
              </a:rPr>
              <a:t>Gli operatori sanitari devono attuare le azioni necessarie a mantenere la riservatezza dei dati, tuttavia è consentita la divulgazione di alcune PHI senza il consenso dell’individuo.</a:t>
            </a:r>
          </a:p>
        </p:txBody>
      </p:sp>
    </p:spTree>
    <p:extLst>
      <p:ext uri="{BB962C8B-B14F-4D97-AF65-F5344CB8AC3E}">
        <p14:creationId xmlns:p14="http://schemas.microsoft.com/office/powerpoint/2010/main" val="370748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0FCCE-1A73-1F4A-83A6-A65D281B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6955"/>
          </a:xfrm>
        </p:spPr>
        <p:txBody>
          <a:bodyPr/>
          <a:lstStyle/>
          <a:p>
            <a:pPr algn="ctr"/>
            <a:r>
              <a:rPr lang="it-IT" dirty="0">
                <a:latin typeface="American Typewriter"/>
              </a:rPr>
              <a:t>Ruolo dei Big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DF8BBE-FAB4-D5E8-31ED-9261FC2B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9746055" cy="39929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sz="2100" dirty="0">
                <a:latin typeface="Apple Braille" pitchFamily="2" charset="0"/>
              </a:rPr>
              <a:t>Nell’ultimo decennio, la quantità di informazioni digitali generate in tutto il mondo è più che raddoppiata e questa tendenza continua ad aumentare in modo esponenziale. Questo fenomeno ha portato alla creazione di enormi moli di dati elettronici, noti come Big Data. I vantaggi messi a disposizione da questa tecnologia interessano sia la gestione che l’analisi dei dati sanitari e i principali sono:</a:t>
            </a:r>
          </a:p>
          <a:p>
            <a:pPr marL="0" indent="0" algn="just">
              <a:buNone/>
            </a:pPr>
            <a:endParaRPr lang="it-IT" dirty="0">
              <a:latin typeface="Apple Braille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sz="2200" b="1" dirty="0">
                <a:latin typeface="Apple Braille"/>
                <a:cs typeface="Aharoni" panose="02010803020104030203" pitchFamily="2" charset="-79"/>
              </a:rPr>
              <a:t>Prevenzione e diagnosi precoce delle malattie.</a:t>
            </a:r>
            <a:endParaRPr lang="it-IT" sz="2200" dirty="0">
              <a:latin typeface="Apple Braille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sz="2200" b="1" dirty="0">
                <a:latin typeface="Apple Braille"/>
              </a:rPr>
              <a:t>Ricerca Medica.</a:t>
            </a:r>
            <a:endParaRPr lang="it-IT" sz="2200" dirty="0">
              <a:latin typeface="Apple Braille"/>
            </a:endParaRPr>
          </a:p>
        </p:txBody>
      </p:sp>
    </p:spTree>
    <p:extLst>
      <p:ext uri="{BB962C8B-B14F-4D97-AF65-F5344CB8AC3E}">
        <p14:creationId xmlns:p14="http://schemas.microsoft.com/office/powerpoint/2010/main" val="3004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DA6E2-52C5-5EEE-A032-4109C2F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solidFill>
                  <a:schemeClr val="dk2"/>
                </a:solidFill>
                <a:latin typeface="American Typewriter" panose="02090604020004020304" pitchFamily="18" charset="77"/>
              </a:rPr>
              <a:t>Criticità</a:t>
            </a:r>
            <a:r>
              <a:rPr lang="en-US" sz="4400" dirty="0">
                <a:solidFill>
                  <a:schemeClr val="dk2"/>
                </a:solidFill>
                <a:latin typeface="American Typewriter" panose="02090604020004020304" pitchFamily="18" charset="77"/>
              </a:rPr>
              <a:t> e </a:t>
            </a:r>
            <a:r>
              <a:rPr lang="en-US" dirty="0" err="1">
                <a:solidFill>
                  <a:schemeClr val="dk2"/>
                </a:solidFill>
                <a:latin typeface="American Typewriter" panose="02090604020004020304" pitchFamily="18" charset="77"/>
              </a:rPr>
              <a:t>s</a:t>
            </a:r>
            <a:r>
              <a:rPr lang="en-US" sz="4400" dirty="0" err="1">
                <a:solidFill>
                  <a:schemeClr val="dk2"/>
                </a:solidFill>
                <a:latin typeface="American Typewriter" panose="02090604020004020304" pitchFamily="18" charset="77"/>
              </a:rPr>
              <a:t>oluzioni</a:t>
            </a:r>
            <a:endParaRPr lang="it-IT" dirty="0">
              <a:latin typeface="American Typewriter" panose="02090604020004020304" pitchFamily="18" charset="77"/>
            </a:endParaRPr>
          </a:p>
        </p:txBody>
      </p:sp>
      <p:sp>
        <p:nvSpPr>
          <p:cNvPr id="4" name="Google Shape;205;p30">
            <a:extLst>
              <a:ext uri="{FF2B5EF4-FFF2-40B4-BE49-F238E27FC236}">
                <a16:creationId xmlns:a16="http://schemas.microsoft.com/office/drawing/2014/main" id="{DCE47778-E6BE-955F-F9DE-AB7994E037B4}"/>
              </a:ext>
            </a:extLst>
          </p:cNvPr>
          <p:cNvSpPr/>
          <p:nvPr/>
        </p:nvSpPr>
        <p:spPr>
          <a:xfrm>
            <a:off x="967606" y="2264376"/>
            <a:ext cx="4812091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Arial Rounded MT Bold" panose="020F0704030504030204" pitchFamily="34" charset="77"/>
              </a:rPr>
              <a:t>Criticità</a:t>
            </a:r>
            <a:endParaRPr b="1" dirty="0">
              <a:latin typeface="Arial Rounded MT Bold" panose="020F0704030504030204" pitchFamily="34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63B117-508C-A813-E7EE-AC537F5E429E}"/>
              </a:ext>
            </a:extLst>
          </p:cNvPr>
          <p:cNvSpPr txBox="1"/>
          <p:nvPr/>
        </p:nvSpPr>
        <p:spPr>
          <a:xfrm>
            <a:off x="967606" y="2654976"/>
            <a:ext cx="4812091" cy="2031325"/>
          </a:xfrm>
          <a:prstGeom prst="rect">
            <a:avLst/>
          </a:prstGeom>
          <a:noFill/>
          <a:ln>
            <a:solidFill>
              <a:schemeClr val="tx1">
                <a:alpha val="55958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it-IT" dirty="0">
                <a:latin typeface="Apple Braille"/>
              </a:rPr>
              <a:t>Maggior rischio di violazioni della privacy e di accessi non autorizzati.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dirty="0">
                <a:latin typeface="Apple Braille"/>
              </a:rPr>
              <a:t>Dati incompleti, erronei o non accurati possono influenzare negativamente le decisioni cliniche.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dirty="0">
                <a:latin typeface="Apple Braille"/>
              </a:rPr>
              <a:t>Difficoltà infrastrutturali nella gestione dei dati generati dai dispositivi medici.</a:t>
            </a:r>
          </a:p>
        </p:txBody>
      </p:sp>
      <p:sp>
        <p:nvSpPr>
          <p:cNvPr id="6" name="Google Shape;205;p30">
            <a:extLst>
              <a:ext uri="{FF2B5EF4-FFF2-40B4-BE49-F238E27FC236}">
                <a16:creationId xmlns:a16="http://schemas.microsoft.com/office/drawing/2014/main" id="{38CCEA50-32D3-8FA4-250A-78C96C8AB461}"/>
              </a:ext>
            </a:extLst>
          </p:cNvPr>
          <p:cNvSpPr/>
          <p:nvPr/>
        </p:nvSpPr>
        <p:spPr>
          <a:xfrm>
            <a:off x="6412305" y="2264376"/>
            <a:ext cx="5400136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Arial Rounded MT Bold" panose="020F0704030504030204" pitchFamily="34" charset="77"/>
              </a:rPr>
              <a:t>Soluzioni</a:t>
            </a:r>
            <a:endParaRPr b="1" dirty="0">
              <a:latin typeface="Arial Rounded MT Bold" panose="020F0704030504030204" pitchFamily="34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3F1F0B-8250-CF14-AD9C-01F0A6DD95BF}"/>
              </a:ext>
            </a:extLst>
          </p:cNvPr>
          <p:cNvSpPr txBox="1"/>
          <p:nvPr/>
        </p:nvSpPr>
        <p:spPr>
          <a:xfrm>
            <a:off x="6412305" y="2654976"/>
            <a:ext cx="5400136" cy="2031325"/>
          </a:xfrm>
          <a:prstGeom prst="rect">
            <a:avLst/>
          </a:prstGeom>
          <a:noFill/>
          <a:ln>
            <a:solidFill>
              <a:schemeClr val="tx1">
                <a:alpha val="55958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it-IT" dirty="0">
                <a:latin typeface="Apple Braille"/>
              </a:rPr>
              <a:t>Tecniche avanzate di crittografia e di accesso tramite autenticazione multi-fattore.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dirty="0">
                <a:latin typeface="Apple Braille"/>
              </a:rPr>
              <a:t>Misure di controllo della qualità dei dati e meccanismi di validazione durante la fase di raccolta e archiviazione.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dirty="0">
                <a:latin typeface="Apple Braille"/>
              </a:rPr>
              <a:t>Infrastrutture tecnologiche scalabili e monitoraggio costante delle prestazioni del sistema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77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DD7BA-AA5B-1B61-E16F-D5688263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3272"/>
            <a:ext cx="9601200" cy="1485900"/>
          </a:xfrm>
        </p:spPr>
        <p:txBody>
          <a:bodyPr/>
          <a:lstStyle/>
          <a:p>
            <a:pPr algn="ctr"/>
            <a:r>
              <a:rPr lang="it-IT" dirty="0">
                <a:latin typeface="American Typewriter" panose="02090604020004020304" pitchFamily="18" charset="77"/>
              </a:rPr>
              <a:t>Ruolo delle Blockchain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41838F-6815-6F7E-DBEA-3DC355EC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9969"/>
            <a:ext cx="9601200" cy="4743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Apple Braille"/>
              </a:rPr>
              <a:t>La Blockchain è un’innovativa tecnologia di registro distribuito concepita per organizzare le transazioni come una sequenza di blocchi collegati tra loro, creando così una catena continua. </a:t>
            </a:r>
          </a:p>
          <a:p>
            <a:pPr marL="0" indent="0" algn="just">
              <a:buNone/>
            </a:pPr>
            <a:endParaRPr lang="it-IT" dirty="0">
              <a:latin typeface="Apple Braille"/>
            </a:endParaRPr>
          </a:p>
          <a:p>
            <a:pPr marL="0" indent="0" algn="just">
              <a:buNone/>
            </a:pPr>
            <a:r>
              <a:rPr lang="it-IT" dirty="0">
                <a:latin typeface="Apple Braille"/>
              </a:rPr>
              <a:t>Tra le numerose applicazioni che questa tecnologia offre abbiamo: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b="1" dirty="0">
                <a:latin typeface="Apple Braille"/>
              </a:rPr>
              <a:t>Monitoraggio remoto dei pazienti (RPM): </a:t>
            </a:r>
            <a:r>
              <a:rPr lang="it-IT" dirty="0">
                <a:latin typeface="Apple Braille"/>
              </a:rPr>
              <a:t>prevede la raccolta di dati biomedici attraverso sensori posizionati sul paziente. Questo approccio permette il monitoraggio a distanza dello stato di salute dei pazienti al di fuori degli ambienti ospedalieri tradizionali.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b="1" dirty="0">
                <a:latin typeface="Apple Braille"/>
              </a:rPr>
              <a:t>Supply Chain: </a:t>
            </a:r>
            <a:r>
              <a:rPr lang="it-IT" dirty="0">
                <a:latin typeface="Apple Braille"/>
              </a:rPr>
              <a:t>mira a favorire una tracciabilità accurata e affidabile dei prodotti, contrastando con efficacia la contraffazione e le frodi, assicurando conformità alle normative vigenti.</a:t>
            </a:r>
          </a:p>
          <a:p>
            <a:pPr marL="0" indent="0" algn="just">
              <a:buNone/>
            </a:pPr>
            <a:endParaRPr lang="it-IT" dirty="0">
              <a:latin typeface="Apple Braille"/>
            </a:endParaRPr>
          </a:p>
        </p:txBody>
      </p:sp>
    </p:spTree>
    <p:extLst>
      <p:ext uri="{BB962C8B-B14F-4D97-AF65-F5344CB8AC3E}">
        <p14:creationId xmlns:p14="http://schemas.microsoft.com/office/powerpoint/2010/main" val="276178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2C354-F086-C7A8-9D68-B35265B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dk2"/>
                </a:solidFill>
                <a:latin typeface="American Typewriter" panose="02090604020004020304" pitchFamily="18" charset="77"/>
              </a:rPr>
              <a:t>Criticità</a:t>
            </a:r>
            <a:r>
              <a:rPr lang="en-US" sz="4000" dirty="0">
                <a:solidFill>
                  <a:schemeClr val="dk2"/>
                </a:solidFill>
                <a:latin typeface="American Typewriter" panose="02090604020004020304" pitchFamily="18" charset="77"/>
              </a:rPr>
              <a:t> e </a:t>
            </a:r>
            <a:r>
              <a:rPr lang="en-US" sz="4000" dirty="0" err="1">
                <a:solidFill>
                  <a:schemeClr val="dk2"/>
                </a:solidFill>
                <a:latin typeface="American Typewriter" panose="02090604020004020304" pitchFamily="18" charset="77"/>
              </a:rPr>
              <a:t>soluzioni</a:t>
            </a:r>
            <a:r>
              <a:rPr lang="en-US" sz="4000" dirty="0">
                <a:solidFill>
                  <a:schemeClr val="dk2"/>
                </a:solidFill>
                <a:latin typeface="American Typewriter" panose="02090604020004020304" pitchFamily="18" charset="77"/>
              </a:rPr>
              <a:t> </a:t>
            </a:r>
            <a:endParaRPr lang="it-IT" sz="4000" dirty="0"/>
          </a:p>
        </p:txBody>
      </p:sp>
      <p:sp>
        <p:nvSpPr>
          <p:cNvPr id="4" name="Google Shape;205;p30">
            <a:extLst>
              <a:ext uri="{FF2B5EF4-FFF2-40B4-BE49-F238E27FC236}">
                <a16:creationId xmlns:a16="http://schemas.microsoft.com/office/drawing/2014/main" id="{8B6EEB07-7010-2A23-32F7-3A1D1D0B3844}"/>
              </a:ext>
            </a:extLst>
          </p:cNvPr>
          <p:cNvSpPr/>
          <p:nvPr/>
        </p:nvSpPr>
        <p:spPr>
          <a:xfrm>
            <a:off x="1262744" y="2171700"/>
            <a:ext cx="4948274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Arial Rounded MT Bold" panose="020F0704030504030204" pitchFamily="34" charset="77"/>
              </a:rPr>
              <a:t>Criticità</a:t>
            </a:r>
            <a:endParaRPr b="1" dirty="0">
              <a:latin typeface="Arial Rounded MT Bold" panose="020F0704030504030204" pitchFamily="34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AE3AA2-6C48-220B-7895-CBFDA961293F}"/>
              </a:ext>
            </a:extLst>
          </p:cNvPr>
          <p:cNvSpPr txBox="1"/>
          <p:nvPr/>
        </p:nvSpPr>
        <p:spPr>
          <a:xfrm>
            <a:off x="1262745" y="2562300"/>
            <a:ext cx="4948274" cy="1938992"/>
          </a:xfrm>
          <a:prstGeom prst="rect">
            <a:avLst/>
          </a:prstGeom>
          <a:noFill/>
          <a:ln>
            <a:solidFill>
              <a:schemeClr val="tx1">
                <a:alpha val="55958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sz="2000" dirty="0">
                <a:latin typeface="Apple Braille"/>
              </a:rPr>
              <a:t>Violazioni all’interno del sistema, nonostante l’immutabilità e l’utilizzo di tecniche di crittografia avanzata.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2000" dirty="0">
                <a:latin typeface="Apple Braille"/>
              </a:rPr>
              <a:t>Complessa integrazione e interoperabilità tra sistemi e piattaforme.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2000" dirty="0">
                <a:latin typeface="Apple Braille"/>
              </a:rPr>
              <a:t>Difficoltà di utilizzo.</a:t>
            </a:r>
          </a:p>
        </p:txBody>
      </p:sp>
      <p:sp>
        <p:nvSpPr>
          <p:cNvPr id="6" name="Google Shape;205;p30">
            <a:extLst>
              <a:ext uri="{FF2B5EF4-FFF2-40B4-BE49-F238E27FC236}">
                <a16:creationId xmlns:a16="http://schemas.microsoft.com/office/drawing/2014/main" id="{749AD4CA-D06A-3CCD-9E97-6A809876E988}"/>
              </a:ext>
            </a:extLst>
          </p:cNvPr>
          <p:cNvSpPr/>
          <p:nvPr/>
        </p:nvSpPr>
        <p:spPr>
          <a:xfrm>
            <a:off x="7013273" y="2171700"/>
            <a:ext cx="4707911" cy="3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Arial Rounded MT Bold" panose="020F0704030504030204" pitchFamily="34" charset="77"/>
              </a:rPr>
              <a:t>Soluzioni</a:t>
            </a:r>
            <a:endParaRPr b="1" dirty="0">
              <a:latin typeface="Arial Rounded MT Bold" panose="020F0704030504030204" pitchFamily="34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9AB3C4-D92D-0F3C-7AF8-F81E6312ED4F}"/>
              </a:ext>
            </a:extLst>
          </p:cNvPr>
          <p:cNvSpPr txBox="1"/>
          <p:nvPr/>
        </p:nvSpPr>
        <p:spPr>
          <a:xfrm>
            <a:off x="7013274" y="2562300"/>
            <a:ext cx="4707910" cy="2246769"/>
          </a:xfrm>
          <a:prstGeom prst="rect">
            <a:avLst/>
          </a:prstGeom>
          <a:noFill/>
          <a:ln>
            <a:solidFill>
              <a:schemeClr val="tx1">
                <a:alpha val="55958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it-IT" sz="2000" dirty="0">
                <a:latin typeface="Apple Braille"/>
              </a:rPr>
              <a:t>Utilizzare blockchain private.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sz="2000" dirty="0">
                <a:latin typeface="Apple Braille"/>
              </a:rPr>
              <a:t>Adottare standard di dati comuni e condivisi per garantire la compatibilità e l’interoperabilità tra sistemi diversi.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sz="2000" dirty="0">
                <a:latin typeface="Apple Braille"/>
              </a:rPr>
              <a:t>Formare adeguatamente tutte le figure coinvolte nell’utilizzo e nella gestione del sistema.</a:t>
            </a:r>
          </a:p>
        </p:txBody>
      </p:sp>
    </p:spTree>
    <p:extLst>
      <p:ext uri="{BB962C8B-B14F-4D97-AF65-F5344CB8AC3E}">
        <p14:creationId xmlns:p14="http://schemas.microsoft.com/office/powerpoint/2010/main" val="223281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03E13-6994-94B6-A5F7-3A2488F5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379576"/>
            <a:ext cx="10247586" cy="1485900"/>
          </a:xfrm>
        </p:spPr>
        <p:txBody>
          <a:bodyPr/>
          <a:lstStyle/>
          <a:p>
            <a:pPr algn="ctr"/>
            <a:r>
              <a:rPr lang="it-IT" dirty="0">
                <a:latin typeface="American Typewriter"/>
              </a:rPr>
              <a:t>Fascicolo Sanitario Elettronico (FSE)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A743F0-E55D-0A84-C942-2C844E83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1961"/>
            <a:ext cx="9601200" cy="481605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dirty="0">
                <a:latin typeface="Apple Braille"/>
              </a:rPr>
              <a:t>Il Fascicolo Sanitario Elettronico è un archivio elettronico centralizzato in grado di delineare in modo continuativo e dinamico la storia clinica di ciascun paziente. Il suo obiettivo principale è quello di rendere tutte le informazioni e i documenti dei pazienti interoperabili su tutto il territorio nazionale. Questo permette ai professionisti sanitari di poter accedere alle informazioni aggiornate del paziente in modo rapido e sicuro.                                             </a:t>
            </a:r>
          </a:p>
          <a:p>
            <a:pPr marL="0" indent="0">
              <a:buNone/>
            </a:pPr>
            <a:endParaRPr lang="it-IT" sz="2200" b="1" dirty="0">
              <a:latin typeface="Apple Braille"/>
            </a:endParaRPr>
          </a:p>
          <a:p>
            <a:pPr marL="0" indent="0">
              <a:buNone/>
            </a:pPr>
            <a:r>
              <a:rPr lang="it-IT" sz="2200" b="1" dirty="0">
                <a:latin typeface="Apple Braille"/>
              </a:rPr>
              <a:t>Il suo utilizzo offre diversi benefici: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CCC220-55DF-1626-845A-7DF960F8A3FF}"/>
              </a:ext>
            </a:extLst>
          </p:cNvPr>
          <p:cNvSpPr txBox="1"/>
          <p:nvPr/>
        </p:nvSpPr>
        <p:spPr>
          <a:xfrm>
            <a:off x="1390174" y="4397865"/>
            <a:ext cx="491103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pple Braille"/>
              </a:rPr>
              <a:t>Cittadini</a:t>
            </a:r>
            <a:r>
              <a:rPr lang="it-IT" sz="2200" b="1" dirty="0">
                <a:latin typeface="Arial Rounded MT Bold" panose="020F0704030504030204" pitchFamily="34" charset="77"/>
              </a:rPr>
              <a:t>:</a:t>
            </a:r>
            <a:endParaRPr lang="it-IT" sz="2200" dirty="0">
              <a:latin typeface="Apple Brail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Apple Braille"/>
              </a:rPr>
              <a:t>Comodità e sicurezza.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Apple Braille"/>
              </a:rPr>
              <a:t>Contrasta le prestazioni ridondanti.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Apple Braille"/>
              </a:rPr>
              <a:t>Assistenza più efficiente.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47FAE9-5194-3C96-ED16-1ACFC3F5D37F}"/>
              </a:ext>
            </a:extLst>
          </p:cNvPr>
          <p:cNvSpPr txBox="1"/>
          <p:nvPr/>
        </p:nvSpPr>
        <p:spPr>
          <a:xfrm>
            <a:off x="6781045" y="4397865"/>
            <a:ext cx="4191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pple Braille"/>
              </a:rPr>
              <a:t>Medici</a:t>
            </a:r>
            <a:r>
              <a:rPr lang="it-IT" sz="2200" b="1" dirty="0">
                <a:latin typeface="Arial Rounded MT Bold" panose="020F0704030504030204" pitchFamily="34" charset="77"/>
              </a:rPr>
              <a:t>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Braille"/>
                <a:ea typeface="+mn-ea"/>
                <a:cs typeface="+mn-cs"/>
              </a:rPr>
              <a:t>Servizio di assistenza migliorato.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BX12"/>
                <a:ea typeface="+mn-ea"/>
                <a:cs typeface="+mn-cs"/>
              </a:rPr>
              <a:t>Cure pi</a:t>
            </a:r>
            <a:r>
              <a:rPr lang="it-IT" sz="2200" dirty="0">
                <a:solidFill>
                  <a:prstClr val="black"/>
                </a:solidFill>
                <a:latin typeface="CMBX12"/>
              </a:rPr>
              <a:t>ù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BX12"/>
                <a:ea typeface="+mn-ea"/>
                <a:cs typeface="+mn-cs"/>
              </a:rPr>
              <a:t> veloci ed economiche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.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Braill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096364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{C5391DAB-4F6F-FF42-B470-B84F2C0176F3}tf10001072</Template>
  <TotalTime>7397</TotalTime>
  <Words>829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Aharoni</vt:lpstr>
      <vt:lpstr>American Typewriter</vt:lpstr>
      <vt:lpstr>Apple Braille</vt:lpstr>
      <vt:lpstr>Arial</vt:lpstr>
      <vt:lpstr>Arial Rounded MT Bold</vt:lpstr>
      <vt:lpstr>CMBX12</vt:lpstr>
      <vt:lpstr>CMR12</vt:lpstr>
      <vt:lpstr>Franklin Gothic Book</vt:lpstr>
      <vt:lpstr>Wingdings</vt:lpstr>
      <vt:lpstr>Ritaglio</vt:lpstr>
      <vt:lpstr>Trattamento dei dati in ambito sanitario: Big Data e Blockchain come supporto al Fascicolo Sanitario Elettronico e alla Cartella Clinica Elettronica </vt:lpstr>
      <vt:lpstr>Sommario</vt:lpstr>
      <vt:lpstr>Il dato personale</vt:lpstr>
      <vt:lpstr>Normative vigenti</vt:lpstr>
      <vt:lpstr>Ruolo dei Big Data</vt:lpstr>
      <vt:lpstr>Criticità e soluzioni</vt:lpstr>
      <vt:lpstr>Ruolo delle Blockchain </vt:lpstr>
      <vt:lpstr>Criticità e soluzioni </vt:lpstr>
      <vt:lpstr>Fascicolo Sanitario Elettronico (FSE)</vt:lpstr>
      <vt:lpstr>Situazione in Italia</vt:lpstr>
      <vt:lpstr>Grafici utilizzo e alimentazione FSE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Nanni Cirulli - daniele.nannicirulli@studio.unibo.it</dc:creator>
  <cp:lastModifiedBy>Daniele Nanni Cirulli</cp:lastModifiedBy>
  <cp:revision>33</cp:revision>
  <dcterms:created xsi:type="dcterms:W3CDTF">2023-08-26T16:17:02Z</dcterms:created>
  <dcterms:modified xsi:type="dcterms:W3CDTF">2023-09-12T16:53:43Z</dcterms:modified>
</cp:coreProperties>
</file>