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C97390F1-8380-4248-856B-0A4F5D7CB373}"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BCCFB72-2700-4BA1-8088-B30B5917F71E}" type="slidenum">
              <a:rPr lang="pt-BR" smtClean="0"/>
              <a:t>‹nº›</a:t>
            </a:fld>
            <a:endParaRPr lang="pt-BR"/>
          </a:p>
        </p:txBody>
      </p:sp>
    </p:spTree>
    <p:extLst>
      <p:ext uri="{BB962C8B-B14F-4D97-AF65-F5344CB8AC3E}">
        <p14:creationId xmlns:p14="http://schemas.microsoft.com/office/powerpoint/2010/main" val="464581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C97390F1-8380-4248-856B-0A4F5D7CB373}" type="datetimeFigureOut">
              <a:rPr lang="pt-BR" smtClean="0"/>
              <a:t>09/04/2018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BCCFB72-2700-4BA1-8088-B30B5917F71E}" type="slidenum">
              <a:rPr lang="pt-BR" smtClean="0"/>
              <a:t>‹nº›</a:t>
            </a:fld>
            <a:endParaRPr lang="pt-BR"/>
          </a:p>
        </p:txBody>
      </p:sp>
    </p:spTree>
    <p:extLst>
      <p:ext uri="{BB962C8B-B14F-4D97-AF65-F5344CB8AC3E}">
        <p14:creationId xmlns:p14="http://schemas.microsoft.com/office/powerpoint/2010/main" val="268693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C97390F1-8380-4248-856B-0A4F5D7CB373}" type="datetimeFigureOut">
              <a:rPr lang="pt-BR" smtClean="0"/>
              <a:t>09/04/2018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BCCFB72-2700-4BA1-8088-B30B5917F71E}" type="slidenum">
              <a:rPr lang="pt-BR" smtClean="0"/>
              <a:t>‹nº›</a:t>
            </a:fld>
            <a:endParaRPr lang="pt-BR"/>
          </a:p>
        </p:txBody>
      </p:sp>
    </p:spTree>
    <p:extLst>
      <p:ext uri="{BB962C8B-B14F-4D97-AF65-F5344CB8AC3E}">
        <p14:creationId xmlns:p14="http://schemas.microsoft.com/office/powerpoint/2010/main" val="3247766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BR" smtClean="0"/>
              <a:t>Clique para editar o título mestre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C97390F1-8380-4248-856B-0A4F5D7CB373}" type="datetimeFigureOut">
              <a:rPr lang="pt-BR" smtClean="0"/>
              <a:t>09/04/2018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BCCFB72-2700-4BA1-8088-B30B5917F71E}" type="slidenum">
              <a:rPr lang="pt-BR" smtClean="0"/>
              <a:t>‹nº›</a:t>
            </a:fld>
            <a:endParaRPr lang="pt-B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7815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C97390F1-8380-4248-856B-0A4F5D7CB373}" type="datetimeFigureOut">
              <a:rPr lang="pt-BR" smtClean="0"/>
              <a:t>09/04/2018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BCCFB72-2700-4BA1-8088-B30B5917F71E}" type="slidenum">
              <a:rPr lang="pt-BR" smtClean="0"/>
              <a:t>‹nº›</a:t>
            </a:fld>
            <a:endParaRPr lang="pt-BR"/>
          </a:p>
        </p:txBody>
      </p:sp>
    </p:spTree>
    <p:extLst>
      <p:ext uri="{BB962C8B-B14F-4D97-AF65-F5344CB8AC3E}">
        <p14:creationId xmlns:p14="http://schemas.microsoft.com/office/powerpoint/2010/main" val="3040835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BR" smtClean="0"/>
              <a:t>Clique para editar o título mestre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C97390F1-8380-4248-856B-0A4F5D7CB373}" type="datetimeFigureOut">
              <a:rPr lang="pt-BR" smtClean="0"/>
              <a:t>09/04/2018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BCCFB72-2700-4BA1-8088-B30B5917F71E}" type="slidenum">
              <a:rPr lang="pt-BR" smtClean="0"/>
              <a:t>‹nº›</a:t>
            </a:fld>
            <a:endParaRPr lang="pt-BR"/>
          </a:p>
        </p:txBody>
      </p:sp>
    </p:spTree>
    <p:extLst>
      <p:ext uri="{BB962C8B-B14F-4D97-AF65-F5344CB8AC3E}">
        <p14:creationId xmlns:p14="http://schemas.microsoft.com/office/powerpoint/2010/main" val="1492167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BR" smtClean="0"/>
              <a:t>Clique para editar o título mestre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C97390F1-8380-4248-856B-0A4F5D7CB373}" type="datetimeFigureOut">
              <a:rPr lang="pt-BR" smtClean="0"/>
              <a:t>09/04/2018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BCCFB72-2700-4BA1-8088-B30B5917F71E}" type="slidenum">
              <a:rPr lang="pt-BR" smtClean="0"/>
              <a:t>‹nº›</a:t>
            </a:fld>
            <a:endParaRPr lang="pt-BR"/>
          </a:p>
        </p:txBody>
      </p:sp>
    </p:spTree>
    <p:extLst>
      <p:ext uri="{BB962C8B-B14F-4D97-AF65-F5344CB8AC3E}">
        <p14:creationId xmlns:p14="http://schemas.microsoft.com/office/powerpoint/2010/main" val="985157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C97390F1-8380-4248-856B-0A4F5D7CB373}"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BCCFB72-2700-4BA1-8088-B30B5917F71E}" type="slidenum">
              <a:rPr lang="pt-BR" smtClean="0"/>
              <a:t>‹nº›</a:t>
            </a:fld>
            <a:endParaRPr lang="pt-BR"/>
          </a:p>
        </p:txBody>
      </p:sp>
    </p:spTree>
    <p:extLst>
      <p:ext uri="{BB962C8B-B14F-4D97-AF65-F5344CB8AC3E}">
        <p14:creationId xmlns:p14="http://schemas.microsoft.com/office/powerpoint/2010/main" val="1965434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C97390F1-8380-4248-856B-0A4F5D7CB373}"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BCCFB72-2700-4BA1-8088-B30B5917F71E}" type="slidenum">
              <a:rPr lang="pt-BR" smtClean="0"/>
              <a:t>‹nº›</a:t>
            </a:fld>
            <a:endParaRPr lang="pt-BR"/>
          </a:p>
        </p:txBody>
      </p:sp>
    </p:spTree>
    <p:extLst>
      <p:ext uri="{BB962C8B-B14F-4D97-AF65-F5344CB8AC3E}">
        <p14:creationId xmlns:p14="http://schemas.microsoft.com/office/powerpoint/2010/main" val="2518846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C97390F1-8380-4248-856B-0A4F5D7CB373}"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BCCFB72-2700-4BA1-8088-B30B5917F71E}" type="slidenum">
              <a:rPr lang="pt-BR" smtClean="0"/>
              <a:t>‹nº›</a:t>
            </a:fld>
            <a:endParaRPr lang="pt-BR"/>
          </a:p>
        </p:txBody>
      </p:sp>
    </p:spTree>
    <p:extLst>
      <p:ext uri="{BB962C8B-B14F-4D97-AF65-F5344CB8AC3E}">
        <p14:creationId xmlns:p14="http://schemas.microsoft.com/office/powerpoint/2010/main" val="3771647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C97390F1-8380-4248-856B-0A4F5D7CB373}"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BCCFB72-2700-4BA1-8088-B30B5917F71E}" type="slidenum">
              <a:rPr lang="pt-BR" smtClean="0"/>
              <a:t>‹nº›</a:t>
            </a:fld>
            <a:endParaRPr lang="pt-BR"/>
          </a:p>
        </p:txBody>
      </p:sp>
    </p:spTree>
    <p:extLst>
      <p:ext uri="{BB962C8B-B14F-4D97-AF65-F5344CB8AC3E}">
        <p14:creationId xmlns:p14="http://schemas.microsoft.com/office/powerpoint/2010/main" val="1012940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C97390F1-8380-4248-856B-0A4F5D7CB373}" type="datetimeFigureOut">
              <a:rPr lang="pt-BR" smtClean="0"/>
              <a:t>09/04/2018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BCCFB72-2700-4BA1-8088-B30B5917F71E}" type="slidenum">
              <a:rPr lang="pt-BR" smtClean="0"/>
              <a:t>‹nº›</a:t>
            </a:fld>
            <a:endParaRPr lang="pt-BR"/>
          </a:p>
        </p:txBody>
      </p:sp>
    </p:spTree>
    <p:extLst>
      <p:ext uri="{BB962C8B-B14F-4D97-AF65-F5344CB8AC3E}">
        <p14:creationId xmlns:p14="http://schemas.microsoft.com/office/powerpoint/2010/main" val="116605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C97390F1-8380-4248-856B-0A4F5D7CB373}" type="datetimeFigureOut">
              <a:rPr lang="pt-BR" smtClean="0"/>
              <a:t>09/04/2018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8BCCFB72-2700-4BA1-8088-B30B5917F71E}" type="slidenum">
              <a:rPr lang="pt-BR" smtClean="0"/>
              <a:t>‹nº›</a:t>
            </a:fld>
            <a:endParaRPr lang="pt-BR"/>
          </a:p>
        </p:txBody>
      </p:sp>
    </p:spTree>
    <p:extLst>
      <p:ext uri="{BB962C8B-B14F-4D97-AF65-F5344CB8AC3E}">
        <p14:creationId xmlns:p14="http://schemas.microsoft.com/office/powerpoint/2010/main" val="835929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C97390F1-8380-4248-856B-0A4F5D7CB373}" type="datetimeFigureOut">
              <a:rPr lang="pt-BR" smtClean="0"/>
              <a:t>09/04/2018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BCCFB72-2700-4BA1-8088-B30B5917F71E}" type="slidenum">
              <a:rPr lang="pt-BR" smtClean="0"/>
              <a:t>‹nº›</a:t>
            </a:fld>
            <a:endParaRPr lang="pt-BR"/>
          </a:p>
        </p:txBody>
      </p:sp>
    </p:spTree>
    <p:extLst>
      <p:ext uri="{BB962C8B-B14F-4D97-AF65-F5344CB8AC3E}">
        <p14:creationId xmlns:p14="http://schemas.microsoft.com/office/powerpoint/2010/main" val="194386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390F1-8380-4248-856B-0A4F5D7CB373}" type="datetimeFigureOut">
              <a:rPr lang="pt-BR" smtClean="0"/>
              <a:t>09/04/2018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8BCCFB72-2700-4BA1-8088-B30B5917F71E}" type="slidenum">
              <a:rPr lang="pt-BR" smtClean="0"/>
              <a:t>‹nº›</a:t>
            </a:fld>
            <a:endParaRPr lang="pt-BR"/>
          </a:p>
        </p:txBody>
      </p:sp>
    </p:spTree>
    <p:extLst>
      <p:ext uri="{BB962C8B-B14F-4D97-AF65-F5344CB8AC3E}">
        <p14:creationId xmlns:p14="http://schemas.microsoft.com/office/powerpoint/2010/main" val="2710736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C97390F1-8380-4248-856B-0A4F5D7CB373}" type="datetimeFigureOut">
              <a:rPr lang="pt-BR" smtClean="0"/>
              <a:t>09/04/2018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BCCFB72-2700-4BA1-8088-B30B5917F71E}" type="slidenum">
              <a:rPr lang="pt-BR" smtClean="0"/>
              <a:t>‹nº›</a:t>
            </a:fld>
            <a:endParaRPr lang="pt-BR"/>
          </a:p>
        </p:txBody>
      </p:sp>
    </p:spTree>
    <p:extLst>
      <p:ext uri="{BB962C8B-B14F-4D97-AF65-F5344CB8AC3E}">
        <p14:creationId xmlns:p14="http://schemas.microsoft.com/office/powerpoint/2010/main" val="2886663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C97390F1-8380-4248-856B-0A4F5D7CB373}" type="datetimeFigureOut">
              <a:rPr lang="pt-BR" smtClean="0"/>
              <a:t>09/04/2018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BCCFB72-2700-4BA1-8088-B30B5917F71E}" type="slidenum">
              <a:rPr lang="pt-BR" smtClean="0"/>
              <a:t>‹nº›</a:t>
            </a:fld>
            <a:endParaRPr lang="pt-BR"/>
          </a:p>
        </p:txBody>
      </p:sp>
    </p:spTree>
    <p:extLst>
      <p:ext uri="{BB962C8B-B14F-4D97-AF65-F5344CB8AC3E}">
        <p14:creationId xmlns:p14="http://schemas.microsoft.com/office/powerpoint/2010/main" val="300937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97390F1-8380-4248-856B-0A4F5D7CB373}" type="datetimeFigureOut">
              <a:rPr lang="pt-BR" smtClean="0"/>
              <a:t>09/04/2018</a:t>
            </a:fld>
            <a:endParaRPr lang="pt-B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pt-B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BCCFB72-2700-4BA1-8088-B30B5917F71E}" type="slidenum">
              <a:rPr lang="pt-BR" smtClean="0"/>
              <a:t>‹nº›</a:t>
            </a:fld>
            <a:endParaRPr lang="pt-BR"/>
          </a:p>
        </p:txBody>
      </p:sp>
    </p:spTree>
    <p:extLst>
      <p:ext uri="{BB962C8B-B14F-4D97-AF65-F5344CB8AC3E}">
        <p14:creationId xmlns:p14="http://schemas.microsoft.com/office/powerpoint/2010/main" val="3967363499"/>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960605"/>
            <a:ext cx="9440034" cy="1935891"/>
          </a:xfrm>
        </p:spPr>
        <p:txBody>
          <a:bodyPr>
            <a:noAutofit/>
          </a:bodyPr>
          <a:lstStyle/>
          <a:p>
            <a:r>
              <a:rPr lang="pt-BR" sz="6000" b="1" dirty="0" smtClean="0">
                <a:solidFill>
                  <a:srgbClr val="FFFF00"/>
                </a:solidFill>
                <a:latin typeface="Times New Roman" panose="02020603050405020304" pitchFamily="18" charset="0"/>
                <a:cs typeface="Times New Roman" panose="02020603050405020304" pitchFamily="18" charset="0"/>
              </a:rPr>
              <a:t>IOT</a:t>
            </a:r>
            <a:br>
              <a:rPr lang="pt-BR" sz="6000" b="1" dirty="0" smtClean="0">
                <a:solidFill>
                  <a:srgbClr val="FFFF00"/>
                </a:solidFill>
                <a:latin typeface="Times New Roman" panose="02020603050405020304" pitchFamily="18" charset="0"/>
                <a:cs typeface="Times New Roman" panose="02020603050405020304" pitchFamily="18" charset="0"/>
              </a:rPr>
            </a:br>
            <a:r>
              <a:rPr lang="pt-BR" sz="6000" b="1" dirty="0" smtClean="0">
                <a:solidFill>
                  <a:srgbClr val="FFFF00"/>
                </a:solidFill>
                <a:effectLst/>
                <a:latin typeface="Times New Roman" panose="02020603050405020304" pitchFamily="18" charset="0"/>
                <a:cs typeface="Times New Roman" panose="02020603050405020304" pitchFamily="18" charset="0"/>
              </a:rPr>
              <a:t>Internet </a:t>
            </a:r>
            <a:r>
              <a:rPr lang="pt-BR" sz="6000" b="1" dirty="0">
                <a:solidFill>
                  <a:srgbClr val="FFFF00"/>
                </a:solidFill>
                <a:effectLst/>
                <a:latin typeface="Times New Roman" panose="02020603050405020304" pitchFamily="18" charset="0"/>
                <a:cs typeface="Times New Roman" panose="02020603050405020304" pitchFamily="18" charset="0"/>
              </a:rPr>
              <a:t>of Things</a:t>
            </a:r>
            <a:endParaRPr lang="pt-BR" sz="60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65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13027" y="205946"/>
            <a:ext cx="9440034" cy="799069"/>
          </a:xfrm>
        </p:spPr>
        <p:txBody>
          <a:bodyPr>
            <a:noAutofit/>
          </a:bodyPr>
          <a:lstStyle/>
          <a:p>
            <a:r>
              <a:rPr lang="pt-BR" sz="3200" dirty="0" smtClean="0">
                <a:effectLst>
                  <a:outerShdw blurRad="38100" dist="38100" dir="2700000" algn="tl">
                    <a:srgbClr val="000000">
                      <a:alpha val="43137"/>
                    </a:srgbClr>
                  </a:outerShdw>
                </a:effectLst>
              </a:rPr>
              <a:t> </a:t>
            </a:r>
            <a:r>
              <a:rPr lang="pt-BR" sz="3200" dirty="0" smtClean="0">
                <a:solidFill>
                  <a:srgbClr val="FFFF00"/>
                </a:solidFill>
                <a:effectLst>
                  <a:outerShdw blurRad="38100" dist="38100" dir="2700000" algn="tl">
                    <a:srgbClr val="000000">
                      <a:alpha val="43137"/>
                    </a:srgbClr>
                  </a:outerShdw>
                </a:effectLst>
              </a:rPr>
              <a:t>O que é internet?</a:t>
            </a:r>
            <a:endParaRPr lang="pt-BR" sz="3200" dirty="0">
              <a:solidFill>
                <a:srgbClr val="FFFF00"/>
              </a:solidFill>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1474572" y="1293341"/>
            <a:ext cx="9278489" cy="4053015"/>
          </a:xfrm>
        </p:spPr>
        <p:txBody>
          <a:bodyPr>
            <a:noAutofit/>
          </a:bodyPr>
          <a:lstStyle/>
          <a:p>
            <a:r>
              <a:rPr lang="pt-BR" dirty="0">
                <a:effectLst/>
              </a:rPr>
              <a:t>A Internet é um grande conjunto de redes de computadores interligadas pelo mundo inteiro; de forma integrada viabilizando a conectividade independente do tipo de máquina que seja utilizada, que para manter essa multi-compatibilidade se utiliza de um conjunto de protocolos e serviços em comum, </a:t>
            </a:r>
            <a:r>
              <a:rPr lang="pt-BR" dirty="0" smtClean="0">
                <a:effectLst/>
              </a:rPr>
              <a:t>podendo assim ter um alcance </a:t>
            </a:r>
            <a:r>
              <a:rPr lang="pt-BR" dirty="0">
                <a:effectLst/>
              </a:rPr>
              <a:t>e uma abrangência ímpar, podendo auxiliar inclusive mídias eletrônicas e impressas, uma vez que uma informação pode ser acessada de qualquer lugar do mundo e a qualquer hora, por uma única </a:t>
            </a:r>
            <a:r>
              <a:rPr lang="pt-BR" dirty="0" smtClean="0">
                <a:effectLst/>
              </a:rPr>
              <a:t>pessoa, fazendo então que cada informação tenha uma abrangência de escala mundial.</a:t>
            </a:r>
            <a:endParaRPr lang="pt-BR" dirty="0"/>
          </a:p>
        </p:txBody>
      </p:sp>
    </p:spTree>
    <p:extLst>
      <p:ext uri="{BB962C8B-B14F-4D97-AF65-F5344CB8AC3E}">
        <p14:creationId xmlns:p14="http://schemas.microsoft.com/office/powerpoint/2010/main" val="3776995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80076" y="278492"/>
            <a:ext cx="9440034" cy="899520"/>
          </a:xfrm>
        </p:spPr>
        <p:txBody>
          <a:bodyPr>
            <a:normAutofit/>
          </a:bodyPr>
          <a:lstStyle/>
          <a:p>
            <a:r>
              <a:rPr lang="pt-BR" sz="3200" dirty="0" smtClean="0">
                <a:solidFill>
                  <a:srgbClr val="FFFF00"/>
                </a:solidFill>
              </a:rPr>
              <a:t>O que são as coisas (things) ?</a:t>
            </a:r>
            <a:endParaRPr lang="pt-BR" sz="3200" dirty="0">
              <a:solidFill>
                <a:srgbClr val="FFFF00"/>
              </a:solidFill>
            </a:endParaRPr>
          </a:p>
        </p:txBody>
      </p:sp>
      <p:sp>
        <p:nvSpPr>
          <p:cNvPr id="3" name="Subtítulo 2"/>
          <p:cNvSpPr>
            <a:spLocks noGrp="1"/>
          </p:cNvSpPr>
          <p:nvPr>
            <p:ph type="subTitle" idx="1"/>
          </p:nvPr>
        </p:nvSpPr>
        <p:spPr>
          <a:xfrm>
            <a:off x="1411882" y="1762899"/>
            <a:ext cx="9440034" cy="1837036"/>
          </a:xfrm>
        </p:spPr>
        <p:txBody>
          <a:bodyPr>
            <a:normAutofit/>
          </a:bodyPr>
          <a:lstStyle/>
          <a:p>
            <a:r>
              <a:rPr lang="pt-BR" dirty="0">
                <a:effectLst/>
              </a:rPr>
              <a:t>A base para o funcionamento da IoT são sensores e dispositivos, que tornam a comunicação entre as “coisas” possível. Além disso, é preciso um sistema de computação para analisar os dados recebidos e gerenciar as ações de cada objeto conectado a essa rede.</a:t>
            </a:r>
            <a:endParaRPr lang="pt-BR" dirty="0"/>
          </a:p>
        </p:txBody>
      </p:sp>
    </p:spTree>
    <p:extLst>
      <p:ext uri="{BB962C8B-B14F-4D97-AF65-F5344CB8AC3E}">
        <p14:creationId xmlns:p14="http://schemas.microsoft.com/office/powerpoint/2010/main" val="346880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81233"/>
            <a:ext cx="9440034" cy="626076"/>
          </a:xfrm>
        </p:spPr>
        <p:txBody>
          <a:bodyPr>
            <a:normAutofit/>
          </a:bodyPr>
          <a:lstStyle/>
          <a:p>
            <a:r>
              <a:rPr lang="pt-BR" sz="3200" dirty="0">
                <a:solidFill>
                  <a:srgbClr val="FFFF00"/>
                </a:solidFill>
              </a:rPr>
              <a:t>S</a:t>
            </a:r>
            <a:r>
              <a:rPr lang="pt-BR" sz="3200" dirty="0" smtClean="0">
                <a:solidFill>
                  <a:srgbClr val="FFFF00"/>
                </a:solidFill>
              </a:rPr>
              <a:t>ensores</a:t>
            </a:r>
            <a:endParaRPr lang="pt-BR" sz="3200" dirty="0">
              <a:solidFill>
                <a:srgbClr val="FFFF00"/>
              </a:solidFill>
            </a:endParaRPr>
          </a:p>
        </p:txBody>
      </p:sp>
      <p:sp>
        <p:nvSpPr>
          <p:cNvPr id="3" name="Subtítulo 2"/>
          <p:cNvSpPr>
            <a:spLocks noGrp="1"/>
          </p:cNvSpPr>
          <p:nvPr>
            <p:ph type="subTitle" idx="1"/>
          </p:nvPr>
        </p:nvSpPr>
        <p:spPr>
          <a:xfrm>
            <a:off x="1672282" y="1009135"/>
            <a:ext cx="9138445" cy="1388076"/>
          </a:xfrm>
        </p:spPr>
        <p:txBody>
          <a:bodyPr>
            <a:noAutofit/>
          </a:bodyPr>
          <a:lstStyle/>
          <a:p>
            <a:r>
              <a:rPr lang="pt-BR" dirty="0">
                <a:effectLst/>
              </a:rPr>
              <a:t>Os sensores são dispositivos sofisticados que são frequentemente usados para detectar e responder a sinais elétricos ou ópticos. Um sensor converte o parâmetro físico (por exemplo: temperatura, pressão sanguínea, umidade, velocidade, etc.) em um sinal que pode ser medido eletricamente. </a:t>
            </a:r>
            <a:endParaRPr lang="pt-BR" dirty="0" smtClean="0">
              <a:effectLst/>
            </a:endParaRPr>
          </a:p>
          <a:p>
            <a:r>
              <a:rPr lang="pt-BR" sz="1400" dirty="0"/>
              <a:t/>
            </a:r>
            <a:br>
              <a:rPr lang="pt-BR" sz="1400" dirty="0"/>
            </a:br>
            <a:endParaRPr lang="pt-BR" sz="1400" dirty="0"/>
          </a:p>
        </p:txBody>
      </p:sp>
    </p:spTree>
    <p:extLst>
      <p:ext uri="{BB962C8B-B14F-4D97-AF65-F5344CB8AC3E}">
        <p14:creationId xmlns:p14="http://schemas.microsoft.com/office/powerpoint/2010/main" val="3946824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2541" y="220827"/>
            <a:ext cx="7578810" cy="594719"/>
          </a:xfrm>
        </p:spPr>
        <p:txBody>
          <a:bodyPr>
            <a:normAutofit/>
          </a:bodyPr>
          <a:lstStyle/>
          <a:p>
            <a:r>
              <a:rPr lang="pt-BR" sz="3200" dirty="0" smtClean="0">
                <a:solidFill>
                  <a:srgbClr val="FFFF00"/>
                </a:solidFill>
              </a:rPr>
              <a:t>Tipos de sensores</a:t>
            </a:r>
            <a:endParaRPr lang="pt-BR" sz="3200" dirty="0">
              <a:solidFill>
                <a:srgbClr val="FFFF00"/>
              </a:solidFill>
            </a:endParaRPr>
          </a:p>
        </p:txBody>
      </p:sp>
      <p:sp>
        <p:nvSpPr>
          <p:cNvPr id="3" name="Subtítulo 2"/>
          <p:cNvSpPr>
            <a:spLocks noGrp="1"/>
          </p:cNvSpPr>
          <p:nvPr>
            <p:ph type="subTitle" idx="1"/>
          </p:nvPr>
        </p:nvSpPr>
        <p:spPr>
          <a:xfrm>
            <a:off x="1738184" y="930874"/>
            <a:ext cx="9009418" cy="5593494"/>
          </a:xfrm>
        </p:spPr>
        <p:txBody>
          <a:bodyPr>
            <a:noAutofit/>
          </a:bodyPr>
          <a:lstStyle/>
          <a:p>
            <a:r>
              <a:rPr lang="pt-BR" sz="1400" dirty="0">
                <a:solidFill>
                  <a:srgbClr val="FFFF00"/>
                </a:solidFill>
                <a:effectLst/>
              </a:rPr>
              <a:t>Sensores de Imagem</a:t>
            </a:r>
          </a:p>
          <a:p>
            <a:r>
              <a:rPr lang="pt-BR" sz="1400" dirty="0">
                <a:effectLst/>
              </a:rPr>
              <a:t>Uma outra categoria de sensores que opera com luz e semicondutores sensíveis a ela é a dos sensores de imagem. Podemos dizer que se trata de um sensor que na realidade é formado por uma matriz de uma boa quantidade de sensores fotoelétricos individuais.</a:t>
            </a:r>
          </a:p>
          <a:p>
            <a:r>
              <a:rPr lang="pt-BR" sz="1400" dirty="0">
                <a:solidFill>
                  <a:srgbClr val="FFFF00"/>
                </a:solidFill>
                <a:effectLst/>
              </a:rPr>
              <a:t>Sensores Térmicos</a:t>
            </a:r>
          </a:p>
          <a:p>
            <a:r>
              <a:rPr lang="pt-BR" sz="1400" dirty="0">
                <a:effectLst/>
              </a:rPr>
              <a:t>Da mesma forma que no caso dos sensores fotoelétricos existem diversos tipos de sensores que podem atuar sobre um circuito em função da variação da temperatura do meio em que se encontram. </a:t>
            </a:r>
          </a:p>
          <a:p>
            <a:r>
              <a:rPr lang="pt-BR" sz="1400" dirty="0">
                <a:solidFill>
                  <a:srgbClr val="FFFF00"/>
                </a:solidFill>
                <a:effectLst/>
              </a:rPr>
              <a:t>Sensores de Presença</a:t>
            </a:r>
          </a:p>
          <a:p>
            <a:r>
              <a:rPr lang="pt-BR" sz="1400" dirty="0">
                <a:effectLst/>
              </a:rPr>
              <a:t>Esses sensores detectam as pessoas pelo calor de seu corpo, também podendo ser usados em outras aplicações, como sensores de incêndio, desde que filtros apropriados sejam agregados.</a:t>
            </a:r>
          </a:p>
          <a:p>
            <a:r>
              <a:rPr lang="pt-BR" sz="1400" dirty="0">
                <a:solidFill>
                  <a:srgbClr val="FFFF00"/>
                </a:solidFill>
                <a:effectLst/>
              </a:rPr>
              <a:t>Sensores de Gases</a:t>
            </a:r>
          </a:p>
          <a:p>
            <a:r>
              <a:rPr lang="pt-BR" sz="1400" dirty="0">
                <a:effectLst/>
              </a:rPr>
              <a:t>Existem diversas tecnologias para o sensoriamento de gases num ambiente, algumas das quais empregadas em sensores de incêndio, sensores de fumaça ou ainda na detecção da presença de substâncias específicas num ambiente.</a:t>
            </a:r>
          </a:p>
          <a:p>
            <a:r>
              <a:rPr lang="pt-BR" sz="1400" dirty="0">
                <a:solidFill>
                  <a:srgbClr val="FFFF00"/>
                </a:solidFill>
                <a:effectLst/>
              </a:rPr>
              <a:t>Sensores de nível</a:t>
            </a:r>
          </a:p>
          <a:p>
            <a:r>
              <a:rPr lang="pt-BR" sz="1400" dirty="0">
                <a:effectLst/>
              </a:rPr>
              <a:t>Os sensores de nível detectam o nível de líquidos e outros fluidos, incluindo suspensões, materiais granulares e pós que exibem uma superfície superior</a:t>
            </a:r>
            <a:r>
              <a:rPr lang="pt-BR" sz="1400" dirty="0"/>
              <a:t/>
            </a:r>
            <a:br>
              <a:rPr lang="pt-BR" sz="1400" dirty="0"/>
            </a:br>
            <a:r>
              <a:rPr lang="pt-BR" sz="1400" dirty="0"/>
              <a:t/>
            </a:r>
            <a:br>
              <a:rPr lang="pt-BR" sz="1400" dirty="0"/>
            </a:br>
            <a:r>
              <a:rPr lang="pt-BR" sz="1400" dirty="0">
                <a:solidFill>
                  <a:srgbClr val="FFFF00"/>
                </a:solidFill>
                <a:effectLst/>
              </a:rPr>
              <a:t>Sensor de umidade</a:t>
            </a:r>
          </a:p>
          <a:p>
            <a:r>
              <a:rPr lang="pt-BR" sz="1400" dirty="0">
                <a:effectLst/>
              </a:rPr>
              <a:t> Semelhante ao sensor de temperatura, também é usado para controlar o desempenho de dispositivos. Ele também é definido por analógico e digital</a:t>
            </a:r>
            <a:r>
              <a:rPr lang="pt-BR" sz="1400" dirty="0"/>
              <a:t/>
            </a:r>
            <a:br>
              <a:rPr lang="pt-BR" sz="1400" dirty="0"/>
            </a:br>
            <a:r>
              <a:rPr lang="pt-BR" sz="1400" dirty="0"/>
              <a:t/>
            </a:r>
            <a:br>
              <a:rPr lang="pt-BR" sz="1400" dirty="0"/>
            </a:br>
            <a:endParaRPr lang="pt-BR" sz="1400" dirty="0"/>
          </a:p>
        </p:txBody>
      </p:sp>
    </p:spTree>
    <p:extLst>
      <p:ext uri="{BB962C8B-B14F-4D97-AF65-F5344CB8AC3E}">
        <p14:creationId xmlns:p14="http://schemas.microsoft.com/office/powerpoint/2010/main" val="304336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38888" y="163162"/>
            <a:ext cx="9440034" cy="701812"/>
          </a:xfrm>
        </p:spPr>
        <p:txBody>
          <a:bodyPr>
            <a:normAutofit/>
          </a:bodyPr>
          <a:lstStyle/>
          <a:p>
            <a:r>
              <a:rPr lang="pt-BR" sz="3200" dirty="0">
                <a:solidFill>
                  <a:srgbClr val="FFFF00"/>
                </a:solidFill>
              </a:rPr>
              <a:t>MCU- micro unidade controladora</a:t>
            </a:r>
          </a:p>
        </p:txBody>
      </p:sp>
      <p:sp>
        <p:nvSpPr>
          <p:cNvPr id="3" name="Subtítulo 2"/>
          <p:cNvSpPr>
            <a:spLocks noGrp="1"/>
          </p:cNvSpPr>
          <p:nvPr>
            <p:ph type="subTitle" idx="1"/>
          </p:nvPr>
        </p:nvSpPr>
        <p:spPr>
          <a:xfrm>
            <a:off x="1518407" y="1048624"/>
            <a:ext cx="9102850" cy="4706224"/>
          </a:xfrm>
        </p:spPr>
        <p:txBody>
          <a:bodyPr>
            <a:noAutofit/>
          </a:bodyPr>
          <a:lstStyle/>
          <a:p>
            <a:r>
              <a:rPr lang="pt-BR" dirty="0">
                <a:effectLst/>
              </a:rPr>
              <a:t>De uma maneira bem direta, podemos dizer que um </a:t>
            </a:r>
            <a:r>
              <a:rPr lang="pt-BR" dirty="0" smtClean="0">
                <a:effectLst/>
              </a:rPr>
              <a:t>micro controlador </a:t>
            </a:r>
            <a:r>
              <a:rPr lang="pt-BR" dirty="0">
                <a:effectLst/>
              </a:rPr>
              <a:t>é um dispositivo que mistura hardware com </a:t>
            </a:r>
            <a:r>
              <a:rPr lang="pt-BR" dirty="0" smtClean="0">
                <a:effectLst/>
              </a:rPr>
              <a:t>software,</a:t>
            </a:r>
            <a:r>
              <a:rPr lang="pt-BR" dirty="0">
                <a:effectLst/>
              </a:rPr>
              <a:t> </a:t>
            </a:r>
            <a:r>
              <a:rPr lang="pt-BR" dirty="0" smtClean="0">
                <a:effectLst/>
              </a:rPr>
              <a:t>Micro controlador </a:t>
            </a:r>
            <a:r>
              <a:rPr lang="pt-BR" dirty="0">
                <a:effectLst/>
              </a:rPr>
              <a:t>é um tipo especial de circuito integrado, pois vem com a possibilidade de ser programado </a:t>
            </a:r>
            <a:endParaRPr lang="pt-BR" dirty="0" smtClean="0">
              <a:effectLst/>
            </a:endParaRPr>
          </a:p>
          <a:p>
            <a:r>
              <a:rPr lang="pt-BR" dirty="0" smtClean="0">
                <a:effectLst/>
              </a:rPr>
              <a:t>para </a:t>
            </a:r>
            <a:r>
              <a:rPr lang="pt-BR" dirty="0">
                <a:effectLst/>
              </a:rPr>
              <a:t>desempenhar tarefas específicas</a:t>
            </a:r>
            <a:r>
              <a:rPr lang="pt-BR" dirty="0" smtClean="0">
                <a:effectLst/>
              </a:rPr>
              <a:t>.</a:t>
            </a:r>
            <a:r>
              <a:rPr lang="pt-BR" dirty="0"/>
              <a:t/>
            </a:r>
            <a:br>
              <a:rPr lang="pt-BR" dirty="0"/>
            </a:br>
            <a:r>
              <a:rPr lang="pt-BR" dirty="0">
                <a:effectLst/>
              </a:rPr>
              <a:t>Alguns kits de desenvolvimento possuem diversos hardwares, para se usar com o </a:t>
            </a:r>
            <a:r>
              <a:rPr lang="pt-BR" dirty="0" smtClean="0">
                <a:effectLst/>
              </a:rPr>
              <a:t>micro controlador, </a:t>
            </a:r>
            <a:r>
              <a:rPr lang="pt-BR" dirty="0">
                <a:effectLst/>
              </a:rPr>
              <a:t>com display de LED, botões, luzes, acionador de motor, </a:t>
            </a:r>
            <a:endParaRPr lang="pt-BR" dirty="0" smtClean="0">
              <a:effectLst/>
            </a:endParaRPr>
          </a:p>
          <a:p>
            <a:r>
              <a:rPr lang="pt-BR" dirty="0" smtClean="0">
                <a:effectLst/>
              </a:rPr>
              <a:t>sensores </a:t>
            </a:r>
            <a:r>
              <a:rPr lang="pt-BR" dirty="0">
                <a:effectLst/>
              </a:rPr>
              <a:t>e uma gigantesca infinidade</a:t>
            </a:r>
            <a:r>
              <a:rPr lang="pt-BR" dirty="0" smtClean="0">
                <a:effectLst/>
              </a:rPr>
              <a:t>.</a:t>
            </a:r>
            <a:r>
              <a:rPr lang="pt-BR" dirty="0"/>
              <a:t/>
            </a:r>
            <a:br>
              <a:rPr lang="pt-BR" dirty="0"/>
            </a:br>
            <a:r>
              <a:rPr lang="pt-BR" dirty="0">
                <a:effectLst/>
              </a:rPr>
              <a:t>Você pode programar seu </a:t>
            </a:r>
            <a:r>
              <a:rPr lang="pt-BR" dirty="0" smtClean="0">
                <a:effectLst/>
              </a:rPr>
              <a:t>micro controlador </a:t>
            </a:r>
            <a:r>
              <a:rPr lang="pt-BR" dirty="0">
                <a:effectLst/>
              </a:rPr>
              <a:t>para que, ao apertar um botão no teclado, ele seja exibido no dispositivo de tela. Ou seja, você acoplou o teclado e o visor, e programou o </a:t>
            </a:r>
            <a:r>
              <a:rPr lang="pt-BR" dirty="0" smtClean="0">
                <a:effectLst/>
              </a:rPr>
              <a:t>micro controlador </a:t>
            </a:r>
            <a:r>
              <a:rPr lang="pt-BR" dirty="0">
                <a:effectLst/>
              </a:rPr>
              <a:t>para fazer essa tarefa.</a:t>
            </a:r>
            <a:r>
              <a:rPr lang="pt-BR" dirty="0"/>
              <a:t/>
            </a:r>
            <a:br>
              <a:rPr lang="pt-BR" dirty="0"/>
            </a:br>
            <a:endParaRPr lang="pt-BR" dirty="0"/>
          </a:p>
        </p:txBody>
      </p:sp>
    </p:spTree>
    <p:extLst>
      <p:ext uri="{BB962C8B-B14F-4D97-AF65-F5344CB8AC3E}">
        <p14:creationId xmlns:p14="http://schemas.microsoft.com/office/powerpoint/2010/main" val="409290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230659"/>
            <a:ext cx="9440034" cy="659027"/>
          </a:xfrm>
        </p:spPr>
        <p:txBody>
          <a:bodyPr>
            <a:normAutofit/>
          </a:bodyPr>
          <a:lstStyle/>
          <a:p>
            <a:r>
              <a:rPr lang="pt-BR" sz="3200" dirty="0" smtClean="0">
                <a:solidFill>
                  <a:srgbClr val="FFFF00"/>
                </a:solidFill>
              </a:rPr>
              <a:t>CENÁRIO</a:t>
            </a:r>
            <a:endParaRPr lang="pt-BR" sz="3200" dirty="0">
              <a:solidFill>
                <a:srgbClr val="FFFF00"/>
              </a:solidFill>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275" y="1481106"/>
            <a:ext cx="8267765" cy="4235954"/>
          </a:xfrm>
          <a:prstGeom prst="rect">
            <a:avLst/>
          </a:prstGeom>
        </p:spPr>
      </p:pic>
    </p:spTree>
    <p:extLst>
      <p:ext uri="{BB962C8B-B14F-4D97-AF65-F5344CB8AC3E}">
        <p14:creationId xmlns:p14="http://schemas.microsoft.com/office/powerpoint/2010/main" val="122799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247135"/>
            <a:ext cx="9440034" cy="650789"/>
          </a:xfrm>
        </p:spPr>
        <p:txBody>
          <a:bodyPr>
            <a:normAutofit/>
          </a:bodyPr>
          <a:lstStyle/>
          <a:p>
            <a:r>
              <a:rPr lang="pt-BR" sz="3200" dirty="0" smtClean="0">
                <a:solidFill>
                  <a:srgbClr val="FFFF00"/>
                </a:solidFill>
              </a:rPr>
              <a:t>O que é IOT ?</a:t>
            </a:r>
            <a:endParaRPr lang="pt-BR" sz="3200" dirty="0">
              <a:solidFill>
                <a:srgbClr val="FFFF00"/>
              </a:solidFill>
            </a:endParaRPr>
          </a:p>
        </p:txBody>
      </p:sp>
      <p:sp>
        <p:nvSpPr>
          <p:cNvPr id="3" name="Subtítulo 2"/>
          <p:cNvSpPr>
            <a:spLocks noGrp="1"/>
          </p:cNvSpPr>
          <p:nvPr>
            <p:ph type="subTitle" idx="1"/>
          </p:nvPr>
        </p:nvSpPr>
        <p:spPr>
          <a:xfrm>
            <a:off x="1370693" y="1777777"/>
            <a:ext cx="9440034" cy="1049867"/>
          </a:xfrm>
        </p:spPr>
        <p:txBody>
          <a:bodyPr>
            <a:normAutofit fontScale="92500" lnSpcReduction="20000"/>
          </a:bodyPr>
          <a:lstStyle/>
          <a:p>
            <a:r>
              <a:rPr lang="pt-BR" dirty="0">
                <a:effectLst/>
              </a:rPr>
              <a:t>A Internet das Coisas (IoT) é uma revolução tecnológica com o objetivo de conectar dispositivos e aparelhos eletrônicos do dia-a-dia (coisas) à internet, de modo que elas possam interagir com outras “coisas”, como: Computadores, Smartphones, Sensores entre </a:t>
            </a:r>
            <a:r>
              <a:rPr lang="pt-BR" dirty="0" smtClean="0">
                <a:effectLst/>
              </a:rPr>
              <a:t>outros, facilitando sua vida automatizando algumas atividades.</a:t>
            </a:r>
            <a:endParaRPr lang="pt-BR" dirty="0"/>
          </a:p>
        </p:txBody>
      </p:sp>
    </p:spTree>
    <p:extLst>
      <p:ext uri="{BB962C8B-B14F-4D97-AF65-F5344CB8AC3E}">
        <p14:creationId xmlns:p14="http://schemas.microsoft.com/office/powerpoint/2010/main" val="3366090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TM04033929[[fn=Ardósia]]</Template>
  <TotalTime>81</TotalTime>
  <Words>512</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8</vt:i4>
      </vt:variant>
    </vt:vector>
  </HeadingPairs>
  <TitlesOfParts>
    <vt:vector size="14" baseType="lpstr">
      <vt:lpstr>Arial</vt:lpstr>
      <vt:lpstr>Calisto MT</vt:lpstr>
      <vt:lpstr>Times New Roman</vt:lpstr>
      <vt:lpstr>Trebuchet MS</vt:lpstr>
      <vt:lpstr>Wingdings 2</vt:lpstr>
      <vt:lpstr>Ardósia</vt:lpstr>
      <vt:lpstr>IOT Internet of Things</vt:lpstr>
      <vt:lpstr> O que é internet?</vt:lpstr>
      <vt:lpstr>O que são as coisas (things) ?</vt:lpstr>
      <vt:lpstr>Sensores</vt:lpstr>
      <vt:lpstr>Tipos de sensores</vt:lpstr>
      <vt:lpstr>MCU- micro unidade controladora</vt:lpstr>
      <vt:lpstr>CENÁRIO</vt:lpstr>
      <vt:lpstr>O que é IOT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IOT-Internet of Things</dc:title>
  <dc:creator>DANIELE CAMPOS DA SILVA</dc:creator>
  <cp:lastModifiedBy>DANIELE CAMPOS DA SILVA</cp:lastModifiedBy>
  <cp:revision>8</cp:revision>
  <dcterms:created xsi:type="dcterms:W3CDTF">2018-04-09T18:39:37Z</dcterms:created>
  <dcterms:modified xsi:type="dcterms:W3CDTF">2018-04-09T20:01:32Z</dcterms:modified>
</cp:coreProperties>
</file>