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3" r:id="rId2"/>
    <p:sldId id="264" r:id="rId3"/>
    <p:sldId id="265" r:id="rId4"/>
    <p:sldId id="266" r:id="rId5"/>
    <p:sldId id="270" r:id="rId6"/>
    <p:sldId id="271" r:id="rId7"/>
    <p:sldId id="272" r:id="rId8"/>
    <p:sldId id="273" r:id="rId9"/>
    <p:sldId id="269" r:id="rId10"/>
  </p:sldIdLst>
  <p:sldSz cx="18288000" cy="10287000"/>
  <p:notesSz cx="6858000" cy="9144000"/>
  <p:embeddedFontLst>
    <p:embeddedFont>
      <p:font typeface="Helvetica World" panose="020B0604020202020204" charset="-128"/>
      <p:regular r:id="rId11"/>
    </p:embeddedFont>
    <p:embeddedFont>
      <p:font typeface="Helvetica World Bold" panose="020B0604020202020204" charset="-128"/>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29"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6.png"/><Relationship Id="rId4" Type="http://schemas.openxmlformats.org/officeDocument/2006/relationships/image" Target="../media/image3.svg"/><Relationship Id="rId9"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it-IT"/>
          </a:p>
        </p:txBody>
      </p:sp>
      <p:sp>
        <p:nvSpPr>
          <p:cNvPr id="3" name="Freeform 3"/>
          <p:cNvSpPr/>
          <p:nvPr/>
        </p:nvSpPr>
        <p:spPr>
          <a:xfrm>
            <a:off x="5354974" y="-122789"/>
            <a:ext cx="18685978" cy="18685978"/>
          </a:xfrm>
          <a:custGeom>
            <a:avLst/>
            <a:gdLst/>
            <a:ahLst/>
            <a:cxnLst/>
            <a:rect l="l" t="t" r="r" b="b"/>
            <a:pathLst>
              <a:path w="18685978" h="18685978">
                <a:moveTo>
                  <a:pt x="0" y="0"/>
                </a:moveTo>
                <a:lnTo>
                  <a:pt x="18685978" y="0"/>
                </a:lnTo>
                <a:lnTo>
                  <a:pt x="18685978" y="18685978"/>
                </a:lnTo>
                <a:lnTo>
                  <a:pt x="0" y="1868597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t-IT"/>
          </a:p>
        </p:txBody>
      </p:sp>
      <p:sp>
        <p:nvSpPr>
          <p:cNvPr id="4" name="Freeform 4"/>
          <p:cNvSpPr/>
          <p:nvPr/>
        </p:nvSpPr>
        <p:spPr>
          <a:xfrm>
            <a:off x="9144000" y="-6131962"/>
            <a:ext cx="8963813" cy="8963813"/>
          </a:xfrm>
          <a:custGeom>
            <a:avLst/>
            <a:gdLst/>
            <a:ahLst/>
            <a:cxnLst/>
            <a:rect l="l" t="t" r="r" b="b"/>
            <a:pathLst>
              <a:path w="8963813" h="8963813">
                <a:moveTo>
                  <a:pt x="0" y="0"/>
                </a:moveTo>
                <a:lnTo>
                  <a:pt x="8963813" y="0"/>
                </a:lnTo>
                <a:lnTo>
                  <a:pt x="8963813" y="8963813"/>
                </a:lnTo>
                <a:lnTo>
                  <a:pt x="0" y="8963813"/>
                </a:lnTo>
                <a:lnTo>
                  <a:pt x="0" y="0"/>
                </a:lnTo>
                <a:close/>
              </a:path>
            </a:pathLst>
          </a:custGeom>
          <a:blipFill>
            <a:blip r:embed="rId5">
              <a:alphaModFix amt="19999"/>
              <a:extLst>
                <a:ext uri="{96DAC541-7B7A-43D3-8B79-37D633B846F1}">
                  <asvg:svgBlip xmlns:asvg="http://schemas.microsoft.com/office/drawing/2016/SVG/main" r:embed="rId6"/>
                </a:ext>
              </a:extLst>
            </a:blip>
            <a:stretch>
              <a:fillRect/>
            </a:stretch>
          </a:blipFill>
        </p:spPr>
        <p:txBody>
          <a:bodyPr/>
          <a:lstStyle/>
          <a:p>
            <a:endParaRPr lang="it-IT"/>
          </a:p>
        </p:txBody>
      </p:sp>
      <p:sp>
        <p:nvSpPr>
          <p:cNvPr id="5" name="AutoShape 5"/>
          <p:cNvSpPr/>
          <p:nvPr/>
        </p:nvSpPr>
        <p:spPr>
          <a:xfrm>
            <a:off x="1028958" y="6132517"/>
            <a:ext cx="3521777" cy="9894"/>
          </a:xfrm>
          <a:prstGeom prst="line">
            <a:avLst/>
          </a:prstGeom>
          <a:ln w="85725" cap="flat">
            <a:solidFill>
              <a:srgbClr val="FFFFFF"/>
            </a:solidFill>
            <a:prstDash val="solid"/>
            <a:headEnd type="none" w="sm" len="sm"/>
            <a:tailEnd type="none" w="sm" len="sm"/>
          </a:ln>
        </p:spPr>
        <p:txBody>
          <a:bodyPr/>
          <a:lstStyle/>
          <a:p>
            <a:endParaRPr lang="it-IT"/>
          </a:p>
        </p:txBody>
      </p:sp>
      <p:sp>
        <p:nvSpPr>
          <p:cNvPr id="6" name="TextBox 6"/>
          <p:cNvSpPr txBox="1"/>
          <p:nvPr/>
        </p:nvSpPr>
        <p:spPr>
          <a:xfrm>
            <a:off x="1028838" y="6720108"/>
            <a:ext cx="6618159" cy="2629310"/>
          </a:xfrm>
          <a:prstGeom prst="rect">
            <a:avLst/>
          </a:prstGeom>
        </p:spPr>
        <p:txBody>
          <a:bodyPr lIns="0" tIns="0" rIns="0" bIns="0" rtlCol="0" anchor="t">
            <a:spAutoFit/>
          </a:bodyPr>
          <a:lstStyle/>
          <a:p>
            <a:pPr algn="just">
              <a:lnSpc>
                <a:spcPts val="3330"/>
              </a:lnSpc>
            </a:pPr>
            <a:r>
              <a:rPr lang="en-US" sz="3027" dirty="0">
                <a:solidFill>
                  <a:srgbClr val="FFFFFF"/>
                </a:solidFill>
                <a:latin typeface="Helvetica World"/>
              </a:rPr>
              <a:t>Team Pragma MS:</a:t>
            </a:r>
          </a:p>
          <a:p>
            <a:pPr algn="just">
              <a:lnSpc>
                <a:spcPts val="3330"/>
              </a:lnSpc>
            </a:pPr>
            <a:endParaRPr lang="en-US" sz="3027" dirty="0">
              <a:solidFill>
                <a:srgbClr val="FFFFFF"/>
              </a:solidFill>
              <a:latin typeface="Helvetica World"/>
            </a:endParaRPr>
          </a:p>
          <a:p>
            <a:pPr algn="just">
              <a:lnSpc>
                <a:spcPts val="2749"/>
              </a:lnSpc>
            </a:pPr>
            <a:r>
              <a:rPr lang="en-US" sz="2499" dirty="0">
                <a:solidFill>
                  <a:srgbClr val="FFFFFF"/>
                </a:solidFill>
                <a:latin typeface="Helvetica World"/>
              </a:rPr>
              <a:t>Daniele Barbiero</a:t>
            </a:r>
          </a:p>
          <a:p>
            <a:pPr algn="just">
              <a:lnSpc>
                <a:spcPts val="2749"/>
              </a:lnSpc>
            </a:pPr>
            <a:r>
              <a:rPr lang="en-US" sz="2499" dirty="0">
                <a:solidFill>
                  <a:srgbClr val="FFFFFF"/>
                </a:solidFill>
                <a:latin typeface="Helvetica World"/>
              </a:rPr>
              <a:t>Andrea Slemer</a:t>
            </a:r>
          </a:p>
          <a:p>
            <a:pPr algn="just">
              <a:lnSpc>
                <a:spcPts val="2749"/>
              </a:lnSpc>
            </a:pPr>
            <a:r>
              <a:rPr lang="en-US" sz="2499" dirty="0">
                <a:solidFill>
                  <a:srgbClr val="FFFFFF"/>
                </a:solidFill>
                <a:latin typeface="Helvetica World"/>
              </a:rPr>
              <a:t>Andrea Tavella</a:t>
            </a:r>
          </a:p>
          <a:p>
            <a:pPr algn="just">
              <a:lnSpc>
                <a:spcPts val="2749"/>
              </a:lnSpc>
            </a:pPr>
            <a:r>
              <a:rPr lang="en-US" sz="2499" dirty="0">
                <a:solidFill>
                  <a:srgbClr val="FFFFFF"/>
                </a:solidFill>
                <a:latin typeface="Helvetica World"/>
              </a:rPr>
              <a:t>Alberto Todeschini</a:t>
            </a:r>
          </a:p>
          <a:p>
            <a:pPr algn="just">
              <a:lnSpc>
                <a:spcPts val="3330"/>
              </a:lnSpc>
            </a:pPr>
            <a:endParaRPr lang="en-US" sz="2499" dirty="0">
              <a:solidFill>
                <a:srgbClr val="FFFFFF"/>
              </a:solidFill>
              <a:latin typeface="Helvetica World"/>
            </a:endParaRPr>
          </a:p>
        </p:txBody>
      </p:sp>
      <p:sp>
        <p:nvSpPr>
          <p:cNvPr id="7" name="Freeform 7"/>
          <p:cNvSpPr/>
          <p:nvPr/>
        </p:nvSpPr>
        <p:spPr>
          <a:xfrm>
            <a:off x="4964675" y="8438618"/>
            <a:ext cx="6489690" cy="6489690"/>
          </a:xfrm>
          <a:custGeom>
            <a:avLst/>
            <a:gdLst/>
            <a:ahLst/>
            <a:cxnLst/>
            <a:rect l="l" t="t" r="r" b="b"/>
            <a:pathLst>
              <a:path w="6489690" h="6489690">
                <a:moveTo>
                  <a:pt x="0" y="0"/>
                </a:moveTo>
                <a:lnTo>
                  <a:pt x="6489690" y="0"/>
                </a:lnTo>
                <a:lnTo>
                  <a:pt x="6489690" y="6489690"/>
                </a:lnTo>
                <a:lnTo>
                  <a:pt x="0" y="6489690"/>
                </a:lnTo>
                <a:lnTo>
                  <a:pt x="0" y="0"/>
                </a:lnTo>
                <a:close/>
              </a:path>
            </a:pathLst>
          </a:custGeom>
          <a:blipFill>
            <a:blip r:embed="rId5">
              <a:alphaModFix amt="19999"/>
              <a:extLst>
                <a:ext uri="{96DAC541-7B7A-43D3-8B79-37D633B846F1}">
                  <asvg:svgBlip xmlns:asvg="http://schemas.microsoft.com/office/drawing/2016/SVG/main" r:embed="rId6"/>
                </a:ext>
              </a:extLst>
            </a:blip>
            <a:stretch>
              <a:fillRect/>
            </a:stretch>
          </a:blipFill>
        </p:spPr>
        <p:txBody>
          <a:bodyPr/>
          <a:lstStyle/>
          <a:p>
            <a:endParaRPr lang="it-IT"/>
          </a:p>
        </p:txBody>
      </p:sp>
      <p:sp>
        <p:nvSpPr>
          <p:cNvPr id="8" name="Freeform 8"/>
          <p:cNvSpPr/>
          <p:nvPr/>
        </p:nvSpPr>
        <p:spPr>
          <a:xfrm>
            <a:off x="772782" y="1028700"/>
            <a:ext cx="4474392" cy="1240898"/>
          </a:xfrm>
          <a:custGeom>
            <a:avLst/>
            <a:gdLst/>
            <a:ahLst/>
            <a:cxnLst/>
            <a:rect l="l" t="t" r="r" b="b"/>
            <a:pathLst>
              <a:path w="4474392" h="1240898">
                <a:moveTo>
                  <a:pt x="0" y="0"/>
                </a:moveTo>
                <a:lnTo>
                  <a:pt x="4474393" y="0"/>
                </a:lnTo>
                <a:lnTo>
                  <a:pt x="4474393" y="1240898"/>
                </a:lnTo>
                <a:lnTo>
                  <a:pt x="0" y="1240898"/>
                </a:lnTo>
                <a:lnTo>
                  <a:pt x="0" y="0"/>
                </a:lnTo>
                <a:close/>
              </a:path>
            </a:pathLst>
          </a:custGeom>
          <a:blipFill>
            <a:blip r:embed="rId7"/>
            <a:stretch>
              <a:fillRect/>
            </a:stretch>
          </a:blipFill>
        </p:spPr>
        <p:txBody>
          <a:bodyPr/>
          <a:lstStyle/>
          <a:p>
            <a:endParaRPr lang="it-IT"/>
          </a:p>
        </p:txBody>
      </p:sp>
      <p:sp>
        <p:nvSpPr>
          <p:cNvPr id="9" name="TextBox 9"/>
          <p:cNvSpPr txBox="1"/>
          <p:nvPr/>
        </p:nvSpPr>
        <p:spPr>
          <a:xfrm>
            <a:off x="1028700" y="3331429"/>
            <a:ext cx="8436949" cy="1107156"/>
          </a:xfrm>
          <a:prstGeom prst="rect">
            <a:avLst/>
          </a:prstGeom>
        </p:spPr>
        <p:txBody>
          <a:bodyPr lIns="0" tIns="0" rIns="0" bIns="0" rtlCol="0" anchor="t">
            <a:spAutoFit/>
          </a:bodyPr>
          <a:lstStyle/>
          <a:p>
            <a:pPr algn="just">
              <a:lnSpc>
                <a:spcPts val="7738"/>
              </a:lnSpc>
            </a:pPr>
            <a:r>
              <a:rPr lang="en-US" sz="7034">
                <a:solidFill>
                  <a:srgbClr val="FFFFFF"/>
                </a:solidFill>
                <a:latin typeface="Helvetica World Bold"/>
              </a:rPr>
              <a:t>PROJECT PITCH</a:t>
            </a:r>
          </a:p>
        </p:txBody>
      </p:sp>
      <p:sp>
        <p:nvSpPr>
          <p:cNvPr id="10" name="TextBox 10"/>
          <p:cNvSpPr txBox="1"/>
          <p:nvPr/>
        </p:nvSpPr>
        <p:spPr>
          <a:xfrm>
            <a:off x="1028700" y="4679898"/>
            <a:ext cx="9410700" cy="743793"/>
          </a:xfrm>
          <a:prstGeom prst="rect">
            <a:avLst/>
          </a:prstGeom>
        </p:spPr>
        <p:txBody>
          <a:bodyPr wrap="square" lIns="0" tIns="0" rIns="0" bIns="0" rtlCol="0" anchor="t">
            <a:spAutoFit/>
          </a:bodyPr>
          <a:lstStyle/>
          <a:p>
            <a:pPr algn="just">
              <a:lnSpc>
                <a:spcPts val="5764"/>
              </a:lnSpc>
            </a:pPr>
            <a:r>
              <a:rPr lang="en-US" sz="5240" dirty="0">
                <a:solidFill>
                  <a:srgbClr val="47C5FB"/>
                </a:solidFill>
                <a:latin typeface="Helvetica World Bold"/>
              </a:rPr>
              <a:t>IBM WATSONX CHALLENGE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it-IT"/>
          </a:p>
        </p:txBody>
      </p:sp>
      <p:sp>
        <p:nvSpPr>
          <p:cNvPr id="3" name="Freeform 3"/>
          <p:cNvSpPr/>
          <p:nvPr/>
        </p:nvSpPr>
        <p:spPr>
          <a:xfrm>
            <a:off x="5354974" y="-122789"/>
            <a:ext cx="18685978" cy="18685978"/>
          </a:xfrm>
          <a:custGeom>
            <a:avLst/>
            <a:gdLst/>
            <a:ahLst/>
            <a:cxnLst/>
            <a:rect l="l" t="t" r="r" b="b"/>
            <a:pathLst>
              <a:path w="18685978" h="18685978">
                <a:moveTo>
                  <a:pt x="0" y="0"/>
                </a:moveTo>
                <a:lnTo>
                  <a:pt x="18685978" y="0"/>
                </a:lnTo>
                <a:lnTo>
                  <a:pt x="18685978" y="18685978"/>
                </a:lnTo>
                <a:lnTo>
                  <a:pt x="0" y="1868597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t-IT"/>
          </a:p>
        </p:txBody>
      </p:sp>
      <p:sp>
        <p:nvSpPr>
          <p:cNvPr id="4" name="Freeform 4"/>
          <p:cNvSpPr/>
          <p:nvPr/>
        </p:nvSpPr>
        <p:spPr>
          <a:xfrm>
            <a:off x="9144000" y="-6131962"/>
            <a:ext cx="8963813" cy="8963813"/>
          </a:xfrm>
          <a:custGeom>
            <a:avLst/>
            <a:gdLst/>
            <a:ahLst/>
            <a:cxnLst/>
            <a:rect l="l" t="t" r="r" b="b"/>
            <a:pathLst>
              <a:path w="8963813" h="8963813">
                <a:moveTo>
                  <a:pt x="0" y="0"/>
                </a:moveTo>
                <a:lnTo>
                  <a:pt x="8963813" y="0"/>
                </a:lnTo>
                <a:lnTo>
                  <a:pt x="8963813" y="8963813"/>
                </a:lnTo>
                <a:lnTo>
                  <a:pt x="0" y="8963813"/>
                </a:lnTo>
                <a:lnTo>
                  <a:pt x="0" y="0"/>
                </a:lnTo>
                <a:close/>
              </a:path>
            </a:pathLst>
          </a:custGeom>
          <a:blipFill>
            <a:blip r:embed="rId5">
              <a:alphaModFix amt="19999"/>
              <a:extLst>
                <a:ext uri="{96DAC541-7B7A-43D3-8B79-37D633B846F1}">
                  <asvg:svgBlip xmlns:asvg="http://schemas.microsoft.com/office/drawing/2016/SVG/main" r:embed="rId6"/>
                </a:ext>
              </a:extLst>
            </a:blip>
            <a:stretch>
              <a:fillRect/>
            </a:stretch>
          </a:blipFill>
        </p:spPr>
        <p:txBody>
          <a:bodyPr/>
          <a:lstStyle/>
          <a:p>
            <a:endParaRPr lang="it-IT"/>
          </a:p>
        </p:txBody>
      </p:sp>
      <p:sp>
        <p:nvSpPr>
          <p:cNvPr id="5" name="Freeform 5"/>
          <p:cNvSpPr/>
          <p:nvPr/>
        </p:nvSpPr>
        <p:spPr>
          <a:xfrm>
            <a:off x="4964675" y="8438618"/>
            <a:ext cx="6489690" cy="6489690"/>
          </a:xfrm>
          <a:custGeom>
            <a:avLst/>
            <a:gdLst/>
            <a:ahLst/>
            <a:cxnLst/>
            <a:rect l="l" t="t" r="r" b="b"/>
            <a:pathLst>
              <a:path w="6489690" h="6489690">
                <a:moveTo>
                  <a:pt x="0" y="0"/>
                </a:moveTo>
                <a:lnTo>
                  <a:pt x="6489690" y="0"/>
                </a:lnTo>
                <a:lnTo>
                  <a:pt x="6489690" y="6489690"/>
                </a:lnTo>
                <a:lnTo>
                  <a:pt x="0" y="6489690"/>
                </a:lnTo>
                <a:lnTo>
                  <a:pt x="0" y="0"/>
                </a:lnTo>
                <a:close/>
              </a:path>
            </a:pathLst>
          </a:custGeom>
          <a:blipFill>
            <a:blip r:embed="rId5">
              <a:alphaModFix amt="19999"/>
              <a:extLst>
                <a:ext uri="{96DAC541-7B7A-43D3-8B79-37D633B846F1}">
                  <asvg:svgBlip xmlns:asvg="http://schemas.microsoft.com/office/drawing/2016/SVG/main" r:embed="rId6"/>
                </a:ext>
              </a:extLst>
            </a:blip>
            <a:stretch>
              <a:fillRect/>
            </a:stretch>
          </a:blipFill>
        </p:spPr>
        <p:txBody>
          <a:bodyPr/>
          <a:lstStyle/>
          <a:p>
            <a:endParaRPr lang="it-IT"/>
          </a:p>
        </p:txBody>
      </p:sp>
      <p:sp>
        <p:nvSpPr>
          <p:cNvPr id="6" name="AutoShape 6"/>
          <p:cNvSpPr/>
          <p:nvPr/>
        </p:nvSpPr>
        <p:spPr>
          <a:xfrm>
            <a:off x="1029050" y="5097174"/>
            <a:ext cx="3100573" cy="8710"/>
          </a:xfrm>
          <a:prstGeom prst="line">
            <a:avLst/>
          </a:prstGeom>
          <a:ln w="76200" cap="flat">
            <a:solidFill>
              <a:srgbClr val="FFFFFF"/>
            </a:solidFill>
            <a:prstDash val="solid"/>
            <a:headEnd type="none" w="sm" len="sm"/>
            <a:tailEnd type="none" w="sm" len="sm"/>
          </a:ln>
        </p:spPr>
        <p:txBody>
          <a:bodyPr/>
          <a:lstStyle/>
          <a:p>
            <a:endParaRPr lang="it-IT"/>
          </a:p>
        </p:txBody>
      </p:sp>
      <p:sp>
        <p:nvSpPr>
          <p:cNvPr id="7" name="Freeform 7"/>
          <p:cNvSpPr/>
          <p:nvPr/>
        </p:nvSpPr>
        <p:spPr>
          <a:xfrm>
            <a:off x="10288401" y="3463876"/>
            <a:ext cx="6301035" cy="4811699"/>
          </a:xfrm>
          <a:custGeom>
            <a:avLst/>
            <a:gdLst/>
            <a:ahLst/>
            <a:cxnLst/>
            <a:rect l="l" t="t" r="r" b="b"/>
            <a:pathLst>
              <a:path w="6301035" h="4811699">
                <a:moveTo>
                  <a:pt x="0" y="0"/>
                </a:moveTo>
                <a:lnTo>
                  <a:pt x="6301035" y="0"/>
                </a:lnTo>
                <a:lnTo>
                  <a:pt x="6301035" y="4811699"/>
                </a:lnTo>
                <a:lnTo>
                  <a:pt x="0" y="481169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it-IT"/>
          </a:p>
        </p:txBody>
      </p:sp>
      <p:sp>
        <p:nvSpPr>
          <p:cNvPr id="8" name="TextBox 8"/>
          <p:cNvSpPr txBox="1"/>
          <p:nvPr/>
        </p:nvSpPr>
        <p:spPr>
          <a:xfrm>
            <a:off x="1028700" y="5554600"/>
            <a:ext cx="7604850" cy="4095750"/>
          </a:xfrm>
          <a:prstGeom prst="rect">
            <a:avLst/>
          </a:prstGeom>
        </p:spPr>
        <p:txBody>
          <a:bodyPr lIns="0" tIns="0" rIns="0" bIns="0" rtlCol="0" anchor="t">
            <a:spAutoFit/>
          </a:bodyPr>
          <a:lstStyle/>
          <a:p>
            <a:pPr algn="just">
              <a:lnSpc>
                <a:spcPts val="3299"/>
              </a:lnSpc>
            </a:pPr>
            <a:r>
              <a:rPr lang="en-US" sz="2999" dirty="0">
                <a:solidFill>
                  <a:srgbClr val="FFFFFF"/>
                </a:solidFill>
                <a:latin typeface="Helvetica World"/>
              </a:rPr>
              <a:t>Acquire an information research system on the quality system that is efficient and can search for accurate and on time information within multiple documents.</a:t>
            </a:r>
          </a:p>
          <a:p>
            <a:pPr algn="just">
              <a:lnSpc>
                <a:spcPts val="3299"/>
              </a:lnSpc>
            </a:pPr>
            <a:r>
              <a:rPr lang="en-US" sz="2999" dirty="0">
                <a:solidFill>
                  <a:srgbClr val="FFFFFF"/>
                </a:solidFill>
                <a:latin typeface="Helvetica World"/>
              </a:rPr>
              <a:t>       </a:t>
            </a:r>
          </a:p>
          <a:p>
            <a:pPr algn="just">
              <a:lnSpc>
                <a:spcPts val="3299"/>
              </a:lnSpc>
            </a:pPr>
            <a:r>
              <a:rPr lang="en-US" sz="2999" dirty="0">
                <a:solidFill>
                  <a:srgbClr val="FFFFFF"/>
                </a:solidFill>
                <a:latin typeface="Helvetica World"/>
              </a:rPr>
              <a:t>Acquire a system that can automatically scan and summarize the information present in documents, which are usually complex and long to read.</a:t>
            </a:r>
          </a:p>
          <a:p>
            <a:pPr algn="just">
              <a:lnSpc>
                <a:spcPts val="3299"/>
              </a:lnSpc>
            </a:pPr>
            <a:endParaRPr lang="en-US" sz="2999" dirty="0">
              <a:solidFill>
                <a:srgbClr val="FFFFFF"/>
              </a:solidFill>
              <a:latin typeface="Helvetica World"/>
            </a:endParaRPr>
          </a:p>
        </p:txBody>
      </p:sp>
      <p:sp>
        <p:nvSpPr>
          <p:cNvPr id="9" name="TextBox 9"/>
          <p:cNvSpPr txBox="1"/>
          <p:nvPr/>
        </p:nvSpPr>
        <p:spPr>
          <a:xfrm>
            <a:off x="1028823" y="3823984"/>
            <a:ext cx="6623238" cy="818515"/>
          </a:xfrm>
          <a:prstGeom prst="rect">
            <a:avLst/>
          </a:prstGeom>
        </p:spPr>
        <p:txBody>
          <a:bodyPr lIns="0" tIns="0" rIns="0" bIns="0" rtlCol="0" anchor="t">
            <a:spAutoFit/>
          </a:bodyPr>
          <a:lstStyle/>
          <a:p>
            <a:pPr algn="just">
              <a:lnSpc>
                <a:spcPts val="5719"/>
              </a:lnSpc>
            </a:pPr>
            <a:r>
              <a:rPr lang="en-US" sz="5199" dirty="0">
                <a:solidFill>
                  <a:srgbClr val="FFFFFF"/>
                </a:solidFill>
                <a:latin typeface="Helvetica World Bold"/>
              </a:rPr>
              <a:t>BUSINESS NEED</a:t>
            </a:r>
          </a:p>
        </p:txBody>
      </p:sp>
      <p:sp>
        <p:nvSpPr>
          <p:cNvPr id="10" name="Freeform 10"/>
          <p:cNvSpPr/>
          <p:nvPr/>
        </p:nvSpPr>
        <p:spPr>
          <a:xfrm>
            <a:off x="772782" y="1028700"/>
            <a:ext cx="4474392" cy="1240898"/>
          </a:xfrm>
          <a:custGeom>
            <a:avLst/>
            <a:gdLst/>
            <a:ahLst/>
            <a:cxnLst/>
            <a:rect l="l" t="t" r="r" b="b"/>
            <a:pathLst>
              <a:path w="4474392" h="1240898">
                <a:moveTo>
                  <a:pt x="0" y="0"/>
                </a:moveTo>
                <a:lnTo>
                  <a:pt x="4474393" y="0"/>
                </a:lnTo>
                <a:lnTo>
                  <a:pt x="4474393" y="1240898"/>
                </a:lnTo>
                <a:lnTo>
                  <a:pt x="0" y="1240898"/>
                </a:lnTo>
                <a:lnTo>
                  <a:pt x="0" y="0"/>
                </a:lnTo>
                <a:close/>
              </a:path>
            </a:pathLst>
          </a:custGeom>
          <a:blipFill>
            <a:blip r:embed="rId9"/>
            <a:stretch>
              <a:fillRect/>
            </a:stretch>
          </a:blipFill>
        </p:spPr>
        <p:txBody>
          <a:bodyPr/>
          <a:lstStyle/>
          <a:p>
            <a:endParaRPr lang="it-IT"/>
          </a:p>
        </p:txBody>
      </p:sp>
      <p:sp>
        <p:nvSpPr>
          <p:cNvPr id="11" name="Freeform 11"/>
          <p:cNvSpPr/>
          <p:nvPr/>
        </p:nvSpPr>
        <p:spPr>
          <a:xfrm>
            <a:off x="13828204" y="6185467"/>
            <a:ext cx="3072833" cy="3072833"/>
          </a:xfrm>
          <a:custGeom>
            <a:avLst/>
            <a:gdLst/>
            <a:ahLst/>
            <a:cxnLst/>
            <a:rect l="l" t="t" r="r" b="b"/>
            <a:pathLst>
              <a:path w="3072833" h="3072833">
                <a:moveTo>
                  <a:pt x="0" y="0"/>
                </a:moveTo>
                <a:lnTo>
                  <a:pt x="3072833" y="0"/>
                </a:lnTo>
                <a:lnTo>
                  <a:pt x="3072833" y="3072833"/>
                </a:lnTo>
                <a:lnTo>
                  <a:pt x="0" y="307283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it-IT"/>
          </a:p>
        </p:txBody>
      </p:sp>
      <p:grpSp>
        <p:nvGrpSpPr>
          <p:cNvPr id="12" name="Group 12"/>
          <p:cNvGrpSpPr/>
          <p:nvPr/>
        </p:nvGrpSpPr>
        <p:grpSpPr>
          <a:xfrm>
            <a:off x="13984121" y="6354700"/>
            <a:ext cx="2747687" cy="2747676"/>
            <a:chOff x="0" y="0"/>
            <a:chExt cx="6350000" cy="6349975"/>
          </a:xfrm>
        </p:grpSpPr>
        <p:sp>
          <p:nvSpPr>
            <p:cNvPr id="13" name="Freeform 13"/>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12"/>
              <a:stretch>
                <a:fillRect l="-25046" r="-25046"/>
              </a:stretch>
            </a:blipFill>
          </p:spPr>
          <p:txBody>
            <a:bodyPr/>
            <a:lstStyle/>
            <a:p>
              <a:endParaRPr lang="it-IT"/>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it-IT"/>
          </a:p>
        </p:txBody>
      </p:sp>
      <p:sp>
        <p:nvSpPr>
          <p:cNvPr id="3" name="Freeform 3"/>
          <p:cNvSpPr/>
          <p:nvPr/>
        </p:nvSpPr>
        <p:spPr>
          <a:xfrm>
            <a:off x="8566187" y="-5842716"/>
            <a:ext cx="15628580" cy="15628580"/>
          </a:xfrm>
          <a:custGeom>
            <a:avLst/>
            <a:gdLst/>
            <a:ahLst/>
            <a:cxnLst/>
            <a:rect l="l" t="t" r="r" b="b"/>
            <a:pathLst>
              <a:path w="15628580" h="15628580">
                <a:moveTo>
                  <a:pt x="0" y="0"/>
                </a:moveTo>
                <a:lnTo>
                  <a:pt x="15628580" y="0"/>
                </a:lnTo>
                <a:lnTo>
                  <a:pt x="15628580" y="15628580"/>
                </a:lnTo>
                <a:lnTo>
                  <a:pt x="0" y="156285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t-IT"/>
          </a:p>
        </p:txBody>
      </p:sp>
      <p:sp>
        <p:nvSpPr>
          <p:cNvPr id="4" name="AutoShape 4"/>
          <p:cNvSpPr/>
          <p:nvPr/>
        </p:nvSpPr>
        <p:spPr>
          <a:xfrm>
            <a:off x="1028930" y="4577821"/>
            <a:ext cx="3100573" cy="8710"/>
          </a:xfrm>
          <a:prstGeom prst="line">
            <a:avLst/>
          </a:prstGeom>
          <a:ln w="76200" cap="flat">
            <a:solidFill>
              <a:srgbClr val="FFFFFF"/>
            </a:solidFill>
            <a:prstDash val="solid"/>
            <a:headEnd type="none" w="sm" len="sm"/>
            <a:tailEnd type="none" w="sm" len="sm"/>
          </a:ln>
        </p:spPr>
        <p:txBody>
          <a:bodyPr/>
          <a:lstStyle/>
          <a:p>
            <a:endParaRPr lang="it-IT"/>
          </a:p>
        </p:txBody>
      </p:sp>
      <p:grpSp>
        <p:nvGrpSpPr>
          <p:cNvPr id="5" name="Group 5"/>
          <p:cNvGrpSpPr/>
          <p:nvPr/>
        </p:nvGrpSpPr>
        <p:grpSpPr>
          <a:xfrm>
            <a:off x="1028700" y="5169597"/>
            <a:ext cx="7755995" cy="3130987"/>
            <a:chOff x="0" y="0"/>
            <a:chExt cx="1726131" cy="696815"/>
          </a:xfrm>
        </p:grpSpPr>
        <p:sp>
          <p:nvSpPr>
            <p:cNvPr id="6" name="Freeform 6"/>
            <p:cNvSpPr/>
            <p:nvPr/>
          </p:nvSpPr>
          <p:spPr>
            <a:xfrm>
              <a:off x="0" y="0"/>
              <a:ext cx="1726131" cy="696815"/>
            </a:xfrm>
            <a:custGeom>
              <a:avLst/>
              <a:gdLst/>
              <a:ahLst/>
              <a:cxnLst/>
              <a:rect l="l" t="t" r="r" b="b"/>
              <a:pathLst>
                <a:path w="1726131" h="696815">
                  <a:moveTo>
                    <a:pt x="1601671" y="696815"/>
                  </a:moveTo>
                  <a:lnTo>
                    <a:pt x="124460" y="696815"/>
                  </a:lnTo>
                  <a:cubicBezTo>
                    <a:pt x="55880" y="696815"/>
                    <a:pt x="0" y="640935"/>
                    <a:pt x="0" y="572355"/>
                  </a:cubicBezTo>
                  <a:lnTo>
                    <a:pt x="0" y="124460"/>
                  </a:lnTo>
                  <a:cubicBezTo>
                    <a:pt x="0" y="55880"/>
                    <a:pt x="55880" y="0"/>
                    <a:pt x="124460" y="0"/>
                  </a:cubicBezTo>
                  <a:lnTo>
                    <a:pt x="1601671" y="0"/>
                  </a:lnTo>
                  <a:cubicBezTo>
                    <a:pt x="1670251" y="0"/>
                    <a:pt x="1726131" y="55880"/>
                    <a:pt x="1726131" y="124460"/>
                  </a:cubicBezTo>
                  <a:lnTo>
                    <a:pt x="1726131" y="572355"/>
                  </a:lnTo>
                  <a:cubicBezTo>
                    <a:pt x="1726131" y="640935"/>
                    <a:pt x="1670251" y="696815"/>
                    <a:pt x="1601671" y="696815"/>
                  </a:cubicBezTo>
                  <a:close/>
                </a:path>
              </a:pathLst>
            </a:custGeom>
            <a:solidFill>
              <a:srgbClr val="FFFFFF">
                <a:alpha val="64706"/>
              </a:srgbClr>
            </a:solidFill>
          </p:spPr>
          <p:txBody>
            <a:bodyPr/>
            <a:lstStyle/>
            <a:p>
              <a:endParaRPr lang="it-IT"/>
            </a:p>
          </p:txBody>
        </p:sp>
      </p:grpSp>
      <p:grpSp>
        <p:nvGrpSpPr>
          <p:cNvPr id="7" name="Group 7"/>
          <p:cNvGrpSpPr/>
          <p:nvPr/>
        </p:nvGrpSpPr>
        <p:grpSpPr>
          <a:xfrm>
            <a:off x="9503305" y="5143500"/>
            <a:ext cx="7755995" cy="3130987"/>
            <a:chOff x="0" y="0"/>
            <a:chExt cx="1726131" cy="696815"/>
          </a:xfrm>
        </p:grpSpPr>
        <p:sp>
          <p:nvSpPr>
            <p:cNvPr id="8" name="Freeform 8"/>
            <p:cNvSpPr/>
            <p:nvPr/>
          </p:nvSpPr>
          <p:spPr>
            <a:xfrm>
              <a:off x="0" y="0"/>
              <a:ext cx="1726131" cy="696815"/>
            </a:xfrm>
            <a:custGeom>
              <a:avLst/>
              <a:gdLst/>
              <a:ahLst/>
              <a:cxnLst/>
              <a:rect l="l" t="t" r="r" b="b"/>
              <a:pathLst>
                <a:path w="1726131" h="696815">
                  <a:moveTo>
                    <a:pt x="1601671" y="696815"/>
                  </a:moveTo>
                  <a:lnTo>
                    <a:pt x="124460" y="696815"/>
                  </a:lnTo>
                  <a:cubicBezTo>
                    <a:pt x="55880" y="696815"/>
                    <a:pt x="0" y="640935"/>
                    <a:pt x="0" y="572355"/>
                  </a:cubicBezTo>
                  <a:lnTo>
                    <a:pt x="0" y="124460"/>
                  </a:lnTo>
                  <a:cubicBezTo>
                    <a:pt x="0" y="55880"/>
                    <a:pt x="55880" y="0"/>
                    <a:pt x="124460" y="0"/>
                  </a:cubicBezTo>
                  <a:lnTo>
                    <a:pt x="1601671" y="0"/>
                  </a:lnTo>
                  <a:cubicBezTo>
                    <a:pt x="1670251" y="0"/>
                    <a:pt x="1726131" y="55880"/>
                    <a:pt x="1726131" y="124460"/>
                  </a:cubicBezTo>
                  <a:lnTo>
                    <a:pt x="1726131" y="572355"/>
                  </a:lnTo>
                  <a:cubicBezTo>
                    <a:pt x="1726131" y="640935"/>
                    <a:pt x="1670251" y="696815"/>
                    <a:pt x="1601671" y="696815"/>
                  </a:cubicBezTo>
                  <a:close/>
                </a:path>
              </a:pathLst>
            </a:custGeom>
            <a:solidFill>
              <a:srgbClr val="FFFFFF">
                <a:alpha val="64706"/>
              </a:srgbClr>
            </a:solidFill>
          </p:spPr>
          <p:txBody>
            <a:bodyPr/>
            <a:lstStyle/>
            <a:p>
              <a:endParaRPr lang="it-IT"/>
            </a:p>
          </p:txBody>
        </p:sp>
      </p:grpSp>
      <p:sp>
        <p:nvSpPr>
          <p:cNvPr id="9" name="TextBox 9"/>
          <p:cNvSpPr txBox="1"/>
          <p:nvPr/>
        </p:nvSpPr>
        <p:spPr>
          <a:xfrm>
            <a:off x="1028823" y="3090623"/>
            <a:ext cx="6901386" cy="1561647"/>
          </a:xfrm>
          <a:prstGeom prst="rect">
            <a:avLst/>
          </a:prstGeom>
        </p:spPr>
        <p:txBody>
          <a:bodyPr lIns="0" tIns="0" rIns="0" bIns="0" rtlCol="0" anchor="t">
            <a:spAutoFit/>
          </a:bodyPr>
          <a:lstStyle/>
          <a:p>
            <a:pPr algn="just">
              <a:lnSpc>
                <a:spcPts val="3850"/>
              </a:lnSpc>
            </a:pPr>
            <a:r>
              <a:rPr lang="en-US" sz="3500" dirty="0">
                <a:solidFill>
                  <a:srgbClr val="FFFFFF"/>
                </a:solidFill>
                <a:latin typeface="Helvetica World Bold"/>
              </a:rPr>
              <a:t>SOFTWARE CURRENTLY IN USE BY THE CUSTOMER</a:t>
            </a:r>
          </a:p>
          <a:p>
            <a:pPr algn="just">
              <a:lnSpc>
                <a:spcPts val="3850"/>
              </a:lnSpc>
            </a:pPr>
            <a:endParaRPr lang="en-US" sz="3500" dirty="0">
              <a:solidFill>
                <a:srgbClr val="FFFFFF"/>
              </a:solidFill>
              <a:latin typeface="Helvetica World Bold"/>
            </a:endParaRPr>
          </a:p>
        </p:txBody>
      </p:sp>
      <p:sp>
        <p:nvSpPr>
          <p:cNvPr id="10" name="TextBox 10"/>
          <p:cNvSpPr txBox="1"/>
          <p:nvPr/>
        </p:nvSpPr>
        <p:spPr>
          <a:xfrm>
            <a:off x="9578877" y="2638425"/>
            <a:ext cx="7604850" cy="2047875"/>
          </a:xfrm>
          <a:prstGeom prst="rect">
            <a:avLst/>
          </a:prstGeom>
        </p:spPr>
        <p:txBody>
          <a:bodyPr lIns="0" tIns="0" rIns="0" bIns="0" rtlCol="0" anchor="t">
            <a:spAutoFit/>
          </a:bodyPr>
          <a:lstStyle/>
          <a:p>
            <a:pPr algn="just">
              <a:lnSpc>
                <a:spcPts val="3299"/>
              </a:lnSpc>
            </a:pPr>
            <a:r>
              <a:rPr lang="en-US" sz="2999" dirty="0">
                <a:solidFill>
                  <a:srgbClr val="FFFFFF"/>
                </a:solidFill>
                <a:latin typeface="Helvetica World"/>
              </a:rPr>
              <a:t>Currently, the customer uses IBM BAW and </a:t>
            </a:r>
            <a:r>
              <a:rPr lang="en-US" sz="2999" dirty="0" err="1">
                <a:solidFill>
                  <a:srgbClr val="FFFFFF"/>
                </a:solidFill>
                <a:latin typeface="Helvetica World"/>
              </a:rPr>
              <a:t>Filenet</a:t>
            </a:r>
            <a:r>
              <a:rPr lang="en-US" sz="2999" dirty="0">
                <a:solidFill>
                  <a:srgbClr val="FFFFFF"/>
                </a:solidFill>
                <a:latin typeface="Helvetica World"/>
              </a:rPr>
              <a:t> to manage quality documents through complex processes. Documents are accessed through IBM WAS.</a:t>
            </a:r>
          </a:p>
          <a:p>
            <a:pPr algn="just">
              <a:lnSpc>
                <a:spcPts val="3299"/>
              </a:lnSpc>
            </a:pPr>
            <a:endParaRPr lang="en-US" sz="2999" dirty="0">
              <a:solidFill>
                <a:srgbClr val="FFFFFF"/>
              </a:solidFill>
              <a:latin typeface="Helvetica World"/>
            </a:endParaRPr>
          </a:p>
        </p:txBody>
      </p:sp>
      <p:sp>
        <p:nvSpPr>
          <p:cNvPr id="11" name="TextBox 11"/>
          <p:cNvSpPr txBox="1"/>
          <p:nvPr/>
        </p:nvSpPr>
        <p:spPr>
          <a:xfrm>
            <a:off x="1766537" y="6001337"/>
            <a:ext cx="6799650" cy="1911805"/>
          </a:xfrm>
          <a:prstGeom prst="rect">
            <a:avLst/>
          </a:prstGeom>
        </p:spPr>
        <p:txBody>
          <a:bodyPr wrap="square" lIns="0" tIns="0" rIns="0" bIns="0" rtlCol="0" anchor="t">
            <a:spAutoFit/>
          </a:bodyPr>
          <a:lstStyle/>
          <a:p>
            <a:pPr algn="ctr">
              <a:lnSpc>
                <a:spcPts val="3760"/>
              </a:lnSpc>
            </a:pPr>
            <a:r>
              <a:rPr lang="en-US" sz="3032" dirty="0">
                <a:solidFill>
                  <a:srgbClr val="0F094F"/>
                </a:solidFill>
                <a:latin typeface="Helvetica World Bold"/>
              </a:rPr>
              <a:t>IBM Business Automation Workflow </a:t>
            </a:r>
          </a:p>
          <a:p>
            <a:pPr algn="ctr">
              <a:lnSpc>
                <a:spcPts val="3760"/>
              </a:lnSpc>
            </a:pPr>
            <a:r>
              <a:rPr lang="en-US" sz="3032" dirty="0">
                <a:solidFill>
                  <a:srgbClr val="0F094F"/>
                </a:solidFill>
                <a:latin typeface="Helvetica World Bold"/>
              </a:rPr>
              <a:t>&amp; </a:t>
            </a:r>
          </a:p>
          <a:p>
            <a:pPr algn="ctr">
              <a:lnSpc>
                <a:spcPts val="3760"/>
              </a:lnSpc>
            </a:pPr>
            <a:r>
              <a:rPr lang="en-US" sz="3032" dirty="0">
                <a:solidFill>
                  <a:srgbClr val="0F094F"/>
                </a:solidFill>
                <a:latin typeface="Helvetica World Bold"/>
              </a:rPr>
              <a:t>IBM </a:t>
            </a:r>
            <a:r>
              <a:rPr lang="en-US" sz="3032" dirty="0" err="1">
                <a:solidFill>
                  <a:srgbClr val="0F094F"/>
                </a:solidFill>
                <a:latin typeface="Helvetica World Bold"/>
              </a:rPr>
              <a:t>Filenet</a:t>
            </a:r>
            <a:endParaRPr lang="en-US" sz="3032" dirty="0">
              <a:solidFill>
                <a:srgbClr val="0F094F"/>
              </a:solidFill>
              <a:latin typeface="Helvetica World Bold"/>
            </a:endParaRPr>
          </a:p>
          <a:p>
            <a:pPr algn="ctr">
              <a:lnSpc>
                <a:spcPts val="3760"/>
              </a:lnSpc>
            </a:pPr>
            <a:endParaRPr lang="en-US" sz="3032" dirty="0">
              <a:solidFill>
                <a:srgbClr val="0F094F"/>
              </a:solidFill>
              <a:latin typeface="Helvetica World Bold"/>
            </a:endParaRPr>
          </a:p>
        </p:txBody>
      </p:sp>
      <p:sp>
        <p:nvSpPr>
          <p:cNvPr id="12" name="TextBox 12"/>
          <p:cNvSpPr txBox="1"/>
          <p:nvPr/>
        </p:nvSpPr>
        <p:spPr>
          <a:xfrm>
            <a:off x="9878461" y="6488649"/>
            <a:ext cx="7005682" cy="937180"/>
          </a:xfrm>
          <a:prstGeom prst="rect">
            <a:avLst/>
          </a:prstGeom>
        </p:spPr>
        <p:txBody>
          <a:bodyPr wrap="square" lIns="0" tIns="0" rIns="0" bIns="0" rtlCol="0" anchor="t">
            <a:spAutoFit/>
          </a:bodyPr>
          <a:lstStyle/>
          <a:p>
            <a:pPr algn="ctr">
              <a:lnSpc>
                <a:spcPts val="3760"/>
              </a:lnSpc>
            </a:pPr>
            <a:r>
              <a:rPr lang="en-US" sz="3032" dirty="0">
                <a:solidFill>
                  <a:srgbClr val="0F094F"/>
                </a:solidFill>
                <a:latin typeface="Helvetica World Bold"/>
              </a:rPr>
              <a:t>IBM WebSphere Application Server</a:t>
            </a:r>
          </a:p>
          <a:p>
            <a:pPr algn="ctr">
              <a:lnSpc>
                <a:spcPts val="3760"/>
              </a:lnSpc>
            </a:pPr>
            <a:endParaRPr lang="en-US" sz="3032" dirty="0">
              <a:solidFill>
                <a:srgbClr val="0F094F"/>
              </a:solidFill>
              <a:latin typeface="Helvetica World Bold"/>
            </a:endParaRPr>
          </a:p>
        </p:txBody>
      </p:sp>
      <p:sp>
        <p:nvSpPr>
          <p:cNvPr id="13" name="Freeform 13"/>
          <p:cNvSpPr/>
          <p:nvPr/>
        </p:nvSpPr>
        <p:spPr>
          <a:xfrm>
            <a:off x="10081085" y="-5872787"/>
            <a:ext cx="7555762" cy="7555762"/>
          </a:xfrm>
          <a:custGeom>
            <a:avLst/>
            <a:gdLst/>
            <a:ahLst/>
            <a:cxnLst/>
            <a:rect l="l" t="t" r="r" b="b"/>
            <a:pathLst>
              <a:path w="7555762" h="7555762">
                <a:moveTo>
                  <a:pt x="0" y="0"/>
                </a:moveTo>
                <a:lnTo>
                  <a:pt x="7555763" y="0"/>
                </a:lnTo>
                <a:lnTo>
                  <a:pt x="7555763" y="7555762"/>
                </a:lnTo>
                <a:lnTo>
                  <a:pt x="0" y="7555762"/>
                </a:lnTo>
                <a:lnTo>
                  <a:pt x="0" y="0"/>
                </a:lnTo>
                <a:close/>
              </a:path>
            </a:pathLst>
          </a:custGeom>
          <a:blipFill>
            <a:blip r:embed="rId5">
              <a:alphaModFix amt="19999"/>
              <a:extLst>
                <a:ext uri="{96DAC541-7B7A-43D3-8B79-37D633B846F1}">
                  <asvg:svgBlip xmlns:asvg="http://schemas.microsoft.com/office/drawing/2016/SVG/main" r:embed="rId6"/>
                </a:ext>
              </a:extLst>
            </a:blip>
            <a:stretch>
              <a:fillRect/>
            </a:stretch>
          </a:blipFill>
        </p:spPr>
        <p:txBody>
          <a:bodyPr/>
          <a:lstStyle/>
          <a:p>
            <a:endParaRPr lang="it-IT"/>
          </a:p>
        </p:txBody>
      </p:sp>
      <p:sp>
        <p:nvSpPr>
          <p:cNvPr id="14" name="Freeform 14"/>
          <p:cNvSpPr/>
          <p:nvPr/>
        </p:nvSpPr>
        <p:spPr>
          <a:xfrm>
            <a:off x="4817232" y="8862559"/>
            <a:ext cx="5675656" cy="5675656"/>
          </a:xfrm>
          <a:custGeom>
            <a:avLst/>
            <a:gdLst/>
            <a:ahLst/>
            <a:cxnLst/>
            <a:rect l="l" t="t" r="r" b="b"/>
            <a:pathLst>
              <a:path w="5675656" h="5675656">
                <a:moveTo>
                  <a:pt x="0" y="0"/>
                </a:moveTo>
                <a:lnTo>
                  <a:pt x="5675656" y="0"/>
                </a:lnTo>
                <a:lnTo>
                  <a:pt x="5675656" y="5675656"/>
                </a:lnTo>
                <a:lnTo>
                  <a:pt x="0" y="5675656"/>
                </a:lnTo>
                <a:lnTo>
                  <a:pt x="0" y="0"/>
                </a:lnTo>
                <a:close/>
              </a:path>
            </a:pathLst>
          </a:custGeom>
          <a:blipFill>
            <a:blip r:embed="rId5">
              <a:alphaModFix amt="19999"/>
              <a:extLst>
                <a:ext uri="{96DAC541-7B7A-43D3-8B79-37D633B846F1}">
                  <asvg:svgBlip xmlns:asvg="http://schemas.microsoft.com/office/drawing/2016/SVG/main" r:embed="rId6"/>
                </a:ext>
              </a:extLst>
            </a:blip>
            <a:stretch>
              <a:fillRect/>
            </a:stretch>
          </a:blipFill>
        </p:spPr>
        <p:txBody>
          <a:bodyPr/>
          <a:lstStyle/>
          <a:p>
            <a:endParaRPr lang="it-IT"/>
          </a:p>
        </p:txBody>
      </p:sp>
      <p:sp>
        <p:nvSpPr>
          <p:cNvPr id="15" name="Freeform 15"/>
          <p:cNvSpPr/>
          <p:nvPr/>
        </p:nvSpPr>
        <p:spPr>
          <a:xfrm>
            <a:off x="772782" y="1028700"/>
            <a:ext cx="4474392" cy="1240898"/>
          </a:xfrm>
          <a:custGeom>
            <a:avLst/>
            <a:gdLst/>
            <a:ahLst/>
            <a:cxnLst/>
            <a:rect l="l" t="t" r="r" b="b"/>
            <a:pathLst>
              <a:path w="4474392" h="1240898">
                <a:moveTo>
                  <a:pt x="0" y="0"/>
                </a:moveTo>
                <a:lnTo>
                  <a:pt x="4474393" y="0"/>
                </a:lnTo>
                <a:lnTo>
                  <a:pt x="4474393" y="1240898"/>
                </a:lnTo>
                <a:lnTo>
                  <a:pt x="0" y="1240898"/>
                </a:lnTo>
                <a:lnTo>
                  <a:pt x="0" y="0"/>
                </a:lnTo>
                <a:close/>
              </a:path>
            </a:pathLst>
          </a:custGeom>
          <a:blipFill>
            <a:blip r:embed="rId7"/>
            <a:stretch>
              <a:fillRect/>
            </a:stretch>
          </a:blipFill>
        </p:spPr>
        <p:txBody>
          <a:bodyP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it-IT"/>
          </a:p>
        </p:txBody>
      </p:sp>
      <p:sp>
        <p:nvSpPr>
          <p:cNvPr id="3" name="Freeform 3"/>
          <p:cNvSpPr/>
          <p:nvPr/>
        </p:nvSpPr>
        <p:spPr>
          <a:xfrm>
            <a:off x="8566187" y="-5842716"/>
            <a:ext cx="15628580" cy="15628580"/>
          </a:xfrm>
          <a:custGeom>
            <a:avLst/>
            <a:gdLst/>
            <a:ahLst/>
            <a:cxnLst/>
            <a:rect l="l" t="t" r="r" b="b"/>
            <a:pathLst>
              <a:path w="15628580" h="15628580">
                <a:moveTo>
                  <a:pt x="0" y="0"/>
                </a:moveTo>
                <a:lnTo>
                  <a:pt x="15628580" y="0"/>
                </a:lnTo>
                <a:lnTo>
                  <a:pt x="15628580" y="15628580"/>
                </a:lnTo>
                <a:lnTo>
                  <a:pt x="0" y="156285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t-IT"/>
          </a:p>
        </p:txBody>
      </p:sp>
      <p:sp>
        <p:nvSpPr>
          <p:cNvPr id="4" name="AutoShape 4"/>
          <p:cNvSpPr/>
          <p:nvPr/>
        </p:nvSpPr>
        <p:spPr>
          <a:xfrm>
            <a:off x="1028930" y="4577821"/>
            <a:ext cx="3100573" cy="8710"/>
          </a:xfrm>
          <a:prstGeom prst="line">
            <a:avLst/>
          </a:prstGeom>
          <a:ln w="76200" cap="flat">
            <a:solidFill>
              <a:srgbClr val="FFFFFF"/>
            </a:solidFill>
            <a:prstDash val="solid"/>
            <a:headEnd type="none" w="sm" len="sm"/>
            <a:tailEnd type="none" w="sm" len="sm"/>
          </a:ln>
        </p:spPr>
        <p:txBody>
          <a:bodyPr/>
          <a:lstStyle/>
          <a:p>
            <a:endParaRPr lang="it-IT"/>
          </a:p>
        </p:txBody>
      </p:sp>
      <p:grpSp>
        <p:nvGrpSpPr>
          <p:cNvPr id="5" name="Group 5"/>
          <p:cNvGrpSpPr/>
          <p:nvPr/>
        </p:nvGrpSpPr>
        <p:grpSpPr>
          <a:xfrm>
            <a:off x="9503305" y="5143500"/>
            <a:ext cx="7755995" cy="3130987"/>
            <a:chOff x="0" y="0"/>
            <a:chExt cx="1726131" cy="696815"/>
          </a:xfrm>
        </p:grpSpPr>
        <p:sp>
          <p:nvSpPr>
            <p:cNvPr id="6" name="Freeform 6"/>
            <p:cNvSpPr/>
            <p:nvPr/>
          </p:nvSpPr>
          <p:spPr>
            <a:xfrm>
              <a:off x="0" y="0"/>
              <a:ext cx="1726131" cy="696815"/>
            </a:xfrm>
            <a:custGeom>
              <a:avLst/>
              <a:gdLst/>
              <a:ahLst/>
              <a:cxnLst/>
              <a:rect l="l" t="t" r="r" b="b"/>
              <a:pathLst>
                <a:path w="1726131" h="696815">
                  <a:moveTo>
                    <a:pt x="1601671" y="696815"/>
                  </a:moveTo>
                  <a:lnTo>
                    <a:pt x="124460" y="696815"/>
                  </a:lnTo>
                  <a:cubicBezTo>
                    <a:pt x="55880" y="696815"/>
                    <a:pt x="0" y="640935"/>
                    <a:pt x="0" y="572355"/>
                  </a:cubicBezTo>
                  <a:lnTo>
                    <a:pt x="0" y="124460"/>
                  </a:lnTo>
                  <a:cubicBezTo>
                    <a:pt x="0" y="55880"/>
                    <a:pt x="55880" y="0"/>
                    <a:pt x="124460" y="0"/>
                  </a:cubicBezTo>
                  <a:lnTo>
                    <a:pt x="1601671" y="0"/>
                  </a:lnTo>
                  <a:cubicBezTo>
                    <a:pt x="1670251" y="0"/>
                    <a:pt x="1726131" y="55880"/>
                    <a:pt x="1726131" y="124460"/>
                  </a:cubicBezTo>
                  <a:lnTo>
                    <a:pt x="1726131" y="572355"/>
                  </a:lnTo>
                  <a:cubicBezTo>
                    <a:pt x="1726131" y="640935"/>
                    <a:pt x="1670251" y="696815"/>
                    <a:pt x="1601671" y="696815"/>
                  </a:cubicBezTo>
                  <a:close/>
                </a:path>
              </a:pathLst>
            </a:custGeom>
            <a:solidFill>
              <a:srgbClr val="FFFFFF">
                <a:alpha val="64706"/>
              </a:srgbClr>
            </a:solidFill>
          </p:spPr>
          <p:txBody>
            <a:bodyPr/>
            <a:lstStyle/>
            <a:p>
              <a:endParaRPr lang="it-IT"/>
            </a:p>
          </p:txBody>
        </p:sp>
      </p:grpSp>
      <p:sp>
        <p:nvSpPr>
          <p:cNvPr id="7" name="Freeform 7"/>
          <p:cNvSpPr/>
          <p:nvPr/>
        </p:nvSpPr>
        <p:spPr>
          <a:xfrm>
            <a:off x="9911857" y="5422008"/>
            <a:ext cx="2573970" cy="2573970"/>
          </a:xfrm>
          <a:custGeom>
            <a:avLst/>
            <a:gdLst/>
            <a:ahLst/>
            <a:cxnLst/>
            <a:rect l="l" t="t" r="r" b="b"/>
            <a:pathLst>
              <a:path w="2573970" h="2573970">
                <a:moveTo>
                  <a:pt x="0" y="0"/>
                </a:moveTo>
                <a:lnTo>
                  <a:pt x="2573970" y="0"/>
                </a:lnTo>
                <a:lnTo>
                  <a:pt x="2573970" y="2573970"/>
                </a:lnTo>
                <a:lnTo>
                  <a:pt x="0" y="257397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it-IT"/>
          </a:p>
        </p:txBody>
      </p:sp>
      <p:grpSp>
        <p:nvGrpSpPr>
          <p:cNvPr id="8" name="Group 8"/>
          <p:cNvGrpSpPr/>
          <p:nvPr/>
        </p:nvGrpSpPr>
        <p:grpSpPr>
          <a:xfrm>
            <a:off x="10081085" y="5591241"/>
            <a:ext cx="2235513" cy="2235504"/>
            <a:chOff x="0" y="0"/>
            <a:chExt cx="6350000" cy="6349975"/>
          </a:xfrm>
        </p:grpSpPr>
        <p:sp>
          <p:nvSpPr>
            <p:cNvPr id="9" name="Freeform 9"/>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7"/>
              <a:stretch>
                <a:fillRect l="-38888" r="-38888"/>
              </a:stretch>
            </a:blipFill>
          </p:spPr>
          <p:txBody>
            <a:bodyPr/>
            <a:lstStyle/>
            <a:p>
              <a:endParaRPr lang="it-IT"/>
            </a:p>
          </p:txBody>
        </p:sp>
      </p:grpSp>
      <p:sp>
        <p:nvSpPr>
          <p:cNvPr id="10" name="TextBox 10"/>
          <p:cNvSpPr txBox="1"/>
          <p:nvPr/>
        </p:nvSpPr>
        <p:spPr>
          <a:xfrm>
            <a:off x="1028823" y="3090623"/>
            <a:ext cx="6901386" cy="1561647"/>
          </a:xfrm>
          <a:prstGeom prst="rect">
            <a:avLst/>
          </a:prstGeom>
        </p:spPr>
        <p:txBody>
          <a:bodyPr lIns="0" tIns="0" rIns="0" bIns="0" rtlCol="0" anchor="t">
            <a:spAutoFit/>
          </a:bodyPr>
          <a:lstStyle/>
          <a:p>
            <a:pPr algn="just">
              <a:lnSpc>
                <a:spcPts val="3850"/>
              </a:lnSpc>
            </a:pPr>
            <a:r>
              <a:rPr lang="en-US" sz="3500" dirty="0">
                <a:solidFill>
                  <a:srgbClr val="FFFFFF"/>
                </a:solidFill>
                <a:latin typeface="Helvetica World Bold"/>
              </a:rPr>
              <a:t>SOFTWARE OFFERED TO THE CUSTOMER</a:t>
            </a:r>
          </a:p>
          <a:p>
            <a:pPr algn="just">
              <a:lnSpc>
                <a:spcPts val="3850"/>
              </a:lnSpc>
            </a:pPr>
            <a:endParaRPr lang="en-US" sz="3500" dirty="0">
              <a:solidFill>
                <a:srgbClr val="FFFFFF"/>
              </a:solidFill>
              <a:latin typeface="Helvetica World Bold"/>
            </a:endParaRPr>
          </a:p>
        </p:txBody>
      </p:sp>
      <p:sp>
        <p:nvSpPr>
          <p:cNvPr id="11" name="TextBox 11"/>
          <p:cNvSpPr txBox="1"/>
          <p:nvPr/>
        </p:nvSpPr>
        <p:spPr>
          <a:xfrm>
            <a:off x="12894379" y="6495413"/>
            <a:ext cx="3616807" cy="985397"/>
          </a:xfrm>
          <a:prstGeom prst="rect">
            <a:avLst/>
          </a:prstGeom>
        </p:spPr>
        <p:txBody>
          <a:bodyPr lIns="0" tIns="0" rIns="0" bIns="0" rtlCol="0" anchor="t">
            <a:spAutoFit/>
          </a:bodyPr>
          <a:lstStyle/>
          <a:p>
            <a:pPr>
              <a:lnSpc>
                <a:spcPts val="3760"/>
              </a:lnSpc>
            </a:pPr>
            <a:r>
              <a:rPr lang="en-US" sz="3032" dirty="0">
                <a:solidFill>
                  <a:srgbClr val="0F094F"/>
                </a:solidFill>
                <a:latin typeface="Helvetica World Bold"/>
              </a:rPr>
              <a:t>IBM </a:t>
            </a:r>
            <a:r>
              <a:rPr lang="en-US" sz="3032" dirty="0" err="1">
                <a:solidFill>
                  <a:srgbClr val="0F094F"/>
                </a:solidFill>
                <a:latin typeface="Helvetica World Bold"/>
              </a:rPr>
              <a:t>WatsonX</a:t>
            </a:r>
            <a:r>
              <a:rPr lang="en-US" sz="3032" dirty="0">
                <a:solidFill>
                  <a:srgbClr val="0F094F"/>
                </a:solidFill>
                <a:latin typeface="Helvetica World Bold"/>
              </a:rPr>
              <a:t> suite</a:t>
            </a:r>
          </a:p>
          <a:p>
            <a:pPr>
              <a:lnSpc>
                <a:spcPts val="3760"/>
              </a:lnSpc>
            </a:pPr>
            <a:endParaRPr lang="en-US" sz="3032" dirty="0">
              <a:solidFill>
                <a:srgbClr val="0F094F"/>
              </a:solidFill>
              <a:latin typeface="Helvetica World Bold"/>
            </a:endParaRPr>
          </a:p>
        </p:txBody>
      </p:sp>
      <p:sp>
        <p:nvSpPr>
          <p:cNvPr id="12" name="Freeform 12"/>
          <p:cNvSpPr/>
          <p:nvPr/>
        </p:nvSpPr>
        <p:spPr>
          <a:xfrm>
            <a:off x="10081085" y="-5872787"/>
            <a:ext cx="7555762" cy="7555762"/>
          </a:xfrm>
          <a:custGeom>
            <a:avLst/>
            <a:gdLst/>
            <a:ahLst/>
            <a:cxnLst/>
            <a:rect l="l" t="t" r="r" b="b"/>
            <a:pathLst>
              <a:path w="7555762" h="7555762">
                <a:moveTo>
                  <a:pt x="0" y="0"/>
                </a:moveTo>
                <a:lnTo>
                  <a:pt x="7555763" y="0"/>
                </a:lnTo>
                <a:lnTo>
                  <a:pt x="7555763" y="7555762"/>
                </a:lnTo>
                <a:lnTo>
                  <a:pt x="0" y="7555762"/>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txBody>
          <a:bodyPr/>
          <a:lstStyle/>
          <a:p>
            <a:endParaRPr lang="it-IT"/>
          </a:p>
        </p:txBody>
      </p:sp>
      <p:sp>
        <p:nvSpPr>
          <p:cNvPr id="13" name="Freeform 13"/>
          <p:cNvSpPr/>
          <p:nvPr/>
        </p:nvSpPr>
        <p:spPr>
          <a:xfrm>
            <a:off x="4817232" y="8862559"/>
            <a:ext cx="5675656" cy="5675656"/>
          </a:xfrm>
          <a:custGeom>
            <a:avLst/>
            <a:gdLst/>
            <a:ahLst/>
            <a:cxnLst/>
            <a:rect l="l" t="t" r="r" b="b"/>
            <a:pathLst>
              <a:path w="5675656" h="5675656">
                <a:moveTo>
                  <a:pt x="0" y="0"/>
                </a:moveTo>
                <a:lnTo>
                  <a:pt x="5675656" y="0"/>
                </a:lnTo>
                <a:lnTo>
                  <a:pt x="5675656" y="5675656"/>
                </a:lnTo>
                <a:lnTo>
                  <a:pt x="0" y="5675656"/>
                </a:lnTo>
                <a:lnTo>
                  <a:pt x="0" y="0"/>
                </a:lnTo>
                <a:close/>
              </a:path>
            </a:pathLst>
          </a:custGeom>
          <a:blipFill>
            <a:blip r:embed="rId8">
              <a:alphaModFix amt="19999"/>
              <a:extLst>
                <a:ext uri="{96DAC541-7B7A-43D3-8B79-37D633B846F1}">
                  <asvg:svgBlip xmlns:asvg="http://schemas.microsoft.com/office/drawing/2016/SVG/main" r:embed="rId9"/>
                </a:ext>
              </a:extLst>
            </a:blip>
            <a:stretch>
              <a:fillRect/>
            </a:stretch>
          </a:blipFill>
        </p:spPr>
        <p:txBody>
          <a:bodyPr/>
          <a:lstStyle/>
          <a:p>
            <a:endParaRPr lang="it-IT"/>
          </a:p>
        </p:txBody>
      </p:sp>
      <p:sp>
        <p:nvSpPr>
          <p:cNvPr id="14" name="TextBox 14"/>
          <p:cNvSpPr txBox="1"/>
          <p:nvPr/>
        </p:nvSpPr>
        <p:spPr>
          <a:xfrm>
            <a:off x="1028700" y="5554600"/>
            <a:ext cx="7604850" cy="2962349"/>
          </a:xfrm>
          <a:prstGeom prst="rect">
            <a:avLst/>
          </a:prstGeom>
        </p:spPr>
        <p:txBody>
          <a:bodyPr lIns="0" tIns="0" rIns="0" bIns="0" rtlCol="0" anchor="t">
            <a:spAutoFit/>
          </a:bodyPr>
          <a:lstStyle/>
          <a:p>
            <a:pPr algn="just">
              <a:lnSpc>
                <a:spcPts val="3299"/>
              </a:lnSpc>
            </a:pPr>
            <a:r>
              <a:rPr lang="en-US" sz="2999" dirty="0">
                <a:solidFill>
                  <a:srgbClr val="FFFFFF"/>
                </a:solidFill>
                <a:latin typeface="Helvetica World"/>
              </a:rPr>
              <a:t>We introduce WatsonX.AI, an evolutionary solution that will revolutionize document management. </a:t>
            </a:r>
          </a:p>
          <a:p>
            <a:pPr algn="just">
              <a:lnSpc>
                <a:spcPts val="3299"/>
              </a:lnSpc>
            </a:pPr>
            <a:r>
              <a:rPr lang="en-US" sz="2999" dirty="0">
                <a:solidFill>
                  <a:srgbClr val="FFFFFF"/>
                </a:solidFill>
                <a:latin typeface="Helvetica World"/>
              </a:rPr>
              <a:t>With advanced artificial intelligence technologies, </a:t>
            </a:r>
            <a:r>
              <a:rPr lang="en-US" sz="2999" dirty="0" err="1">
                <a:solidFill>
                  <a:srgbClr val="FFFFFF"/>
                </a:solidFill>
                <a:latin typeface="Helvetica World"/>
              </a:rPr>
              <a:t>WatsonX</a:t>
            </a:r>
            <a:r>
              <a:rPr lang="en-US" sz="2999" dirty="0">
                <a:solidFill>
                  <a:srgbClr val="FFFFFF"/>
                </a:solidFill>
                <a:latin typeface="Helvetica World"/>
              </a:rPr>
              <a:t> suite offers fast and efficient information search and synthesis.</a:t>
            </a:r>
          </a:p>
          <a:p>
            <a:pPr algn="just">
              <a:lnSpc>
                <a:spcPts val="3299"/>
              </a:lnSpc>
            </a:pPr>
            <a:endParaRPr lang="en-US" sz="2999" dirty="0">
              <a:solidFill>
                <a:srgbClr val="FFFFFF"/>
              </a:solidFill>
              <a:latin typeface="Helvetica World"/>
            </a:endParaRPr>
          </a:p>
        </p:txBody>
      </p:sp>
      <p:sp>
        <p:nvSpPr>
          <p:cNvPr id="15" name="Freeform 15"/>
          <p:cNvSpPr/>
          <p:nvPr/>
        </p:nvSpPr>
        <p:spPr>
          <a:xfrm>
            <a:off x="772782" y="1028700"/>
            <a:ext cx="4474392" cy="1240898"/>
          </a:xfrm>
          <a:custGeom>
            <a:avLst/>
            <a:gdLst/>
            <a:ahLst/>
            <a:cxnLst/>
            <a:rect l="l" t="t" r="r" b="b"/>
            <a:pathLst>
              <a:path w="4474392" h="1240898">
                <a:moveTo>
                  <a:pt x="0" y="0"/>
                </a:moveTo>
                <a:lnTo>
                  <a:pt x="4474393" y="0"/>
                </a:lnTo>
                <a:lnTo>
                  <a:pt x="4474393" y="1240898"/>
                </a:lnTo>
                <a:lnTo>
                  <a:pt x="0" y="1240898"/>
                </a:lnTo>
                <a:lnTo>
                  <a:pt x="0" y="0"/>
                </a:lnTo>
                <a:close/>
              </a:path>
            </a:pathLst>
          </a:custGeom>
          <a:blipFill>
            <a:blip r:embed="rId10"/>
            <a:stretch>
              <a:fillRect/>
            </a:stretch>
          </a:blipFill>
        </p:spPr>
        <p:txBody>
          <a:bodyP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p:bldP spid="11"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C5CFF-301F-3050-580B-C8116607D56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537FBAB-C2F0-E181-043C-212897460654}"/>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it-IT"/>
          </a:p>
        </p:txBody>
      </p:sp>
      <p:sp>
        <p:nvSpPr>
          <p:cNvPr id="3" name="AutoShape 3">
            <a:extLst>
              <a:ext uri="{FF2B5EF4-FFF2-40B4-BE49-F238E27FC236}">
                <a16:creationId xmlns:a16="http://schemas.microsoft.com/office/drawing/2014/main" id="{01676DCF-2507-55D9-3757-1D3DCAFF26AE}"/>
              </a:ext>
            </a:extLst>
          </p:cNvPr>
          <p:cNvSpPr/>
          <p:nvPr/>
        </p:nvSpPr>
        <p:spPr>
          <a:xfrm>
            <a:off x="1028930" y="3889193"/>
            <a:ext cx="3100573" cy="8710"/>
          </a:xfrm>
          <a:prstGeom prst="line">
            <a:avLst/>
          </a:prstGeom>
          <a:ln w="76200" cap="flat">
            <a:solidFill>
              <a:srgbClr val="FFFFFF"/>
            </a:solidFill>
            <a:prstDash val="solid"/>
            <a:headEnd type="none" w="sm" len="sm"/>
            <a:tailEnd type="none" w="sm" len="sm"/>
          </a:ln>
        </p:spPr>
        <p:txBody>
          <a:bodyPr/>
          <a:lstStyle/>
          <a:p>
            <a:endParaRPr lang="it-IT"/>
          </a:p>
        </p:txBody>
      </p:sp>
      <p:sp>
        <p:nvSpPr>
          <p:cNvPr id="4" name="Freeform 4">
            <a:extLst>
              <a:ext uri="{FF2B5EF4-FFF2-40B4-BE49-F238E27FC236}">
                <a16:creationId xmlns:a16="http://schemas.microsoft.com/office/drawing/2014/main" id="{F49F94D3-DF08-9346-8537-64AB5501095C}"/>
              </a:ext>
            </a:extLst>
          </p:cNvPr>
          <p:cNvSpPr/>
          <p:nvPr/>
        </p:nvSpPr>
        <p:spPr>
          <a:xfrm>
            <a:off x="9144000" y="1028700"/>
            <a:ext cx="15628580" cy="15628580"/>
          </a:xfrm>
          <a:custGeom>
            <a:avLst/>
            <a:gdLst/>
            <a:ahLst/>
            <a:cxnLst/>
            <a:rect l="l" t="t" r="r" b="b"/>
            <a:pathLst>
              <a:path w="15628580" h="15628580">
                <a:moveTo>
                  <a:pt x="0" y="0"/>
                </a:moveTo>
                <a:lnTo>
                  <a:pt x="15628580" y="0"/>
                </a:lnTo>
                <a:lnTo>
                  <a:pt x="15628580" y="15628580"/>
                </a:lnTo>
                <a:lnTo>
                  <a:pt x="0" y="156285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t-IT"/>
          </a:p>
        </p:txBody>
      </p:sp>
      <p:sp>
        <p:nvSpPr>
          <p:cNvPr id="5" name="Freeform 5">
            <a:extLst>
              <a:ext uri="{FF2B5EF4-FFF2-40B4-BE49-F238E27FC236}">
                <a16:creationId xmlns:a16="http://schemas.microsoft.com/office/drawing/2014/main" id="{78E11B04-8466-387A-3C38-4BE212A72847}"/>
              </a:ext>
            </a:extLst>
          </p:cNvPr>
          <p:cNvSpPr/>
          <p:nvPr/>
        </p:nvSpPr>
        <p:spPr>
          <a:xfrm>
            <a:off x="8605640" y="-5571555"/>
            <a:ext cx="8963813" cy="8963813"/>
          </a:xfrm>
          <a:custGeom>
            <a:avLst/>
            <a:gdLst/>
            <a:ahLst/>
            <a:cxnLst/>
            <a:rect l="l" t="t" r="r" b="b"/>
            <a:pathLst>
              <a:path w="8963813" h="8963813">
                <a:moveTo>
                  <a:pt x="0" y="0"/>
                </a:moveTo>
                <a:lnTo>
                  <a:pt x="8963813" y="0"/>
                </a:lnTo>
                <a:lnTo>
                  <a:pt x="8963813" y="8963813"/>
                </a:lnTo>
                <a:lnTo>
                  <a:pt x="0" y="8963813"/>
                </a:lnTo>
                <a:lnTo>
                  <a:pt x="0" y="0"/>
                </a:lnTo>
                <a:close/>
              </a:path>
            </a:pathLst>
          </a:custGeom>
          <a:blipFill>
            <a:blip r:embed="rId5">
              <a:alphaModFix amt="19999"/>
              <a:extLst>
                <a:ext uri="{96DAC541-7B7A-43D3-8B79-37D633B846F1}">
                  <asvg:svgBlip xmlns:asvg="http://schemas.microsoft.com/office/drawing/2016/SVG/main" r:embed="rId6"/>
                </a:ext>
              </a:extLst>
            </a:blip>
            <a:stretch>
              <a:fillRect/>
            </a:stretch>
          </a:blipFill>
        </p:spPr>
        <p:txBody>
          <a:bodyPr/>
          <a:lstStyle/>
          <a:p>
            <a:endParaRPr lang="it-IT"/>
          </a:p>
        </p:txBody>
      </p:sp>
      <p:sp>
        <p:nvSpPr>
          <p:cNvPr id="6" name="TextBox 6">
            <a:extLst>
              <a:ext uri="{FF2B5EF4-FFF2-40B4-BE49-F238E27FC236}">
                <a16:creationId xmlns:a16="http://schemas.microsoft.com/office/drawing/2014/main" id="{03F0F657-345D-7FF4-EC47-A44B6B891DB4}"/>
              </a:ext>
            </a:extLst>
          </p:cNvPr>
          <p:cNvSpPr txBox="1"/>
          <p:nvPr/>
        </p:nvSpPr>
        <p:spPr>
          <a:xfrm>
            <a:off x="1028930" y="1191274"/>
            <a:ext cx="8115177" cy="2000548"/>
          </a:xfrm>
          <a:prstGeom prst="rect">
            <a:avLst/>
          </a:prstGeom>
        </p:spPr>
        <p:txBody>
          <a:bodyPr lIns="0" tIns="0" rIns="0" bIns="0" rtlCol="0" anchor="t">
            <a:spAutoFit/>
          </a:bodyPr>
          <a:lstStyle/>
          <a:p>
            <a:pPr algn="just">
              <a:lnSpc>
                <a:spcPts val="7805"/>
              </a:lnSpc>
            </a:pPr>
            <a:r>
              <a:rPr lang="en-US" sz="7095" dirty="0">
                <a:solidFill>
                  <a:srgbClr val="FFFFFF"/>
                </a:solidFill>
                <a:latin typeface="Helvetica World Bold"/>
              </a:rPr>
              <a:t>DESCRIPTION OF “AS IS”</a:t>
            </a:r>
          </a:p>
        </p:txBody>
      </p:sp>
      <p:sp>
        <p:nvSpPr>
          <p:cNvPr id="7" name="TextBox 7">
            <a:extLst>
              <a:ext uri="{FF2B5EF4-FFF2-40B4-BE49-F238E27FC236}">
                <a16:creationId xmlns:a16="http://schemas.microsoft.com/office/drawing/2014/main" id="{63A197A2-1B4C-F934-9FBA-758E9D93549B}"/>
              </a:ext>
            </a:extLst>
          </p:cNvPr>
          <p:cNvSpPr txBox="1"/>
          <p:nvPr/>
        </p:nvSpPr>
        <p:spPr>
          <a:xfrm>
            <a:off x="1809750" y="4645807"/>
            <a:ext cx="14668500" cy="4154984"/>
          </a:xfrm>
          <a:prstGeom prst="rect">
            <a:avLst/>
          </a:prstGeom>
        </p:spPr>
        <p:txBody>
          <a:bodyPr wrap="square" lIns="0" tIns="0" rIns="0" bIns="0" rtlCol="0" anchor="t">
            <a:spAutoFit/>
          </a:bodyPr>
          <a:lstStyle/>
          <a:p>
            <a:pPr algn="just">
              <a:lnSpc>
                <a:spcPts val="2749"/>
              </a:lnSpc>
            </a:pPr>
            <a:endParaRPr lang="en-US" sz="2499" dirty="0">
              <a:solidFill>
                <a:srgbClr val="FFFFFF"/>
              </a:solidFill>
              <a:latin typeface="Helvetica World"/>
            </a:endParaRPr>
          </a:p>
          <a:p>
            <a:pPr algn="just">
              <a:lnSpc>
                <a:spcPts val="2749"/>
              </a:lnSpc>
            </a:pPr>
            <a:r>
              <a:rPr lang="en-US" sz="2499" dirty="0">
                <a:solidFill>
                  <a:srgbClr val="FFFFFF"/>
                </a:solidFill>
                <a:latin typeface="Helvetica World"/>
              </a:rPr>
              <a:t>For an important client in the automotive sector, multiple business processes have been developed using IBM BAW, one of which was about managing the life cycle of quality-related documents (saved, with related metadata, on IBM </a:t>
            </a:r>
            <a:r>
              <a:rPr lang="en-US" sz="2499" dirty="0" err="1">
                <a:solidFill>
                  <a:srgbClr val="FFFFFF"/>
                </a:solidFill>
                <a:latin typeface="Helvetica World"/>
              </a:rPr>
              <a:t>Filenet</a:t>
            </a:r>
            <a:r>
              <a:rPr lang="en-US" sz="2499" dirty="0">
                <a:solidFill>
                  <a:srgbClr val="FFFFFF"/>
                </a:solidFill>
                <a:latin typeface="Helvetica World"/>
              </a:rPr>
              <a:t>).</a:t>
            </a:r>
          </a:p>
          <a:p>
            <a:pPr algn="just">
              <a:lnSpc>
                <a:spcPts val="2749"/>
              </a:lnSpc>
            </a:pPr>
            <a:endParaRPr lang="en-US" sz="2499" dirty="0">
              <a:solidFill>
                <a:srgbClr val="FFFFFF"/>
              </a:solidFill>
              <a:latin typeface="Helvetica World"/>
            </a:endParaRPr>
          </a:p>
          <a:p>
            <a:pPr algn="just">
              <a:lnSpc>
                <a:spcPts val="2749"/>
              </a:lnSpc>
            </a:pPr>
            <a:endParaRPr lang="en-US" sz="2499" dirty="0">
              <a:solidFill>
                <a:srgbClr val="FFFFFF"/>
              </a:solidFill>
              <a:latin typeface="Helvetica World"/>
            </a:endParaRPr>
          </a:p>
          <a:p>
            <a:pPr algn="just">
              <a:lnSpc>
                <a:spcPts val="2749"/>
              </a:lnSpc>
            </a:pPr>
            <a:endParaRPr lang="en-US" sz="2499" dirty="0">
              <a:solidFill>
                <a:srgbClr val="FFFFFF"/>
              </a:solidFill>
              <a:latin typeface="Helvetica World"/>
            </a:endParaRPr>
          </a:p>
          <a:p>
            <a:pPr algn="just">
              <a:lnSpc>
                <a:spcPts val="2749"/>
              </a:lnSpc>
            </a:pPr>
            <a:r>
              <a:rPr lang="en-US" sz="2499" dirty="0">
                <a:solidFill>
                  <a:srgbClr val="FFFFFF"/>
                </a:solidFill>
                <a:latin typeface="Helvetica World"/>
              </a:rPr>
              <a:t>The processes that were created allow not only to insert and approve, at various levels, the document of interest but also to manage its life-cycle (different expiry dates depending on the document-type, etc.)</a:t>
            </a:r>
          </a:p>
          <a:p>
            <a:pPr algn="just">
              <a:lnSpc>
                <a:spcPts val="2749"/>
              </a:lnSpc>
            </a:pPr>
            <a:r>
              <a:rPr lang="en-US" sz="2499" dirty="0">
                <a:solidFill>
                  <a:srgbClr val="FFFFFF"/>
                </a:solidFill>
                <a:latin typeface="Helvetica World"/>
              </a:rPr>
              <a:t>Through custom web applications (run through IBM WAS) the business can filter and examine approved documents.</a:t>
            </a:r>
          </a:p>
          <a:p>
            <a:pPr algn="just">
              <a:lnSpc>
                <a:spcPts val="2749"/>
              </a:lnSpc>
            </a:pPr>
            <a:endParaRPr lang="en-US" sz="2499" dirty="0">
              <a:solidFill>
                <a:srgbClr val="FFFFFF"/>
              </a:solidFill>
              <a:latin typeface="Helvetica World"/>
            </a:endParaRPr>
          </a:p>
        </p:txBody>
      </p:sp>
      <p:sp>
        <p:nvSpPr>
          <p:cNvPr id="8" name="Freeform 8">
            <a:extLst>
              <a:ext uri="{FF2B5EF4-FFF2-40B4-BE49-F238E27FC236}">
                <a16:creationId xmlns:a16="http://schemas.microsoft.com/office/drawing/2014/main" id="{AE653171-5F46-A973-0410-F5C2C3E45D96}"/>
              </a:ext>
            </a:extLst>
          </p:cNvPr>
          <p:cNvSpPr/>
          <p:nvPr/>
        </p:nvSpPr>
        <p:spPr>
          <a:xfrm>
            <a:off x="4529530" y="8649137"/>
            <a:ext cx="5675656" cy="5675656"/>
          </a:xfrm>
          <a:custGeom>
            <a:avLst/>
            <a:gdLst/>
            <a:ahLst/>
            <a:cxnLst/>
            <a:rect l="l" t="t" r="r" b="b"/>
            <a:pathLst>
              <a:path w="5675656" h="5675656">
                <a:moveTo>
                  <a:pt x="0" y="0"/>
                </a:moveTo>
                <a:lnTo>
                  <a:pt x="5675656" y="0"/>
                </a:lnTo>
                <a:lnTo>
                  <a:pt x="5675656" y="5675656"/>
                </a:lnTo>
                <a:lnTo>
                  <a:pt x="0" y="5675656"/>
                </a:lnTo>
                <a:lnTo>
                  <a:pt x="0" y="0"/>
                </a:lnTo>
                <a:close/>
              </a:path>
            </a:pathLst>
          </a:custGeom>
          <a:blipFill>
            <a:blip r:embed="rId5">
              <a:alphaModFix amt="19999"/>
              <a:extLst>
                <a:ext uri="{96DAC541-7B7A-43D3-8B79-37D633B846F1}">
                  <asvg:svgBlip xmlns:asvg="http://schemas.microsoft.com/office/drawing/2016/SVG/main" r:embed="rId6"/>
                </a:ext>
              </a:extLst>
            </a:blip>
            <a:stretch>
              <a:fillRect/>
            </a:stretch>
          </a:blipFill>
        </p:spPr>
        <p:txBody>
          <a:bodyPr/>
          <a:lstStyle/>
          <a:p>
            <a:endParaRPr lang="it-IT"/>
          </a:p>
        </p:txBody>
      </p:sp>
    </p:spTree>
    <p:extLst>
      <p:ext uri="{BB962C8B-B14F-4D97-AF65-F5344CB8AC3E}">
        <p14:creationId xmlns:p14="http://schemas.microsoft.com/office/powerpoint/2010/main" val="259351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9EE5D-220F-F52A-CE98-6E58633DBC1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B4AA79B-6C26-BEAC-6DDE-48EC375C631E}"/>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it-IT"/>
          </a:p>
        </p:txBody>
      </p:sp>
      <p:sp>
        <p:nvSpPr>
          <p:cNvPr id="3" name="AutoShape 3">
            <a:extLst>
              <a:ext uri="{FF2B5EF4-FFF2-40B4-BE49-F238E27FC236}">
                <a16:creationId xmlns:a16="http://schemas.microsoft.com/office/drawing/2014/main" id="{5672B2EF-B1DA-BC1C-BF79-F71FB57825C8}"/>
              </a:ext>
            </a:extLst>
          </p:cNvPr>
          <p:cNvSpPr/>
          <p:nvPr/>
        </p:nvSpPr>
        <p:spPr>
          <a:xfrm>
            <a:off x="1028930" y="3889193"/>
            <a:ext cx="3100573" cy="8710"/>
          </a:xfrm>
          <a:prstGeom prst="line">
            <a:avLst/>
          </a:prstGeom>
          <a:ln w="76200" cap="flat">
            <a:solidFill>
              <a:srgbClr val="FFFFFF"/>
            </a:solidFill>
            <a:prstDash val="solid"/>
            <a:headEnd type="none" w="sm" len="sm"/>
            <a:tailEnd type="none" w="sm" len="sm"/>
          </a:ln>
        </p:spPr>
        <p:txBody>
          <a:bodyPr/>
          <a:lstStyle/>
          <a:p>
            <a:endParaRPr lang="it-IT"/>
          </a:p>
        </p:txBody>
      </p:sp>
      <p:sp>
        <p:nvSpPr>
          <p:cNvPr id="4" name="Freeform 4">
            <a:extLst>
              <a:ext uri="{FF2B5EF4-FFF2-40B4-BE49-F238E27FC236}">
                <a16:creationId xmlns:a16="http://schemas.microsoft.com/office/drawing/2014/main" id="{363E1A30-6BCB-D2E8-212A-0A56F2A49008}"/>
              </a:ext>
            </a:extLst>
          </p:cNvPr>
          <p:cNvSpPr/>
          <p:nvPr/>
        </p:nvSpPr>
        <p:spPr>
          <a:xfrm>
            <a:off x="9144000" y="1028700"/>
            <a:ext cx="15628580" cy="15628580"/>
          </a:xfrm>
          <a:custGeom>
            <a:avLst/>
            <a:gdLst/>
            <a:ahLst/>
            <a:cxnLst/>
            <a:rect l="l" t="t" r="r" b="b"/>
            <a:pathLst>
              <a:path w="15628580" h="15628580">
                <a:moveTo>
                  <a:pt x="0" y="0"/>
                </a:moveTo>
                <a:lnTo>
                  <a:pt x="15628580" y="0"/>
                </a:lnTo>
                <a:lnTo>
                  <a:pt x="15628580" y="15628580"/>
                </a:lnTo>
                <a:lnTo>
                  <a:pt x="0" y="156285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t-IT"/>
          </a:p>
        </p:txBody>
      </p:sp>
      <p:sp>
        <p:nvSpPr>
          <p:cNvPr id="5" name="Freeform 5">
            <a:extLst>
              <a:ext uri="{FF2B5EF4-FFF2-40B4-BE49-F238E27FC236}">
                <a16:creationId xmlns:a16="http://schemas.microsoft.com/office/drawing/2014/main" id="{52C0DE87-E7B8-8170-447A-2AC295CC3D85}"/>
              </a:ext>
            </a:extLst>
          </p:cNvPr>
          <p:cNvSpPr/>
          <p:nvPr/>
        </p:nvSpPr>
        <p:spPr>
          <a:xfrm>
            <a:off x="8605640" y="-5571555"/>
            <a:ext cx="8963813" cy="8963813"/>
          </a:xfrm>
          <a:custGeom>
            <a:avLst/>
            <a:gdLst/>
            <a:ahLst/>
            <a:cxnLst/>
            <a:rect l="l" t="t" r="r" b="b"/>
            <a:pathLst>
              <a:path w="8963813" h="8963813">
                <a:moveTo>
                  <a:pt x="0" y="0"/>
                </a:moveTo>
                <a:lnTo>
                  <a:pt x="8963813" y="0"/>
                </a:lnTo>
                <a:lnTo>
                  <a:pt x="8963813" y="8963813"/>
                </a:lnTo>
                <a:lnTo>
                  <a:pt x="0" y="8963813"/>
                </a:lnTo>
                <a:lnTo>
                  <a:pt x="0" y="0"/>
                </a:lnTo>
                <a:close/>
              </a:path>
            </a:pathLst>
          </a:custGeom>
          <a:blipFill>
            <a:blip r:embed="rId5">
              <a:alphaModFix amt="19999"/>
              <a:extLst>
                <a:ext uri="{96DAC541-7B7A-43D3-8B79-37D633B846F1}">
                  <asvg:svgBlip xmlns:asvg="http://schemas.microsoft.com/office/drawing/2016/SVG/main" r:embed="rId6"/>
                </a:ext>
              </a:extLst>
            </a:blip>
            <a:stretch>
              <a:fillRect/>
            </a:stretch>
          </a:blipFill>
        </p:spPr>
        <p:txBody>
          <a:bodyPr/>
          <a:lstStyle/>
          <a:p>
            <a:endParaRPr lang="it-IT"/>
          </a:p>
        </p:txBody>
      </p:sp>
      <p:sp>
        <p:nvSpPr>
          <p:cNvPr id="6" name="TextBox 6">
            <a:extLst>
              <a:ext uri="{FF2B5EF4-FFF2-40B4-BE49-F238E27FC236}">
                <a16:creationId xmlns:a16="http://schemas.microsoft.com/office/drawing/2014/main" id="{79DE7770-AC01-0755-24EA-01E41E087AD0}"/>
              </a:ext>
            </a:extLst>
          </p:cNvPr>
          <p:cNvSpPr txBox="1"/>
          <p:nvPr/>
        </p:nvSpPr>
        <p:spPr>
          <a:xfrm>
            <a:off x="1028930" y="1191274"/>
            <a:ext cx="8115177" cy="2200984"/>
          </a:xfrm>
          <a:prstGeom prst="rect">
            <a:avLst/>
          </a:prstGeom>
        </p:spPr>
        <p:txBody>
          <a:bodyPr lIns="0" tIns="0" rIns="0" bIns="0" rtlCol="0" anchor="t">
            <a:spAutoFit/>
          </a:bodyPr>
          <a:lstStyle/>
          <a:p>
            <a:pPr algn="just">
              <a:lnSpc>
                <a:spcPts val="7805"/>
              </a:lnSpc>
            </a:pPr>
            <a:r>
              <a:rPr lang="en-US" sz="7095" dirty="0">
                <a:solidFill>
                  <a:srgbClr val="FFFFFF"/>
                </a:solidFill>
                <a:latin typeface="Helvetica World Bold"/>
              </a:rPr>
              <a:t>DESCRIPTION OF “AS IT WILL BE”</a:t>
            </a:r>
          </a:p>
        </p:txBody>
      </p:sp>
      <p:sp>
        <p:nvSpPr>
          <p:cNvPr id="7" name="TextBox 7">
            <a:extLst>
              <a:ext uri="{FF2B5EF4-FFF2-40B4-BE49-F238E27FC236}">
                <a16:creationId xmlns:a16="http://schemas.microsoft.com/office/drawing/2014/main" id="{E0F6F1FA-E028-D876-4D0C-639CC3703D37}"/>
              </a:ext>
            </a:extLst>
          </p:cNvPr>
          <p:cNvSpPr txBox="1"/>
          <p:nvPr/>
        </p:nvSpPr>
        <p:spPr>
          <a:xfrm>
            <a:off x="1028700" y="4658793"/>
            <a:ext cx="16540523" cy="4961358"/>
          </a:xfrm>
          <a:prstGeom prst="rect">
            <a:avLst/>
          </a:prstGeom>
        </p:spPr>
        <p:txBody>
          <a:bodyPr lIns="0" tIns="0" rIns="0" bIns="0" rtlCol="0" anchor="t">
            <a:spAutoFit/>
          </a:bodyPr>
          <a:lstStyle/>
          <a:p>
            <a:pPr algn="just">
              <a:lnSpc>
                <a:spcPct val="150000"/>
              </a:lnSpc>
            </a:pPr>
            <a:r>
              <a:rPr lang="en-US" sz="2499" dirty="0">
                <a:solidFill>
                  <a:srgbClr val="FFFFFF"/>
                </a:solidFill>
                <a:latin typeface="Helvetica World"/>
              </a:rPr>
              <a:t>The adoption of the </a:t>
            </a:r>
            <a:r>
              <a:rPr lang="en-US" sz="2499" dirty="0" err="1">
                <a:solidFill>
                  <a:srgbClr val="FFFFFF"/>
                </a:solidFill>
                <a:latin typeface="Helvetica World"/>
              </a:rPr>
              <a:t>WatsonX</a:t>
            </a:r>
            <a:r>
              <a:rPr lang="en-US" sz="2499" dirty="0">
                <a:solidFill>
                  <a:srgbClr val="FFFFFF"/>
                </a:solidFill>
                <a:latin typeface="Helvetica World"/>
              </a:rPr>
              <a:t> solution will make it possible to search on all documents relating to the quality processes present in the company - interaction with end users will be made possible through the adoption of </a:t>
            </a:r>
            <a:r>
              <a:rPr lang="en-US" sz="2499" dirty="0" err="1">
                <a:solidFill>
                  <a:srgbClr val="FFFFFF"/>
                </a:solidFill>
                <a:latin typeface="Helvetica World"/>
              </a:rPr>
              <a:t>watsonx</a:t>
            </a:r>
            <a:r>
              <a:rPr lang="en-US" sz="2499" dirty="0">
                <a:solidFill>
                  <a:srgbClr val="FFFFFF"/>
                </a:solidFill>
                <a:latin typeface="Helvetica World"/>
              </a:rPr>
              <a:t> assistant, which will be integrated into the company intranet and therefore usable by all employees.</a:t>
            </a:r>
          </a:p>
          <a:p>
            <a:pPr algn="just">
              <a:lnSpc>
                <a:spcPct val="150000"/>
              </a:lnSpc>
            </a:pPr>
            <a:endParaRPr lang="en-US" sz="2499" dirty="0">
              <a:solidFill>
                <a:srgbClr val="FFFFFF"/>
              </a:solidFill>
              <a:latin typeface="Helvetica World"/>
            </a:endParaRPr>
          </a:p>
          <a:p>
            <a:pPr algn="just">
              <a:lnSpc>
                <a:spcPct val="150000"/>
              </a:lnSpc>
            </a:pPr>
            <a:r>
              <a:rPr lang="en-US" sz="2499" dirty="0">
                <a:solidFill>
                  <a:srgbClr val="FFFFFF"/>
                </a:solidFill>
                <a:latin typeface="Helvetica World"/>
              </a:rPr>
              <a:t>It will also be possible to obtain from the platform an abstract of a specific document or series of documents, allowing the user to work on a large number of documents but at the same time obtain an answer (or a result) in a short time; the tool could also extract information from a specific paragraph of a document for a more detailed and precise search, as well as extracting specific information such as the author of the document.</a:t>
            </a:r>
          </a:p>
          <a:p>
            <a:pPr algn="just">
              <a:lnSpc>
                <a:spcPts val="2749"/>
              </a:lnSpc>
            </a:pPr>
            <a:endParaRPr lang="en-US" sz="2499" dirty="0">
              <a:solidFill>
                <a:srgbClr val="FFFFFF"/>
              </a:solidFill>
              <a:latin typeface="Helvetica World"/>
            </a:endParaRPr>
          </a:p>
        </p:txBody>
      </p:sp>
      <p:sp>
        <p:nvSpPr>
          <p:cNvPr id="8" name="Freeform 8">
            <a:extLst>
              <a:ext uri="{FF2B5EF4-FFF2-40B4-BE49-F238E27FC236}">
                <a16:creationId xmlns:a16="http://schemas.microsoft.com/office/drawing/2014/main" id="{3B4EF274-1FA9-181C-9102-065201C837BF}"/>
              </a:ext>
            </a:extLst>
          </p:cNvPr>
          <p:cNvSpPr/>
          <p:nvPr/>
        </p:nvSpPr>
        <p:spPr>
          <a:xfrm>
            <a:off x="4529530" y="8649137"/>
            <a:ext cx="5675656" cy="5675656"/>
          </a:xfrm>
          <a:custGeom>
            <a:avLst/>
            <a:gdLst/>
            <a:ahLst/>
            <a:cxnLst/>
            <a:rect l="l" t="t" r="r" b="b"/>
            <a:pathLst>
              <a:path w="5675656" h="5675656">
                <a:moveTo>
                  <a:pt x="0" y="0"/>
                </a:moveTo>
                <a:lnTo>
                  <a:pt x="5675656" y="0"/>
                </a:lnTo>
                <a:lnTo>
                  <a:pt x="5675656" y="5675656"/>
                </a:lnTo>
                <a:lnTo>
                  <a:pt x="0" y="5675656"/>
                </a:lnTo>
                <a:lnTo>
                  <a:pt x="0" y="0"/>
                </a:lnTo>
                <a:close/>
              </a:path>
            </a:pathLst>
          </a:custGeom>
          <a:blipFill>
            <a:blip r:embed="rId5">
              <a:alphaModFix amt="19999"/>
              <a:extLst>
                <a:ext uri="{96DAC541-7B7A-43D3-8B79-37D633B846F1}">
                  <asvg:svgBlip xmlns:asvg="http://schemas.microsoft.com/office/drawing/2016/SVG/main" r:embed="rId6"/>
                </a:ext>
              </a:extLst>
            </a:blip>
            <a:stretch>
              <a:fillRect/>
            </a:stretch>
          </a:blipFill>
        </p:spPr>
        <p:txBody>
          <a:bodyPr/>
          <a:lstStyle/>
          <a:p>
            <a:endParaRPr lang="it-IT"/>
          </a:p>
        </p:txBody>
      </p:sp>
    </p:spTree>
    <p:extLst>
      <p:ext uri="{BB962C8B-B14F-4D97-AF65-F5344CB8AC3E}">
        <p14:creationId xmlns:p14="http://schemas.microsoft.com/office/powerpoint/2010/main" val="418086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E3CC0-5A58-A25D-6EB3-4E8F089369F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FF041C8-E892-203D-BCAC-83447C4E58C6}"/>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it-IT"/>
          </a:p>
        </p:txBody>
      </p:sp>
      <p:sp>
        <p:nvSpPr>
          <p:cNvPr id="3" name="AutoShape 3">
            <a:extLst>
              <a:ext uri="{FF2B5EF4-FFF2-40B4-BE49-F238E27FC236}">
                <a16:creationId xmlns:a16="http://schemas.microsoft.com/office/drawing/2014/main" id="{2DCBC201-1B4A-5150-509E-D7333B023825}"/>
              </a:ext>
            </a:extLst>
          </p:cNvPr>
          <p:cNvSpPr/>
          <p:nvPr/>
        </p:nvSpPr>
        <p:spPr>
          <a:xfrm>
            <a:off x="1028930" y="3889193"/>
            <a:ext cx="3100573" cy="8710"/>
          </a:xfrm>
          <a:prstGeom prst="line">
            <a:avLst/>
          </a:prstGeom>
          <a:ln w="76200" cap="flat">
            <a:solidFill>
              <a:srgbClr val="FFFFFF"/>
            </a:solidFill>
            <a:prstDash val="solid"/>
            <a:headEnd type="none" w="sm" len="sm"/>
            <a:tailEnd type="none" w="sm" len="sm"/>
          </a:ln>
        </p:spPr>
        <p:txBody>
          <a:bodyPr/>
          <a:lstStyle/>
          <a:p>
            <a:endParaRPr lang="it-IT"/>
          </a:p>
        </p:txBody>
      </p:sp>
      <p:sp>
        <p:nvSpPr>
          <p:cNvPr id="4" name="Freeform 4">
            <a:extLst>
              <a:ext uri="{FF2B5EF4-FFF2-40B4-BE49-F238E27FC236}">
                <a16:creationId xmlns:a16="http://schemas.microsoft.com/office/drawing/2014/main" id="{EA607CF8-D3DD-E317-78A9-7EFFF937B1C7}"/>
              </a:ext>
            </a:extLst>
          </p:cNvPr>
          <p:cNvSpPr/>
          <p:nvPr/>
        </p:nvSpPr>
        <p:spPr>
          <a:xfrm>
            <a:off x="9144000" y="1028700"/>
            <a:ext cx="15628580" cy="15628580"/>
          </a:xfrm>
          <a:custGeom>
            <a:avLst/>
            <a:gdLst/>
            <a:ahLst/>
            <a:cxnLst/>
            <a:rect l="l" t="t" r="r" b="b"/>
            <a:pathLst>
              <a:path w="15628580" h="15628580">
                <a:moveTo>
                  <a:pt x="0" y="0"/>
                </a:moveTo>
                <a:lnTo>
                  <a:pt x="15628580" y="0"/>
                </a:lnTo>
                <a:lnTo>
                  <a:pt x="15628580" y="15628580"/>
                </a:lnTo>
                <a:lnTo>
                  <a:pt x="0" y="156285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t-IT"/>
          </a:p>
        </p:txBody>
      </p:sp>
      <p:sp>
        <p:nvSpPr>
          <p:cNvPr id="5" name="Freeform 5">
            <a:extLst>
              <a:ext uri="{FF2B5EF4-FFF2-40B4-BE49-F238E27FC236}">
                <a16:creationId xmlns:a16="http://schemas.microsoft.com/office/drawing/2014/main" id="{E32CDD47-262E-6122-9F39-C97F2D242A30}"/>
              </a:ext>
            </a:extLst>
          </p:cNvPr>
          <p:cNvSpPr/>
          <p:nvPr/>
        </p:nvSpPr>
        <p:spPr>
          <a:xfrm>
            <a:off x="8605640" y="-5571555"/>
            <a:ext cx="8963813" cy="8963813"/>
          </a:xfrm>
          <a:custGeom>
            <a:avLst/>
            <a:gdLst/>
            <a:ahLst/>
            <a:cxnLst/>
            <a:rect l="l" t="t" r="r" b="b"/>
            <a:pathLst>
              <a:path w="8963813" h="8963813">
                <a:moveTo>
                  <a:pt x="0" y="0"/>
                </a:moveTo>
                <a:lnTo>
                  <a:pt x="8963813" y="0"/>
                </a:lnTo>
                <a:lnTo>
                  <a:pt x="8963813" y="8963813"/>
                </a:lnTo>
                <a:lnTo>
                  <a:pt x="0" y="8963813"/>
                </a:lnTo>
                <a:lnTo>
                  <a:pt x="0" y="0"/>
                </a:lnTo>
                <a:close/>
              </a:path>
            </a:pathLst>
          </a:custGeom>
          <a:blipFill>
            <a:blip r:embed="rId5">
              <a:alphaModFix amt="19999"/>
              <a:extLst>
                <a:ext uri="{96DAC541-7B7A-43D3-8B79-37D633B846F1}">
                  <asvg:svgBlip xmlns:asvg="http://schemas.microsoft.com/office/drawing/2016/SVG/main" r:embed="rId6"/>
                </a:ext>
              </a:extLst>
            </a:blip>
            <a:stretch>
              <a:fillRect/>
            </a:stretch>
          </a:blipFill>
        </p:spPr>
        <p:txBody>
          <a:bodyPr/>
          <a:lstStyle/>
          <a:p>
            <a:endParaRPr lang="it-IT"/>
          </a:p>
        </p:txBody>
      </p:sp>
      <p:sp>
        <p:nvSpPr>
          <p:cNvPr id="6" name="TextBox 6">
            <a:extLst>
              <a:ext uri="{FF2B5EF4-FFF2-40B4-BE49-F238E27FC236}">
                <a16:creationId xmlns:a16="http://schemas.microsoft.com/office/drawing/2014/main" id="{54EAF151-36A3-E985-B049-D8F9C823958B}"/>
              </a:ext>
            </a:extLst>
          </p:cNvPr>
          <p:cNvSpPr txBox="1"/>
          <p:nvPr/>
        </p:nvSpPr>
        <p:spPr>
          <a:xfrm>
            <a:off x="1028930" y="1191274"/>
            <a:ext cx="8115177" cy="2200984"/>
          </a:xfrm>
          <a:prstGeom prst="rect">
            <a:avLst/>
          </a:prstGeom>
        </p:spPr>
        <p:txBody>
          <a:bodyPr lIns="0" tIns="0" rIns="0" bIns="0" rtlCol="0" anchor="t">
            <a:spAutoFit/>
          </a:bodyPr>
          <a:lstStyle/>
          <a:p>
            <a:pPr algn="just">
              <a:lnSpc>
                <a:spcPts val="7805"/>
              </a:lnSpc>
            </a:pPr>
            <a:r>
              <a:rPr lang="en-US" sz="7095" dirty="0">
                <a:solidFill>
                  <a:srgbClr val="FFFFFF"/>
                </a:solidFill>
                <a:latin typeface="Helvetica World Bold"/>
              </a:rPr>
              <a:t>DESCRIPTION OF “AS IT WILL BE”</a:t>
            </a:r>
          </a:p>
        </p:txBody>
      </p:sp>
      <p:sp>
        <p:nvSpPr>
          <p:cNvPr id="7" name="TextBox 7">
            <a:extLst>
              <a:ext uri="{FF2B5EF4-FFF2-40B4-BE49-F238E27FC236}">
                <a16:creationId xmlns:a16="http://schemas.microsoft.com/office/drawing/2014/main" id="{2C6DC442-CA44-56BE-60BF-A29C9428235D}"/>
              </a:ext>
            </a:extLst>
          </p:cNvPr>
          <p:cNvSpPr txBox="1"/>
          <p:nvPr/>
        </p:nvSpPr>
        <p:spPr>
          <a:xfrm>
            <a:off x="1028700" y="4658793"/>
            <a:ext cx="16540523" cy="4384470"/>
          </a:xfrm>
          <a:prstGeom prst="rect">
            <a:avLst/>
          </a:prstGeom>
        </p:spPr>
        <p:txBody>
          <a:bodyPr lIns="0" tIns="0" rIns="0" bIns="0" rtlCol="0" anchor="t">
            <a:spAutoFit/>
          </a:bodyPr>
          <a:lstStyle/>
          <a:p>
            <a:pPr algn="just">
              <a:lnSpc>
                <a:spcPct val="150000"/>
              </a:lnSpc>
            </a:pPr>
            <a:r>
              <a:rPr lang="en-US" sz="2499" dirty="0">
                <a:solidFill>
                  <a:srgbClr val="FFFFFF"/>
                </a:solidFill>
                <a:latin typeface="Helvetica World"/>
              </a:rPr>
              <a:t>The documents present in the database will be automatically classified using the tools integrated into the AI ​​platform.</a:t>
            </a:r>
          </a:p>
          <a:p>
            <a:pPr algn="just">
              <a:lnSpc>
                <a:spcPct val="150000"/>
              </a:lnSpc>
            </a:pPr>
            <a:endParaRPr lang="en-US" sz="2499" dirty="0">
              <a:solidFill>
                <a:srgbClr val="FFFFFF"/>
              </a:solidFill>
              <a:latin typeface="Helvetica World"/>
            </a:endParaRPr>
          </a:p>
          <a:p>
            <a:pPr algn="just">
              <a:lnSpc>
                <a:spcPct val="150000"/>
              </a:lnSpc>
            </a:pPr>
            <a:r>
              <a:rPr lang="en-US" sz="2499" dirty="0">
                <a:solidFill>
                  <a:srgbClr val="FFFFFF"/>
                </a:solidFill>
                <a:latin typeface="Helvetica World"/>
              </a:rPr>
              <a:t>In addition to classifying, slicing and extracting structured data from existing documents, </a:t>
            </a:r>
            <a:r>
              <a:rPr lang="en-US" sz="2499" dirty="0" err="1">
                <a:solidFill>
                  <a:srgbClr val="FFFFFF"/>
                </a:solidFill>
                <a:latin typeface="Helvetica World"/>
              </a:rPr>
              <a:t>WatsonX's</a:t>
            </a:r>
            <a:r>
              <a:rPr lang="en-US" sz="2499" dirty="0">
                <a:solidFill>
                  <a:srgbClr val="FFFFFF"/>
                </a:solidFill>
                <a:latin typeface="Helvetica World"/>
              </a:rPr>
              <a:t> generative AI will produce accurate results on a wide range of documents providing a base of information for model optimization: the quality assessment data entered by the users can be evaluated and processed by the platform and, starting from the obtained results, the system will produce an output suggesting improvements to the entire QUALITY process and the project scope.</a:t>
            </a:r>
          </a:p>
          <a:p>
            <a:pPr algn="just">
              <a:lnSpc>
                <a:spcPts val="2749"/>
              </a:lnSpc>
            </a:pPr>
            <a:endParaRPr lang="en-US" sz="2499" dirty="0">
              <a:solidFill>
                <a:srgbClr val="FFFFFF"/>
              </a:solidFill>
              <a:latin typeface="Helvetica World"/>
            </a:endParaRPr>
          </a:p>
        </p:txBody>
      </p:sp>
      <p:sp>
        <p:nvSpPr>
          <p:cNvPr id="8" name="Freeform 8">
            <a:extLst>
              <a:ext uri="{FF2B5EF4-FFF2-40B4-BE49-F238E27FC236}">
                <a16:creationId xmlns:a16="http://schemas.microsoft.com/office/drawing/2014/main" id="{6EDC6CD2-50A1-4418-10E7-AC95A985C57A}"/>
              </a:ext>
            </a:extLst>
          </p:cNvPr>
          <p:cNvSpPr/>
          <p:nvPr/>
        </p:nvSpPr>
        <p:spPr>
          <a:xfrm>
            <a:off x="4529530" y="8649137"/>
            <a:ext cx="5675656" cy="5675656"/>
          </a:xfrm>
          <a:custGeom>
            <a:avLst/>
            <a:gdLst/>
            <a:ahLst/>
            <a:cxnLst/>
            <a:rect l="l" t="t" r="r" b="b"/>
            <a:pathLst>
              <a:path w="5675656" h="5675656">
                <a:moveTo>
                  <a:pt x="0" y="0"/>
                </a:moveTo>
                <a:lnTo>
                  <a:pt x="5675656" y="0"/>
                </a:lnTo>
                <a:lnTo>
                  <a:pt x="5675656" y="5675656"/>
                </a:lnTo>
                <a:lnTo>
                  <a:pt x="0" y="5675656"/>
                </a:lnTo>
                <a:lnTo>
                  <a:pt x="0" y="0"/>
                </a:lnTo>
                <a:close/>
              </a:path>
            </a:pathLst>
          </a:custGeom>
          <a:blipFill>
            <a:blip r:embed="rId5">
              <a:alphaModFix amt="19999"/>
              <a:extLst>
                <a:ext uri="{96DAC541-7B7A-43D3-8B79-37D633B846F1}">
                  <asvg:svgBlip xmlns:asvg="http://schemas.microsoft.com/office/drawing/2016/SVG/main" r:embed="rId6"/>
                </a:ext>
              </a:extLst>
            </a:blip>
            <a:stretch>
              <a:fillRect/>
            </a:stretch>
          </a:blipFill>
        </p:spPr>
        <p:txBody>
          <a:bodyPr/>
          <a:lstStyle/>
          <a:p>
            <a:endParaRPr lang="it-IT"/>
          </a:p>
        </p:txBody>
      </p:sp>
    </p:spTree>
    <p:extLst>
      <p:ext uri="{BB962C8B-B14F-4D97-AF65-F5344CB8AC3E}">
        <p14:creationId xmlns:p14="http://schemas.microsoft.com/office/powerpoint/2010/main" val="10574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D8F1E-70A6-5971-0EAF-F0839C28B73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12D20CE-C2C9-0365-B23F-8C22B782F900}"/>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it-IT"/>
          </a:p>
        </p:txBody>
      </p:sp>
      <p:sp>
        <p:nvSpPr>
          <p:cNvPr id="4" name="Freeform 4">
            <a:extLst>
              <a:ext uri="{FF2B5EF4-FFF2-40B4-BE49-F238E27FC236}">
                <a16:creationId xmlns:a16="http://schemas.microsoft.com/office/drawing/2014/main" id="{C63462B6-489D-B785-4642-9E8981246EED}"/>
              </a:ext>
            </a:extLst>
          </p:cNvPr>
          <p:cNvSpPr/>
          <p:nvPr/>
        </p:nvSpPr>
        <p:spPr>
          <a:xfrm>
            <a:off x="9144000" y="1028700"/>
            <a:ext cx="15628580" cy="15628580"/>
          </a:xfrm>
          <a:custGeom>
            <a:avLst/>
            <a:gdLst/>
            <a:ahLst/>
            <a:cxnLst/>
            <a:rect l="l" t="t" r="r" b="b"/>
            <a:pathLst>
              <a:path w="15628580" h="15628580">
                <a:moveTo>
                  <a:pt x="0" y="0"/>
                </a:moveTo>
                <a:lnTo>
                  <a:pt x="15628580" y="0"/>
                </a:lnTo>
                <a:lnTo>
                  <a:pt x="15628580" y="15628580"/>
                </a:lnTo>
                <a:lnTo>
                  <a:pt x="0" y="156285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t-IT"/>
          </a:p>
        </p:txBody>
      </p:sp>
      <p:sp>
        <p:nvSpPr>
          <p:cNvPr id="5" name="Freeform 5">
            <a:extLst>
              <a:ext uri="{FF2B5EF4-FFF2-40B4-BE49-F238E27FC236}">
                <a16:creationId xmlns:a16="http://schemas.microsoft.com/office/drawing/2014/main" id="{FEBD3A0A-2235-BECC-7554-7DE767A5DB80}"/>
              </a:ext>
            </a:extLst>
          </p:cNvPr>
          <p:cNvSpPr/>
          <p:nvPr/>
        </p:nvSpPr>
        <p:spPr>
          <a:xfrm>
            <a:off x="8605640" y="-5571555"/>
            <a:ext cx="8963813" cy="8963813"/>
          </a:xfrm>
          <a:custGeom>
            <a:avLst/>
            <a:gdLst/>
            <a:ahLst/>
            <a:cxnLst/>
            <a:rect l="l" t="t" r="r" b="b"/>
            <a:pathLst>
              <a:path w="8963813" h="8963813">
                <a:moveTo>
                  <a:pt x="0" y="0"/>
                </a:moveTo>
                <a:lnTo>
                  <a:pt x="8963813" y="0"/>
                </a:lnTo>
                <a:lnTo>
                  <a:pt x="8963813" y="8963813"/>
                </a:lnTo>
                <a:lnTo>
                  <a:pt x="0" y="8963813"/>
                </a:lnTo>
                <a:lnTo>
                  <a:pt x="0" y="0"/>
                </a:lnTo>
                <a:close/>
              </a:path>
            </a:pathLst>
          </a:custGeom>
          <a:blipFill>
            <a:blip r:embed="rId5">
              <a:alphaModFix amt="19999"/>
              <a:extLst>
                <a:ext uri="{96DAC541-7B7A-43D3-8B79-37D633B846F1}">
                  <asvg:svgBlip xmlns:asvg="http://schemas.microsoft.com/office/drawing/2016/SVG/main" r:embed="rId6"/>
                </a:ext>
              </a:extLst>
            </a:blip>
            <a:stretch>
              <a:fillRect/>
            </a:stretch>
          </a:blipFill>
        </p:spPr>
        <p:txBody>
          <a:bodyPr/>
          <a:lstStyle/>
          <a:p>
            <a:endParaRPr lang="it-IT"/>
          </a:p>
        </p:txBody>
      </p:sp>
      <p:sp>
        <p:nvSpPr>
          <p:cNvPr id="6" name="TextBox 6">
            <a:extLst>
              <a:ext uri="{FF2B5EF4-FFF2-40B4-BE49-F238E27FC236}">
                <a16:creationId xmlns:a16="http://schemas.microsoft.com/office/drawing/2014/main" id="{07D623D7-117F-8DA3-1EBF-D91301AF1614}"/>
              </a:ext>
            </a:extLst>
          </p:cNvPr>
          <p:cNvSpPr txBox="1"/>
          <p:nvPr/>
        </p:nvSpPr>
        <p:spPr>
          <a:xfrm>
            <a:off x="1028930" y="1191274"/>
            <a:ext cx="12839470" cy="1000274"/>
          </a:xfrm>
          <a:prstGeom prst="rect">
            <a:avLst/>
          </a:prstGeom>
        </p:spPr>
        <p:txBody>
          <a:bodyPr wrap="square" lIns="0" tIns="0" rIns="0" bIns="0" rtlCol="0" anchor="t">
            <a:spAutoFit/>
          </a:bodyPr>
          <a:lstStyle/>
          <a:p>
            <a:pPr algn="just">
              <a:lnSpc>
                <a:spcPts val="7805"/>
              </a:lnSpc>
            </a:pPr>
            <a:r>
              <a:rPr lang="en-US" sz="7095" dirty="0">
                <a:solidFill>
                  <a:srgbClr val="FFFFFF"/>
                </a:solidFill>
                <a:latin typeface="Helvetica World Bold"/>
              </a:rPr>
              <a:t>To support this scenario…</a:t>
            </a:r>
          </a:p>
        </p:txBody>
      </p:sp>
      <p:sp>
        <p:nvSpPr>
          <p:cNvPr id="7" name="TextBox 7">
            <a:extLst>
              <a:ext uri="{FF2B5EF4-FFF2-40B4-BE49-F238E27FC236}">
                <a16:creationId xmlns:a16="http://schemas.microsoft.com/office/drawing/2014/main" id="{03E9A462-E8F4-C564-C205-4131712CE302}"/>
              </a:ext>
            </a:extLst>
          </p:cNvPr>
          <p:cNvSpPr txBox="1"/>
          <p:nvPr/>
        </p:nvSpPr>
        <p:spPr>
          <a:xfrm>
            <a:off x="1028700" y="4658793"/>
            <a:ext cx="16540523" cy="2076915"/>
          </a:xfrm>
          <a:prstGeom prst="rect">
            <a:avLst/>
          </a:prstGeom>
        </p:spPr>
        <p:txBody>
          <a:bodyPr lIns="0" tIns="0" rIns="0" bIns="0" rtlCol="0" anchor="t">
            <a:spAutoFit/>
          </a:bodyPr>
          <a:lstStyle/>
          <a:p>
            <a:pPr algn="just">
              <a:lnSpc>
                <a:spcPct val="150000"/>
              </a:lnSpc>
            </a:pPr>
            <a:r>
              <a:rPr lang="en-US" sz="2499" dirty="0">
                <a:solidFill>
                  <a:srgbClr val="FFFFFF"/>
                </a:solidFill>
                <a:latin typeface="Helvetica World"/>
              </a:rPr>
              <a:t>.</a:t>
            </a:r>
            <a:r>
              <a:rPr lang="it-IT" sz="2499" dirty="0">
                <a:solidFill>
                  <a:srgbClr val="FFFFFF"/>
                </a:solidFill>
                <a:latin typeface="Helvetica World"/>
              </a:rPr>
              <a:t> Riportiamo questo caso: una compagnia di noleggio auto ha fatto analizzare alla suite </a:t>
            </a:r>
            <a:r>
              <a:rPr lang="it-IT" sz="2499" dirty="0" err="1">
                <a:solidFill>
                  <a:srgbClr val="FFFFFF"/>
                </a:solidFill>
                <a:latin typeface="Helvetica World"/>
              </a:rPr>
              <a:t>WatsonX</a:t>
            </a:r>
            <a:r>
              <a:rPr lang="it-IT" sz="2499" dirty="0">
                <a:solidFill>
                  <a:srgbClr val="FFFFFF"/>
                </a:solidFill>
                <a:latin typeface="Helvetica World"/>
              </a:rPr>
              <a:t> i dati di feedback della propria utenza.</a:t>
            </a:r>
          </a:p>
          <a:p>
            <a:pPr algn="just">
              <a:lnSpc>
                <a:spcPct val="150000"/>
              </a:lnSpc>
            </a:pPr>
            <a:r>
              <a:rPr lang="it-IT" sz="2499" dirty="0">
                <a:solidFill>
                  <a:srgbClr val="FFFFFF"/>
                </a:solidFill>
                <a:latin typeface="Helvetica World"/>
              </a:rPr>
              <a:t>Come si noterà nelle prossime slide, si vede chiaramente come dopo l'elaborazione dei dati </a:t>
            </a:r>
            <a:r>
              <a:rPr lang="it-IT" sz="2499" dirty="0" err="1">
                <a:solidFill>
                  <a:srgbClr val="FFFFFF"/>
                </a:solidFill>
                <a:latin typeface="Helvetica World"/>
              </a:rPr>
              <a:t>ecc</a:t>
            </a:r>
            <a:r>
              <a:rPr lang="it-IT" sz="2499" dirty="0">
                <a:solidFill>
                  <a:srgbClr val="FFFFFF"/>
                </a:solidFill>
                <a:latin typeface="Helvetica World"/>
              </a:rPr>
              <a:t> </a:t>
            </a:r>
            <a:r>
              <a:rPr lang="it-IT" sz="2499">
                <a:solidFill>
                  <a:srgbClr val="FFFFFF"/>
                </a:solidFill>
                <a:latin typeface="Helvetica World"/>
              </a:rPr>
              <a:t>ecc</a:t>
            </a:r>
            <a:endParaRPr lang="en-US" sz="2499" dirty="0">
              <a:solidFill>
                <a:srgbClr val="FFFFFF"/>
              </a:solidFill>
              <a:latin typeface="Helvetica World"/>
            </a:endParaRPr>
          </a:p>
          <a:p>
            <a:pPr algn="just">
              <a:lnSpc>
                <a:spcPts val="2749"/>
              </a:lnSpc>
            </a:pPr>
            <a:endParaRPr lang="en-US" sz="2499" dirty="0">
              <a:solidFill>
                <a:srgbClr val="FFFFFF"/>
              </a:solidFill>
              <a:latin typeface="Helvetica World"/>
            </a:endParaRPr>
          </a:p>
        </p:txBody>
      </p:sp>
      <p:sp>
        <p:nvSpPr>
          <p:cNvPr id="8" name="Freeform 8">
            <a:extLst>
              <a:ext uri="{FF2B5EF4-FFF2-40B4-BE49-F238E27FC236}">
                <a16:creationId xmlns:a16="http://schemas.microsoft.com/office/drawing/2014/main" id="{3D56FBCF-DB5E-8536-A141-F0EB613C58C9}"/>
              </a:ext>
            </a:extLst>
          </p:cNvPr>
          <p:cNvSpPr/>
          <p:nvPr/>
        </p:nvSpPr>
        <p:spPr>
          <a:xfrm>
            <a:off x="4529530" y="8649137"/>
            <a:ext cx="5675656" cy="5675656"/>
          </a:xfrm>
          <a:custGeom>
            <a:avLst/>
            <a:gdLst/>
            <a:ahLst/>
            <a:cxnLst/>
            <a:rect l="l" t="t" r="r" b="b"/>
            <a:pathLst>
              <a:path w="5675656" h="5675656">
                <a:moveTo>
                  <a:pt x="0" y="0"/>
                </a:moveTo>
                <a:lnTo>
                  <a:pt x="5675656" y="0"/>
                </a:lnTo>
                <a:lnTo>
                  <a:pt x="5675656" y="5675656"/>
                </a:lnTo>
                <a:lnTo>
                  <a:pt x="0" y="5675656"/>
                </a:lnTo>
                <a:lnTo>
                  <a:pt x="0" y="0"/>
                </a:lnTo>
                <a:close/>
              </a:path>
            </a:pathLst>
          </a:custGeom>
          <a:blipFill>
            <a:blip r:embed="rId5">
              <a:alphaModFix amt="19999"/>
              <a:extLst>
                <a:ext uri="{96DAC541-7B7A-43D3-8B79-37D633B846F1}">
                  <asvg:svgBlip xmlns:asvg="http://schemas.microsoft.com/office/drawing/2016/SVG/main" r:embed="rId6"/>
                </a:ext>
              </a:extLst>
            </a:blip>
            <a:stretch>
              <a:fillRect/>
            </a:stretch>
          </a:blipFill>
        </p:spPr>
        <p:txBody>
          <a:bodyPr/>
          <a:lstStyle/>
          <a:p>
            <a:endParaRPr lang="it-IT"/>
          </a:p>
        </p:txBody>
      </p:sp>
    </p:spTree>
    <p:extLst>
      <p:ext uri="{BB962C8B-B14F-4D97-AF65-F5344CB8AC3E}">
        <p14:creationId xmlns:p14="http://schemas.microsoft.com/office/powerpoint/2010/main" val="91232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it-IT"/>
          </a:p>
        </p:txBody>
      </p:sp>
      <p:sp>
        <p:nvSpPr>
          <p:cNvPr id="3" name="Freeform 3"/>
          <p:cNvSpPr/>
          <p:nvPr/>
        </p:nvSpPr>
        <p:spPr>
          <a:xfrm>
            <a:off x="5354974" y="-122789"/>
            <a:ext cx="18685978" cy="18685978"/>
          </a:xfrm>
          <a:custGeom>
            <a:avLst/>
            <a:gdLst/>
            <a:ahLst/>
            <a:cxnLst/>
            <a:rect l="l" t="t" r="r" b="b"/>
            <a:pathLst>
              <a:path w="18685978" h="18685978">
                <a:moveTo>
                  <a:pt x="0" y="0"/>
                </a:moveTo>
                <a:lnTo>
                  <a:pt x="18685978" y="0"/>
                </a:lnTo>
                <a:lnTo>
                  <a:pt x="18685978" y="18685978"/>
                </a:lnTo>
                <a:lnTo>
                  <a:pt x="0" y="1868597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t-IT"/>
          </a:p>
        </p:txBody>
      </p:sp>
      <p:sp>
        <p:nvSpPr>
          <p:cNvPr id="4" name="Freeform 4"/>
          <p:cNvSpPr/>
          <p:nvPr/>
        </p:nvSpPr>
        <p:spPr>
          <a:xfrm>
            <a:off x="9144000" y="-6131962"/>
            <a:ext cx="8963813" cy="8963813"/>
          </a:xfrm>
          <a:custGeom>
            <a:avLst/>
            <a:gdLst/>
            <a:ahLst/>
            <a:cxnLst/>
            <a:rect l="l" t="t" r="r" b="b"/>
            <a:pathLst>
              <a:path w="8963813" h="8963813">
                <a:moveTo>
                  <a:pt x="0" y="0"/>
                </a:moveTo>
                <a:lnTo>
                  <a:pt x="8963813" y="0"/>
                </a:lnTo>
                <a:lnTo>
                  <a:pt x="8963813" y="8963813"/>
                </a:lnTo>
                <a:lnTo>
                  <a:pt x="0" y="8963813"/>
                </a:lnTo>
                <a:lnTo>
                  <a:pt x="0" y="0"/>
                </a:lnTo>
                <a:close/>
              </a:path>
            </a:pathLst>
          </a:custGeom>
          <a:blipFill>
            <a:blip r:embed="rId5">
              <a:alphaModFix amt="19999"/>
              <a:extLst>
                <a:ext uri="{96DAC541-7B7A-43D3-8B79-37D633B846F1}">
                  <asvg:svgBlip xmlns:asvg="http://schemas.microsoft.com/office/drawing/2016/SVG/main" r:embed="rId6"/>
                </a:ext>
              </a:extLst>
            </a:blip>
            <a:stretch>
              <a:fillRect/>
            </a:stretch>
          </a:blipFill>
        </p:spPr>
        <p:txBody>
          <a:bodyPr/>
          <a:lstStyle/>
          <a:p>
            <a:endParaRPr lang="it-IT"/>
          </a:p>
        </p:txBody>
      </p:sp>
      <p:sp>
        <p:nvSpPr>
          <p:cNvPr id="5" name="Freeform 5"/>
          <p:cNvSpPr/>
          <p:nvPr/>
        </p:nvSpPr>
        <p:spPr>
          <a:xfrm>
            <a:off x="4964675" y="8438618"/>
            <a:ext cx="6489690" cy="6489690"/>
          </a:xfrm>
          <a:custGeom>
            <a:avLst/>
            <a:gdLst/>
            <a:ahLst/>
            <a:cxnLst/>
            <a:rect l="l" t="t" r="r" b="b"/>
            <a:pathLst>
              <a:path w="6489690" h="6489690">
                <a:moveTo>
                  <a:pt x="0" y="0"/>
                </a:moveTo>
                <a:lnTo>
                  <a:pt x="6489690" y="0"/>
                </a:lnTo>
                <a:lnTo>
                  <a:pt x="6489690" y="6489690"/>
                </a:lnTo>
                <a:lnTo>
                  <a:pt x="0" y="6489690"/>
                </a:lnTo>
                <a:lnTo>
                  <a:pt x="0" y="0"/>
                </a:lnTo>
                <a:close/>
              </a:path>
            </a:pathLst>
          </a:custGeom>
          <a:blipFill>
            <a:blip r:embed="rId5">
              <a:alphaModFix amt="19999"/>
              <a:extLst>
                <a:ext uri="{96DAC541-7B7A-43D3-8B79-37D633B846F1}">
                  <asvg:svgBlip xmlns:asvg="http://schemas.microsoft.com/office/drawing/2016/SVG/main" r:embed="rId6"/>
                </a:ext>
              </a:extLst>
            </a:blip>
            <a:stretch>
              <a:fillRect/>
            </a:stretch>
          </a:blipFill>
        </p:spPr>
        <p:txBody>
          <a:bodyPr/>
          <a:lstStyle/>
          <a:p>
            <a:endParaRPr lang="it-IT"/>
          </a:p>
        </p:txBody>
      </p:sp>
      <p:sp>
        <p:nvSpPr>
          <p:cNvPr id="6" name="Freeform 6"/>
          <p:cNvSpPr/>
          <p:nvPr/>
        </p:nvSpPr>
        <p:spPr>
          <a:xfrm>
            <a:off x="772782" y="1028700"/>
            <a:ext cx="4474392" cy="1240898"/>
          </a:xfrm>
          <a:custGeom>
            <a:avLst/>
            <a:gdLst/>
            <a:ahLst/>
            <a:cxnLst/>
            <a:rect l="l" t="t" r="r" b="b"/>
            <a:pathLst>
              <a:path w="4474392" h="1240898">
                <a:moveTo>
                  <a:pt x="0" y="0"/>
                </a:moveTo>
                <a:lnTo>
                  <a:pt x="4474393" y="0"/>
                </a:lnTo>
                <a:lnTo>
                  <a:pt x="4474393" y="1240898"/>
                </a:lnTo>
                <a:lnTo>
                  <a:pt x="0" y="1240898"/>
                </a:lnTo>
                <a:lnTo>
                  <a:pt x="0" y="0"/>
                </a:lnTo>
                <a:close/>
              </a:path>
            </a:pathLst>
          </a:custGeom>
          <a:blipFill>
            <a:blip r:embed="rId7"/>
            <a:stretch>
              <a:fillRect/>
            </a:stretch>
          </a:blipFill>
        </p:spPr>
        <p:txBody>
          <a:bodyPr/>
          <a:lstStyle/>
          <a:p>
            <a:endParaRPr lang="it-IT"/>
          </a:p>
        </p:txBody>
      </p:sp>
      <p:sp>
        <p:nvSpPr>
          <p:cNvPr id="7" name="TextBox 7"/>
          <p:cNvSpPr txBox="1"/>
          <p:nvPr/>
        </p:nvSpPr>
        <p:spPr>
          <a:xfrm>
            <a:off x="1028700" y="3331429"/>
            <a:ext cx="13842008" cy="2191646"/>
          </a:xfrm>
          <a:prstGeom prst="rect">
            <a:avLst/>
          </a:prstGeom>
        </p:spPr>
        <p:txBody>
          <a:bodyPr lIns="0" tIns="0" rIns="0" bIns="0" rtlCol="0" anchor="t">
            <a:spAutoFit/>
          </a:bodyPr>
          <a:lstStyle/>
          <a:p>
            <a:pPr algn="just">
              <a:lnSpc>
                <a:spcPts val="7738"/>
              </a:lnSpc>
            </a:pPr>
            <a:r>
              <a:rPr lang="en-US" sz="7034" dirty="0">
                <a:solidFill>
                  <a:srgbClr val="FFFFFF"/>
                </a:solidFill>
                <a:latin typeface="Helvetica World Bold"/>
              </a:rPr>
              <a:t>THANK YOU </a:t>
            </a:r>
          </a:p>
          <a:p>
            <a:pPr algn="just">
              <a:lnSpc>
                <a:spcPts val="7738"/>
              </a:lnSpc>
            </a:pPr>
            <a:r>
              <a:rPr lang="en-US" sz="7034" dirty="0">
                <a:solidFill>
                  <a:srgbClr val="FFFFFF"/>
                </a:solidFill>
                <a:latin typeface="Helvetica World Bold"/>
              </a:rPr>
              <a:t>FOR YOUR ATTENTION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561</Words>
  <Application>Microsoft Office PowerPoint</Application>
  <PresentationFormat>Personalizzato</PresentationFormat>
  <Paragraphs>43</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Calibri</vt:lpstr>
      <vt:lpstr>Helvetica World</vt:lpstr>
      <vt:lpstr>Arial</vt:lpstr>
      <vt:lpstr>Helvetica World Bold</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pitch</dc:title>
  <cp:lastModifiedBy>Alberto Todeschini</cp:lastModifiedBy>
  <cp:revision>10</cp:revision>
  <dcterms:created xsi:type="dcterms:W3CDTF">2006-08-16T00:00:00Z</dcterms:created>
  <dcterms:modified xsi:type="dcterms:W3CDTF">2024-04-10T17:56:03Z</dcterms:modified>
  <dc:identifier>DAGCBp0_y-g</dc:identifier>
</cp:coreProperties>
</file>