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57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3FAE8-4F4B-42E1-9606-02A5A4BEF1EB}" v="1" dt="2023-05-20T09:31:21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7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ov Goran W.MSCIDS.2201" userId="91e5850d-9362-4609-a49d-6bd358272947" providerId="ADAL" clId="{5FC3FAE8-4F4B-42E1-9606-02A5A4BEF1EB}"/>
    <pc:docChg chg="modSld">
      <pc:chgData name="Nikolov Goran W.MSCIDS.2201" userId="91e5850d-9362-4609-a49d-6bd358272947" providerId="ADAL" clId="{5FC3FAE8-4F4B-42E1-9606-02A5A4BEF1EB}" dt="2023-05-20T09:31:21.831" v="3" actId="6549"/>
      <pc:docMkLst>
        <pc:docMk/>
      </pc:docMkLst>
      <pc:sldChg chg="modSp mod">
        <pc:chgData name="Nikolov Goran W.MSCIDS.2201" userId="91e5850d-9362-4609-a49d-6bd358272947" providerId="ADAL" clId="{5FC3FAE8-4F4B-42E1-9606-02A5A4BEF1EB}" dt="2023-05-20T09:31:21.831" v="3" actId="6549"/>
        <pc:sldMkLst>
          <pc:docMk/>
          <pc:sldMk cId="834050406" sldId="256"/>
        </pc:sldMkLst>
        <pc:spChg chg="mod">
          <ac:chgData name="Nikolov Goran W.MSCIDS.2201" userId="91e5850d-9362-4609-a49d-6bd358272947" providerId="ADAL" clId="{5FC3FAE8-4F4B-42E1-9606-02A5A4BEF1EB}" dt="2023-05-20T09:31:21.831" v="3" actId="6549"/>
          <ac:spMkLst>
            <pc:docMk/>
            <pc:sldMk cId="834050406" sldId="256"/>
            <ac:spMk id="2" creationId="{050E78D6-F072-48E7-8270-20EFBDD26F36}"/>
          </ac:spMkLst>
        </pc:spChg>
        <pc:picChg chg="mod">
          <ac:chgData name="Nikolov Goran W.MSCIDS.2201" userId="91e5850d-9362-4609-a49d-6bd358272947" providerId="ADAL" clId="{5FC3FAE8-4F4B-42E1-9606-02A5A4BEF1EB}" dt="2023-05-20T09:30:56.200" v="2" actId="1076"/>
          <ac:picMkLst>
            <pc:docMk/>
            <pc:sldMk cId="834050406" sldId="256"/>
            <ac:picMk id="5" creationId="{112B9624-F8A1-4831-AE43-1D9E266CFF3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LabelList" loCatId="icon" qsTypeId="urn:microsoft.com/office/officeart/2005/8/quickstyle/simple1" qsCatId="simple" csTypeId="urn:microsoft.com/office/officeart/2005/8/colors/accent0_2" csCatId="mainScheme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What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modern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portfolio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theory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to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optimize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Compare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with</a:t>
          </a: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Shiny Dashboard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EFF0A331-310C-4859-B497-95F7DFAE0FC3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687238C3-9952-491C-9409-D3DB9821A6E0}" type="pres">
      <dgm:prSet presAssocID="{B633A646-2062-4841-AF18-847B074C6716}" presName="compNode" presStyleCnt="0"/>
      <dgm:spPr/>
    </dgm:pt>
    <dgm:pt modelId="{875D9040-BA8B-43DB-9984-984282F97A63}" type="pres">
      <dgm:prSet presAssocID="{B633A646-2062-4841-AF18-847B074C67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AC03FE0-5D15-41A7-9B1E-1BEE8CE6B091}" type="pres">
      <dgm:prSet presAssocID="{B633A646-2062-4841-AF18-847B074C6716}" presName="spaceRect" presStyleCnt="0"/>
      <dgm:spPr/>
    </dgm:pt>
    <dgm:pt modelId="{82FA3F82-A03F-4DDA-8BBE-B3736EF45091}" type="pres">
      <dgm:prSet presAssocID="{B633A646-2062-4841-AF18-847B074C6716}" presName="textRect" presStyleLbl="revTx" presStyleIdx="0" presStyleCnt="3">
        <dgm:presLayoutVars>
          <dgm:chMax val="1"/>
          <dgm:chPref val="1"/>
        </dgm:presLayoutVars>
      </dgm:prSet>
      <dgm:spPr/>
    </dgm:pt>
    <dgm:pt modelId="{C56DDEDF-90CC-40E6-892F-E7D8D7F95166}" type="pres">
      <dgm:prSet presAssocID="{1397C75F-5FD8-4120-9A24-A246D042942B}" presName="sibTrans" presStyleCnt="0"/>
      <dgm:spPr/>
    </dgm:pt>
    <dgm:pt modelId="{CF37BE1B-6365-40EC-AC8D-FE6963CACBFF}" type="pres">
      <dgm:prSet presAssocID="{14BC708E-A0A1-4102-88E4-E75128B4E51E}" presName="compNode" presStyleCnt="0"/>
      <dgm:spPr/>
    </dgm:pt>
    <dgm:pt modelId="{FC0AEF78-4B80-4F59-912D-71F36015F086}" type="pres">
      <dgm:prSet presAssocID="{14BC708E-A0A1-4102-88E4-E75128B4E5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E62C07-C410-4E7F-92A4-8242230BB8F9}" type="pres">
      <dgm:prSet presAssocID="{14BC708E-A0A1-4102-88E4-E75128B4E51E}" presName="spaceRect" presStyleCnt="0"/>
      <dgm:spPr/>
    </dgm:pt>
    <dgm:pt modelId="{DB619A54-3564-41D8-953D-96DC860746AA}" type="pres">
      <dgm:prSet presAssocID="{14BC708E-A0A1-4102-88E4-E75128B4E51E}" presName="textRect" presStyleLbl="revTx" presStyleIdx="1" presStyleCnt="3" custScaleX="101789">
        <dgm:presLayoutVars>
          <dgm:chMax val="1"/>
          <dgm:chPref val="1"/>
        </dgm:presLayoutVars>
      </dgm:prSet>
      <dgm:spPr/>
    </dgm:pt>
    <dgm:pt modelId="{058404F9-77DC-43CF-8EFF-AC7F528F45A3}" type="pres">
      <dgm:prSet presAssocID="{7519C821-85FB-4CA3-BEB5-E4BFBC529B83}" presName="sibTrans" presStyleCnt="0"/>
      <dgm:spPr/>
    </dgm:pt>
    <dgm:pt modelId="{F70FB1F0-9953-4F2D-A3D2-7AD13CD042FA}" type="pres">
      <dgm:prSet presAssocID="{C6D21269-399B-4BA2-8621-C7B9DA1E1B8F}" presName="compNode" presStyleCnt="0"/>
      <dgm:spPr/>
    </dgm:pt>
    <dgm:pt modelId="{0B52D389-7294-4CE6-A277-DC5E37D043C2}" type="pres">
      <dgm:prSet presAssocID="{C6D21269-399B-4BA2-8621-C7B9DA1E1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8C66F77A-8183-4208-86A7-3BF9CC687DAA}" type="pres">
      <dgm:prSet presAssocID="{C6D21269-399B-4BA2-8621-C7B9DA1E1B8F}" presName="spaceRect" presStyleCnt="0"/>
      <dgm:spPr/>
    </dgm:pt>
    <dgm:pt modelId="{6255C4A2-FF40-4208-A5DE-908BF454F329}" type="pres">
      <dgm:prSet presAssocID="{C6D21269-399B-4BA2-8621-C7B9DA1E1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7DC1E46E-D988-4C61-A27A-E662208AB377}" type="presOf" srcId="{C6D21269-399B-4BA2-8621-C7B9DA1E1B8F}" destId="{6255C4A2-FF40-4208-A5DE-908BF454F329}" srcOrd="0" destOrd="0" presId="urn:microsoft.com/office/officeart/2018/2/layout/IconLabelList"/>
    <dgm:cxn modelId="{49AE8371-1FBC-438F-977D-151CC9752392}" type="presOf" srcId="{B633A646-2062-4841-AF18-847B074C6716}" destId="{82FA3F82-A03F-4DDA-8BBE-B3736EF45091}" srcOrd="0" destOrd="0" presId="urn:microsoft.com/office/officeart/2018/2/layout/IconLabelList"/>
    <dgm:cxn modelId="{DB020F80-4523-4453-B214-E0150677D8F5}" type="presOf" srcId="{14BC708E-A0A1-4102-88E4-E75128B4E51E}" destId="{DB619A54-3564-41D8-953D-96DC860746AA}" srcOrd="0" destOrd="0" presId="urn:microsoft.com/office/officeart/2018/2/layout/IconLabelList"/>
    <dgm:cxn modelId="{E68BFC94-E8A5-486D-906D-57800280044E}" type="presOf" srcId="{E1B432F4-5FDB-4518-9272-2F3934AC6AA2}" destId="{EFF0A331-310C-4859-B497-95F7DFAE0FC3}" srcOrd="0" destOrd="0" presId="urn:microsoft.com/office/officeart/2018/2/layout/IconLabel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7A426E90-EDF8-4B7F-8662-AF56857495CC}" type="presParOf" srcId="{EFF0A331-310C-4859-B497-95F7DFAE0FC3}" destId="{687238C3-9952-491C-9409-D3DB9821A6E0}" srcOrd="0" destOrd="0" presId="urn:microsoft.com/office/officeart/2018/2/layout/IconLabelList"/>
    <dgm:cxn modelId="{FE7FE499-1338-40FA-A451-879976F9E82D}" type="presParOf" srcId="{687238C3-9952-491C-9409-D3DB9821A6E0}" destId="{875D9040-BA8B-43DB-9984-984282F97A63}" srcOrd="0" destOrd="0" presId="urn:microsoft.com/office/officeart/2018/2/layout/IconLabelList"/>
    <dgm:cxn modelId="{FCA2A0C9-9CDA-4B7E-BA76-AE758C5FF7D9}" type="presParOf" srcId="{687238C3-9952-491C-9409-D3DB9821A6E0}" destId="{DAC03FE0-5D15-41A7-9B1E-1BEE8CE6B091}" srcOrd="1" destOrd="0" presId="urn:microsoft.com/office/officeart/2018/2/layout/IconLabelList"/>
    <dgm:cxn modelId="{4C7F26B7-38EB-4B4A-978C-2F4F244CB3B7}" type="presParOf" srcId="{687238C3-9952-491C-9409-D3DB9821A6E0}" destId="{82FA3F82-A03F-4DDA-8BBE-B3736EF45091}" srcOrd="2" destOrd="0" presId="urn:microsoft.com/office/officeart/2018/2/layout/IconLabelList"/>
    <dgm:cxn modelId="{804E152D-FDA1-4432-B5F6-728CAD4FD24E}" type="presParOf" srcId="{EFF0A331-310C-4859-B497-95F7DFAE0FC3}" destId="{C56DDEDF-90CC-40E6-892F-E7D8D7F95166}" srcOrd="1" destOrd="0" presId="urn:microsoft.com/office/officeart/2018/2/layout/IconLabelList"/>
    <dgm:cxn modelId="{F7B743F1-B4E4-45E1-A7EC-B52FDA67D4F8}" type="presParOf" srcId="{EFF0A331-310C-4859-B497-95F7DFAE0FC3}" destId="{CF37BE1B-6365-40EC-AC8D-FE6963CACBFF}" srcOrd="2" destOrd="0" presId="urn:microsoft.com/office/officeart/2018/2/layout/IconLabelList"/>
    <dgm:cxn modelId="{147FAA10-CD15-4715-A5D2-F3E7552CB92F}" type="presParOf" srcId="{CF37BE1B-6365-40EC-AC8D-FE6963CACBFF}" destId="{FC0AEF78-4B80-4F59-912D-71F36015F086}" srcOrd="0" destOrd="0" presId="urn:microsoft.com/office/officeart/2018/2/layout/IconLabelList"/>
    <dgm:cxn modelId="{18C27B4F-A415-4EC3-B314-122F612D6A5A}" type="presParOf" srcId="{CF37BE1B-6365-40EC-AC8D-FE6963CACBFF}" destId="{8CE62C07-C410-4E7F-92A4-8242230BB8F9}" srcOrd="1" destOrd="0" presId="urn:microsoft.com/office/officeart/2018/2/layout/IconLabelList"/>
    <dgm:cxn modelId="{EDDDB90D-54F1-4118-9327-D16AD3876C89}" type="presParOf" srcId="{CF37BE1B-6365-40EC-AC8D-FE6963CACBFF}" destId="{DB619A54-3564-41D8-953D-96DC860746AA}" srcOrd="2" destOrd="0" presId="urn:microsoft.com/office/officeart/2018/2/layout/IconLabelList"/>
    <dgm:cxn modelId="{3253995A-D720-411A-BD62-335BE4D0083B}" type="presParOf" srcId="{EFF0A331-310C-4859-B497-95F7DFAE0FC3}" destId="{058404F9-77DC-43CF-8EFF-AC7F528F45A3}" srcOrd="3" destOrd="0" presId="urn:microsoft.com/office/officeart/2018/2/layout/IconLabelList"/>
    <dgm:cxn modelId="{0DB14D22-D1EE-4FBE-9CB6-AB779F0823C1}" type="presParOf" srcId="{EFF0A331-310C-4859-B497-95F7DFAE0FC3}" destId="{F70FB1F0-9953-4F2D-A3D2-7AD13CD042FA}" srcOrd="4" destOrd="0" presId="urn:microsoft.com/office/officeart/2018/2/layout/IconLabelList"/>
    <dgm:cxn modelId="{2327F368-3B5F-44D2-8504-BD3F36529593}" type="presParOf" srcId="{F70FB1F0-9953-4F2D-A3D2-7AD13CD042FA}" destId="{0B52D389-7294-4CE6-A277-DC5E37D043C2}" srcOrd="0" destOrd="0" presId="urn:microsoft.com/office/officeart/2018/2/layout/IconLabelList"/>
    <dgm:cxn modelId="{A315C1D2-F9D8-4E2B-B1F8-CAB9ADCDBFFE}" type="presParOf" srcId="{F70FB1F0-9953-4F2D-A3D2-7AD13CD042FA}" destId="{8C66F77A-8183-4208-86A7-3BF9CC687DAA}" srcOrd="1" destOrd="0" presId="urn:microsoft.com/office/officeart/2018/2/layout/IconLabelList"/>
    <dgm:cxn modelId="{2AD3A341-8297-431D-87C0-C26B0C7EB61C}" type="presParOf" srcId="{F70FB1F0-9953-4F2D-A3D2-7AD13CD042FA}" destId="{6255C4A2-FF40-4208-A5DE-908BF454F3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9040-BA8B-43DB-9984-984282F97A63}">
      <dsp:nvSpPr>
        <dsp:cNvPr id="0" name=""/>
        <dsp:cNvSpPr/>
      </dsp:nvSpPr>
      <dsp:spPr>
        <a:xfrm>
          <a:off x="508058" y="99893"/>
          <a:ext cx="643095" cy="643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3F82-A03F-4DDA-8BBE-B3736EF45091}">
      <dsp:nvSpPr>
        <dsp:cNvPr id="0" name=""/>
        <dsp:cNvSpPr/>
      </dsp:nvSpPr>
      <dsp:spPr>
        <a:xfrm>
          <a:off x="115055" y="957532"/>
          <a:ext cx="1429101" cy="5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What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modern </a:t>
          </a: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portfolio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theory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sp:txBody>
      <dsp:txXfrm>
        <a:off x="115055" y="957532"/>
        <a:ext cx="1429101" cy="571640"/>
      </dsp:txXfrm>
    </dsp:sp>
    <dsp:sp modelId="{FC0AEF78-4B80-4F59-912D-71F36015F086}">
      <dsp:nvSpPr>
        <dsp:cNvPr id="0" name=""/>
        <dsp:cNvSpPr/>
      </dsp:nvSpPr>
      <dsp:spPr>
        <a:xfrm>
          <a:off x="2200036" y="99893"/>
          <a:ext cx="643095" cy="643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9A54-3564-41D8-953D-96DC860746AA}">
      <dsp:nvSpPr>
        <dsp:cNvPr id="0" name=""/>
        <dsp:cNvSpPr/>
      </dsp:nvSpPr>
      <dsp:spPr>
        <a:xfrm>
          <a:off x="1794250" y="957532"/>
          <a:ext cx="1454668" cy="5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to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optimize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sp:txBody>
      <dsp:txXfrm>
        <a:off x="1794250" y="957532"/>
        <a:ext cx="1454668" cy="571640"/>
      </dsp:txXfrm>
    </dsp:sp>
    <dsp:sp modelId="{0B52D389-7294-4CE6-A277-DC5E37D043C2}">
      <dsp:nvSpPr>
        <dsp:cNvPr id="0" name=""/>
        <dsp:cNvSpPr/>
      </dsp:nvSpPr>
      <dsp:spPr>
        <a:xfrm>
          <a:off x="1360439" y="1886448"/>
          <a:ext cx="643095" cy="643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5C4A2-FF40-4208-A5DE-908BF454F329}">
      <dsp:nvSpPr>
        <dsp:cNvPr id="0" name=""/>
        <dsp:cNvSpPr/>
      </dsp:nvSpPr>
      <dsp:spPr>
        <a:xfrm>
          <a:off x="967436" y="2744088"/>
          <a:ext cx="1429101" cy="5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Compare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16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with</a:t>
          </a:r>
          <a:r>
            <a:rPr lang="de-DE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Shiny Dashboard</a:t>
          </a:r>
        </a:p>
      </dsp:txBody>
      <dsp:txXfrm>
        <a:off x="967436" y="2744088"/>
        <a:ext cx="1429101" cy="57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569-D5E1-4579-B9D8-0D57802B8F49}" type="datetime1">
              <a:rPr lang="de-DE" smtClean="0"/>
              <a:t>20.05.2023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AACB-E237-4A6E-8F5D-2DE30F463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0FFC-60A0-463A-841B-D75D7C16503F}" type="datetime1">
              <a:rPr lang="de-DE" noProof="0" smtClean="0"/>
              <a:pPr/>
              <a:t>20.05.2023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996E-6620-4F41-8BA5-140CCA2D70A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D6262-6189-4BF1-BFFB-1F49C2EB54EC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8589E-AF07-4923-B5D0-1DB59DCCFBFC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20E1-BAE2-420F-9E0D-A3D1E8A0FA5D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F46ED-407C-4866-A7FA-3330FE60ADF1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72F0E-6FDB-43C3-BF9C-5568D7FDD01F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0D3E6-0764-4C22-88CD-D8AF56BACC78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0-2BCC-46C9-A909-457844365412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9F346-0AEE-4B57-B984-D8340F7D4C01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08502-4834-4D0E-818D-9088CAF190A2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047EA-CAEE-4152-B692-CC75726D98DB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2D89AEC-0DBB-4A05-A26F-7D2D320F4E81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34408DC-0C7A-4A94-99EF-BAE5734E0216}" type="datetime1">
              <a:rPr lang="de-DE" noProof="0" smtClean="0"/>
              <a:t>20.05.2023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andelszahlen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35" b="24402"/>
          <a:stretch/>
        </p:blipFill>
        <p:spPr>
          <a:xfrm>
            <a:off x="-304790" y="-110158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Portfolio Analysis of SMI Stocks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Risk analysis and optimization of portfolio weights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E51D46D-8A97-72ED-787D-C45EF7BF98A8}"/>
              </a:ext>
            </a:extLst>
          </p:cNvPr>
          <p:cNvSpPr txBox="1">
            <a:spLocks/>
          </p:cNvSpPr>
          <p:nvPr/>
        </p:nvSpPr>
        <p:spPr>
          <a:xfrm>
            <a:off x="351692" y="5087816"/>
            <a:ext cx="5439508" cy="1524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Time Series Analysis in Finance – HSLU 2023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Daniele Buson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Goran Nikolov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E7F100-6F53-F0F9-41E4-D848780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Markowitz Portfolio Theory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D97754-63AB-7117-EAEB-9DDC2844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3740963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Definition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Risk and Return</a:t>
            </a:r>
          </a:p>
          <a:p>
            <a:r>
              <a:rPr lang="en-US" sz="3200" dirty="0">
                <a:solidFill>
                  <a:schemeClr val="bg1"/>
                </a:solidFill>
              </a:rPr>
              <a:t>Critiques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7" name="Inhaltsplatzhalter 6" descr="Ein Bild, das Text, Brille, Menschliches Gesicht, Mann enthält.&#10;&#10;Automatisch generierte Beschreibung">
            <a:extLst>
              <a:ext uri="{FF2B5EF4-FFF2-40B4-BE49-F238E27FC236}">
                <a16:creationId xmlns:a16="http://schemas.microsoft.com/office/drawing/2014/main" id="{24CA89A9-9A04-CC7C-9153-D3BA3581D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769" t="6270" b="11126"/>
          <a:stretch/>
        </p:blipFill>
        <p:spPr>
          <a:xfrm>
            <a:off x="4726641" y="1242822"/>
            <a:ext cx="7393013" cy="43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 descr="Ein Bild, das Person, Schuhwerk, Mann, Kleidung enthält.&#10;&#10;Automatisch generierte Beschreibung">
            <a:extLst>
              <a:ext uri="{FF2B5EF4-FFF2-40B4-BE49-F238E27FC236}">
                <a16:creationId xmlns:a16="http://schemas.microsoft.com/office/drawing/2014/main" id="{FA017BBE-9E80-3168-2B5C-15E31A602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893" r="6568" b="2"/>
          <a:stretch/>
        </p:blipFill>
        <p:spPr>
          <a:xfrm>
            <a:off x="4007441" y="11"/>
            <a:ext cx="8184557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CBB441-B8DD-DDED-AC44-FAE7FFB9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2" y="455000"/>
            <a:ext cx="4096407" cy="1725492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Michaud's Resampled Efficiency Portfolio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BC71C-CCA2-64C3-7047-C9A495E95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Definition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Risk and Return</a:t>
            </a:r>
          </a:p>
          <a:p>
            <a:r>
              <a:rPr lang="en-US" sz="3200" dirty="0">
                <a:solidFill>
                  <a:schemeClr val="bg1"/>
                </a:solidFill>
              </a:rPr>
              <a:t>Benefits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2884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" b="66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 rtlCol="0">
            <a:normAutofit/>
          </a:bodyPr>
          <a:lstStyle/>
          <a:p>
            <a:pPr rtl="0"/>
            <a:r>
              <a:rPr lang="en-US" sz="2400">
                <a:solidFill>
                  <a:schemeClr val="bg1"/>
                </a:solidFill>
              </a:rPr>
              <a:t>Optimization of Modern Portfolio Theory</a:t>
            </a:r>
            <a:endParaRPr lang="de-DE" sz="2400">
              <a:solidFill>
                <a:schemeClr val="bg1"/>
              </a:solidFill>
            </a:endParaRPr>
          </a:p>
        </p:txBody>
      </p:sp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6733"/>
              </p:ext>
            </p:extLst>
          </p:nvPr>
        </p:nvGraphicFramePr>
        <p:xfrm>
          <a:off x="643468" y="2638044"/>
          <a:ext cx="3363974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Bild 3" descr="Hand mit Stift, der auf Finanzdaten zeigt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endParaRPr lang="de-DE" dirty="0">
              <a:solidFill>
                <a:schemeClr val="bg1"/>
              </a:solidFill>
            </a:endParaRPr>
          </a:p>
          <a:p>
            <a:pPr rtl="0"/>
            <a:r>
              <a:rPr lang="en-US" sz="3200" dirty="0">
                <a:solidFill>
                  <a:schemeClr val="bg1"/>
                </a:solidFill>
              </a:rPr>
              <a:t>Recap</a:t>
            </a:r>
          </a:p>
          <a:p>
            <a:pPr rtl="0"/>
            <a:r>
              <a:rPr lang="en-US" sz="3200" dirty="0">
                <a:solidFill>
                  <a:schemeClr val="bg1"/>
                </a:solidFill>
              </a:rPr>
              <a:t>Findings</a:t>
            </a:r>
          </a:p>
          <a:p>
            <a:pPr rtl="0"/>
            <a:r>
              <a:rPr lang="en-US" sz="3200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73</Words>
  <Application>Microsoft Office PowerPoint</Application>
  <PresentationFormat>Breitbild</PresentationFormat>
  <Paragraphs>25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Paket</vt:lpstr>
      <vt:lpstr>Portfolio Analysis of SMI Stocks</vt:lpstr>
      <vt:lpstr>Markowitz Portfolio Theory</vt:lpstr>
      <vt:lpstr>Michaud's Resampled Efficiency Portfolio Theory</vt:lpstr>
      <vt:lpstr>Optimization of Modern Portfolio Theory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 of SMI Stocks</dc:title>
  <dc:creator>Nikolov Goran W.MSCIDS.2201</dc:creator>
  <cp:lastModifiedBy>Nikolov Goran W.MSCIDS.2201</cp:lastModifiedBy>
  <cp:revision>1</cp:revision>
  <dcterms:created xsi:type="dcterms:W3CDTF">2023-05-20T07:09:50Z</dcterms:created>
  <dcterms:modified xsi:type="dcterms:W3CDTF">2023-05-20T09:31:23Z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