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CenturyGothic-regular.fntdata"/><Relationship Id="rId14" Type="http://schemas.openxmlformats.org/officeDocument/2006/relationships/slide" Target="slides/slide8.xml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316a2e7f8_2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316a2e7f8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316a2e7f8_2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316a2e7f8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316a2e7f8_2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316a2e7f8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316a2e7f8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316a2e7f8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316a2e7f8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316a2e7f8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316a2e7f8_9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d316a2e7f8_9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417ecb8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d417ecb8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Stonks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d316a2e7f8_2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d316a2e7f8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zione con didascalia">
  <p:cSld name="Citazione con didascalia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473773" y="811092"/>
            <a:ext cx="4749309" cy="2429389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638239" y="928876"/>
            <a:ext cx="4420500" cy="1984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b="1" sz="32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39893" y="3332760"/>
            <a:ext cx="4418700" cy="5349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0F0F0"/>
                </a:solidFill>
              </a:defRPr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F0F0F0"/>
                </a:solidFill>
              </a:defRPr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0F0F0"/>
                </a:solidFill>
              </a:defRPr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0F0F0"/>
                </a:solidFill>
              </a:defRPr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0F0F0"/>
                </a:solidFill>
              </a:defRPr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0F0F0"/>
                </a:solidFill>
              </a:defRPr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0F0F0"/>
                </a:solidFill>
              </a:defRPr>
            </a:lvl8pPr>
            <a:lvl9pPr indent="-228600" lvl="8" marL="4114800" rtl="0" algn="l">
              <a:spcBef>
                <a:spcPts val="500"/>
              </a:spcBef>
              <a:spcAft>
                <a:spcPts val="500"/>
              </a:spcAft>
              <a:buSzPts val="1100"/>
              <a:buNone/>
              <a:defRPr sz="1100">
                <a:solidFill>
                  <a:srgbClr val="F0F0F0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5680982" y="811092"/>
            <a:ext cx="2857500" cy="3056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1pPr>
            <a:lvl2pPr indent="-317500" lvl="1" marL="914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rtl="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614034" y="1666715"/>
            <a:ext cx="7915800" cy="2727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🞆"/>
              <a:defRPr/>
            </a:lvl1pPr>
            <a:lvl2pPr indent="-317500" lvl="1" marL="914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rtl="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0" y="-2381"/>
            <a:ext cx="9144000" cy="3902869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16"/>
          <p:cNvSpPr txBox="1"/>
          <p:nvPr>
            <p:ph type="ctrTitle"/>
          </p:nvPr>
        </p:nvSpPr>
        <p:spPr>
          <a:xfrm>
            <a:off x="607501" y="1086860"/>
            <a:ext cx="7929000" cy="2228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100"/>
              <a:buFont typeface="Century Gothic"/>
              <a:buNone/>
              <a:defRPr sz="4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607501" y="3960635"/>
            <a:ext cx="7929000" cy="326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rgbClr val="F0F0F0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SzPts val="1100"/>
              <a:buNone/>
              <a:defRPr>
                <a:solidFill>
                  <a:srgbClr val="F0F0F0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rgbClr val="F0F0F0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rgbClr val="F0F0F0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rgbClr val="F0F0F0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rgbClr val="F0F0F0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rgbClr val="F0F0F0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SzPts val="900"/>
              <a:buNone/>
              <a:defRPr>
                <a:solidFill>
                  <a:srgbClr val="F0F0F0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0" y="1"/>
            <a:ext cx="9144000" cy="3902869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607500" y="2213547"/>
            <a:ext cx="7921200" cy="1101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  <a:defRPr b="1" sz="36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607500" y="3960901"/>
            <a:ext cx="7921200" cy="325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r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0F0F0"/>
                </a:solidFill>
              </a:defRPr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F0F0F0"/>
                </a:solidFill>
              </a:defRPr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0F0F0"/>
                </a:solidFill>
              </a:defRPr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0F0F0"/>
                </a:solidFill>
              </a:defRPr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0F0F0"/>
                </a:solidFill>
              </a:defRPr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0F0F0"/>
                </a:solidFill>
              </a:defRPr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0F0F0"/>
                </a:solidFill>
              </a:defRPr>
            </a:lvl8pPr>
            <a:lvl9pPr indent="-228600" lvl="8" marL="4114800" rtl="0" algn="l">
              <a:spcBef>
                <a:spcPts val="500"/>
              </a:spcBef>
              <a:spcAft>
                <a:spcPts val="500"/>
              </a:spcAft>
              <a:buSzPts val="1100"/>
              <a:buNone/>
              <a:defRPr sz="1100">
                <a:solidFill>
                  <a:srgbClr val="F0F0F0"/>
                </a:solidFill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8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614034" y="1666715"/>
            <a:ext cx="3889500" cy="2729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🞆"/>
              <a:defRPr/>
            </a:lvl1pPr>
            <a:lvl2pPr indent="-317500" lvl="1" marL="914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rtl="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640561" y="1666715"/>
            <a:ext cx="3895800" cy="2729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🞆"/>
              <a:defRPr/>
            </a:lvl1pPr>
            <a:lvl2pPr indent="-317500" lvl="1" marL="914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rtl="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611046" y="1631156"/>
            <a:ext cx="3892500" cy="432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ctr">
              <a:spcBef>
                <a:spcPts val="300"/>
              </a:spcBef>
              <a:spcAft>
                <a:spcPts val="0"/>
              </a:spcAft>
              <a:buSzPts val="1500"/>
              <a:buNone/>
              <a:defRPr b="0" sz="1500"/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rtl="0" algn="l">
              <a:spcBef>
                <a:spcPts val="500"/>
              </a:spcBef>
              <a:spcAft>
                <a:spcPts val="5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611047" y="2063354"/>
            <a:ext cx="3892500" cy="2332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🞆"/>
              <a:defRPr/>
            </a:lvl1pPr>
            <a:lvl2pPr indent="-317500" lvl="1" marL="914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rtl="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3" type="body"/>
          </p:nvPr>
        </p:nvSpPr>
        <p:spPr>
          <a:xfrm>
            <a:off x="4640561" y="1631156"/>
            <a:ext cx="3895800" cy="432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ctr">
              <a:spcBef>
                <a:spcPts val="300"/>
              </a:spcBef>
              <a:spcAft>
                <a:spcPts val="0"/>
              </a:spcAft>
              <a:buSzPts val="1500"/>
              <a:buNone/>
              <a:defRPr b="0" sz="1500"/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rtl="0" algn="l">
              <a:spcBef>
                <a:spcPts val="500"/>
              </a:spcBef>
              <a:spcAft>
                <a:spcPts val="5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640561" y="2063354"/>
            <a:ext cx="3895800" cy="2332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🞆"/>
              <a:defRPr/>
            </a:lvl1pPr>
            <a:lvl2pPr indent="-317500" lvl="1" marL="914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rtl="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20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o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/>
          <p:nvPr/>
        </p:nvSpPr>
        <p:spPr>
          <a:xfrm>
            <a:off x="804863" y="334565"/>
            <a:ext cx="2660653" cy="1360987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22"/>
          <p:cNvSpPr txBox="1"/>
          <p:nvPr>
            <p:ph type="title"/>
          </p:nvPr>
        </p:nvSpPr>
        <p:spPr>
          <a:xfrm>
            <a:off x="804863" y="334566"/>
            <a:ext cx="2660700" cy="1213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Century Gothic"/>
              <a:buNone/>
              <a:defRPr b="1" sz="1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641725" y="334566"/>
            <a:ext cx="4689600" cy="4061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🞆"/>
              <a:defRPr/>
            </a:lvl1pPr>
            <a:lvl2pPr indent="-317500" lvl="1" marL="914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rtl="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2" type="body"/>
          </p:nvPr>
        </p:nvSpPr>
        <p:spPr>
          <a:xfrm>
            <a:off x="804863" y="1695554"/>
            <a:ext cx="2660700" cy="2700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rtl="0" algn="l">
              <a:spcBef>
                <a:spcPts val="500"/>
              </a:spcBef>
              <a:spcAft>
                <a:spcPts val="5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18" name="Google Shape;118;p22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611046" y="545642"/>
            <a:ext cx="3639600" cy="12129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entury Gothic"/>
              <a:buNone/>
              <a:defRPr b="0" sz="1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3"/>
          <p:cNvSpPr/>
          <p:nvPr>
            <p:ph idx="2" type="pic"/>
          </p:nvPr>
        </p:nvSpPr>
        <p:spPr>
          <a:xfrm>
            <a:off x="4573588" y="0"/>
            <a:ext cx="4570500" cy="5143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🞆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611046" y="1758513"/>
            <a:ext cx="3639600" cy="2637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rtl="0" algn="l">
              <a:spcBef>
                <a:spcPts val="500"/>
              </a:spcBef>
              <a:spcAft>
                <a:spcPts val="5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25" name="Google Shape;125;p23"/>
          <p:cNvSpPr txBox="1"/>
          <p:nvPr>
            <p:ph idx="10" type="dt"/>
          </p:nvPr>
        </p:nvSpPr>
        <p:spPr>
          <a:xfrm>
            <a:off x="2914358" y="4531022"/>
            <a:ext cx="732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1" type="ftr"/>
          </p:nvPr>
        </p:nvSpPr>
        <p:spPr>
          <a:xfrm>
            <a:off x="442797" y="4531022"/>
            <a:ext cx="2471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3647017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panoramica con didascalia">
  <p:cSld name="Immagine panoramica con didascalia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607500" y="3600450"/>
            <a:ext cx="7921200" cy="425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entury Gothic"/>
              <a:buNone/>
              <a:defRPr b="0" sz="1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4"/>
          <p:cNvSpPr/>
          <p:nvPr>
            <p:ph idx="2" type="pic"/>
          </p:nvPr>
        </p:nvSpPr>
        <p:spPr>
          <a:xfrm>
            <a:off x="0" y="0"/>
            <a:ext cx="9144000" cy="36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🞆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607500" y="4025503"/>
            <a:ext cx="7921200" cy="3702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rtl="0" algn="l">
              <a:spcBef>
                <a:spcPts val="500"/>
              </a:spcBef>
              <a:spcAft>
                <a:spcPts val="5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32" name="Google Shape;132;p24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heda nome">
  <p:cSld name="Scheda nome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/>
          <p:nvPr/>
        </p:nvSpPr>
        <p:spPr>
          <a:xfrm>
            <a:off x="855663" y="1714939"/>
            <a:ext cx="3671335" cy="1877979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25"/>
          <p:cNvSpPr txBox="1"/>
          <p:nvPr>
            <p:ph type="title"/>
          </p:nvPr>
        </p:nvSpPr>
        <p:spPr>
          <a:xfrm>
            <a:off x="1017817" y="1826968"/>
            <a:ext cx="3286800" cy="1505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4617000" y="1714500"/>
            <a:ext cx="3660300" cy="1721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1pPr>
            <a:lvl2pPr indent="-317500" lvl="1" marL="914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rtl="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26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 rot="5400000">
            <a:off x="3190864" y="-944999"/>
            <a:ext cx="2755800" cy="7922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🞆"/>
              <a:defRPr/>
            </a:lvl1pPr>
            <a:lvl2pPr indent="-317500" lvl="1" marL="914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rtl="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146" name="Google Shape;146;p26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6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verticale e testo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/>
          <p:nvPr/>
        </p:nvSpPr>
        <p:spPr>
          <a:xfrm>
            <a:off x="5752238" y="334567"/>
            <a:ext cx="3391764" cy="4061221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27"/>
          <p:cNvSpPr txBox="1"/>
          <p:nvPr>
            <p:ph type="title"/>
          </p:nvPr>
        </p:nvSpPr>
        <p:spPr>
          <a:xfrm rot="5400000">
            <a:off x="5147648" y="1429628"/>
            <a:ext cx="3851100" cy="1871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 rot="5400000">
            <a:off x="1056255" y="-114233"/>
            <a:ext cx="4061100" cy="4958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🞆"/>
              <a:defRPr/>
            </a:lvl1pPr>
            <a:lvl2pPr indent="-317500" lvl="1" marL="914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rtl="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153" name="Google Shape;153;p27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7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7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 b="1" i="0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07500" y="1638301"/>
            <a:ext cx="7922400" cy="2755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🞆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forms.gle/JzLLyL3t9WeL8Aqm6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hyperlink" Target="https://forms.gle/CLrzM3CAkxBQKcDU7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ikeUsFd7MnWk6oWb8XZ2Tfv1de_xmJkD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lBWELAKtOIyPNUAlOkziTw52O9rVH-NV/view" TargetMode="External"/><Relationship Id="rId6" Type="http://schemas.openxmlformats.org/officeDocument/2006/relationships/hyperlink" Target="http://drive.google.com/file/d/1vJZiaN_8nq0yh0945G73KJDiw_XY1EDt/view" TargetMode="External"/><Relationship Id="rId7" Type="http://schemas.openxmlformats.org/officeDocument/2006/relationships/hyperlink" Target="http://drive.google.com/file/d/1g1vgOadMCSaoVyrj3EPg08RZ2M1Bvsgi/view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ctrTitle"/>
          </p:nvPr>
        </p:nvSpPr>
        <p:spPr>
          <a:xfrm>
            <a:off x="607500" y="2571757"/>
            <a:ext cx="7929000" cy="743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Sum-AppAudio-Group 4 </a:t>
            </a:r>
            <a:endParaRPr sz="2400"/>
          </a:p>
        </p:txBody>
      </p:sp>
      <p:sp>
        <p:nvSpPr>
          <p:cNvPr id="161" name="Google Shape;161;p28"/>
          <p:cNvSpPr txBox="1"/>
          <p:nvPr>
            <p:ph idx="1" type="subTitle"/>
          </p:nvPr>
        </p:nvSpPr>
        <p:spPr>
          <a:xfrm>
            <a:off x="607500" y="4009975"/>
            <a:ext cx="7929000" cy="8895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it"/>
              <a:t>Marco Carfora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it"/>
              <a:t>Daniele Calisi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it"/>
              <a:t>Francesco Bovi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8"/>
          <p:cNvSpPr txBox="1"/>
          <p:nvPr>
            <p:ph type="ctrTitle"/>
          </p:nvPr>
        </p:nvSpPr>
        <p:spPr>
          <a:xfrm>
            <a:off x="545275" y="1606632"/>
            <a:ext cx="7929000" cy="743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First checkpoint</a:t>
            </a:r>
            <a:r>
              <a:rPr lang="it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825" y="152400"/>
            <a:ext cx="811805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9"/>
          <p:cNvSpPr txBox="1"/>
          <p:nvPr/>
        </p:nvSpPr>
        <p:spPr>
          <a:xfrm>
            <a:off x="3859200" y="468850"/>
            <a:ext cx="1425300" cy="2239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900">
                <a:solidFill>
                  <a:schemeClr val="dk1"/>
                </a:solidFill>
              </a:rPr>
              <a:t>Overcome your reading and learning difficulties, enjoy a student-to-student model whose</a:t>
            </a:r>
            <a:r>
              <a:rPr b="1" lang="it" sz="900">
                <a:solidFill>
                  <a:schemeClr val="dk1"/>
                </a:solidFill>
              </a:rPr>
              <a:t> </a:t>
            </a:r>
            <a:r>
              <a:rPr lang="it" sz="900">
                <a:solidFill>
                  <a:schemeClr val="dk1"/>
                </a:solidFill>
              </a:rPr>
              <a:t>core are the recorded files that every student can upload to summarise subject topics or book chapters for students with dyslexia</a:t>
            </a:r>
            <a:r>
              <a:rPr b="1" lang="it" sz="900">
                <a:solidFill>
                  <a:schemeClr val="dk1"/>
                </a:solidFill>
              </a:rPr>
              <a:t>.</a:t>
            </a:r>
            <a:endParaRPr sz="900"/>
          </a:p>
        </p:txBody>
      </p:sp>
      <p:sp>
        <p:nvSpPr>
          <p:cNvPr id="169" name="Google Shape;169;p29"/>
          <p:cNvSpPr txBox="1"/>
          <p:nvPr/>
        </p:nvSpPr>
        <p:spPr>
          <a:xfrm>
            <a:off x="739700" y="1151275"/>
            <a:ext cx="5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29"/>
          <p:cNvSpPr txBox="1"/>
          <p:nvPr/>
        </p:nvSpPr>
        <p:spPr>
          <a:xfrm>
            <a:off x="629250" y="463950"/>
            <a:ext cx="1485000" cy="2181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900">
                <a:solidFill>
                  <a:schemeClr val="dk1"/>
                </a:solidFill>
              </a:rPr>
              <a:t>-Students with dyslexia have difficulties in reading and </a:t>
            </a:r>
            <a:r>
              <a:rPr lang="it" sz="900">
                <a:solidFill>
                  <a:schemeClr val="dk1"/>
                </a:solidFill>
              </a:rPr>
              <a:t>comprehending</a:t>
            </a:r>
            <a:r>
              <a:rPr lang="it" sz="900">
                <a:solidFill>
                  <a:schemeClr val="dk1"/>
                </a:solidFill>
              </a:rPr>
              <a:t> a text: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900">
                <a:solidFill>
                  <a:schemeClr val="dk1"/>
                </a:solidFill>
              </a:rPr>
              <a:t>-They don’t have a way to easily grasp the concepts, making the learning slow.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900">
                <a:solidFill>
                  <a:schemeClr val="dk1"/>
                </a:solidFill>
              </a:rPr>
              <a:t>-They need an easy way to autonomously review school subjects, indeed they usually ask for external help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1" name="Google Shape;171;p29"/>
          <p:cNvSpPr txBox="1"/>
          <p:nvPr/>
        </p:nvSpPr>
        <p:spPr>
          <a:xfrm>
            <a:off x="2214450" y="468850"/>
            <a:ext cx="1485000" cy="1438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900">
                <a:solidFill>
                  <a:schemeClr val="dk1"/>
                </a:solidFill>
              </a:rPr>
              <a:t>Through the app the students can learn in an easier and efficient way, avoiding tiring readings, relying on recordings from a huge collection built thanks to a lot of students' support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p29"/>
          <p:cNvSpPr txBox="1"/>
          <p:nvPr/>
        </p:nvSpPr>
        <p:spPr>
          <a:xfrm>
            <a:off x="629250" y="2906925"/>
            <a:ext cx="1485000" cy="738900"/>
          </a:xfrm>
          <a:prstGeom prst="rect">
            <a:avLst/>
          </a:prstGeom>
          <a:solidFill>
            <a:srgbClr val="FEFEFE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Skuola.net, ad hoc textbooks, Youtube, </a:t>
            </a:r>
            <a:r>
              <a:rPr lang="it" sz="900">
                <a:solidFill>
                  <a:schemeClr val="dk1"/>
                </a:solidFill>
              </a:rPr>
              <a:t>voice synthesizers, tutors, concept maps </a:t>
            </a:r>
            <a:endParaRPr sz="900"/>
          </a:p>
        </p:txBody>
      </p:sp>
      <p:sp>
        <p:nvSpPr>
          <p:cNvPr id="173" name="Google Shape;173;p29"/>
          <p:cNvSpPr txBox="1"/>
          <p:nvPr/>
        </p:nvSpPr>
        <p:spPr>
          <a:xfrm>
            <a:off x="3841725" y="2939025"/>
            <a:ext cx="1425300" cy="6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900">
                <a:solidFill>
                  <a:schemeClr val="dk1"/>
                </a:solidFill>
              </a:rPr>
              <a:t>Sum-AppAudio = Spotify for school summaries.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29"/>
          <p:cNvSpPr txBox="1"/>
          <p:nvPr/>
        </p:nvSpPr>
        <p:spPr>
          <a:xfrm>
            <a:off x="2216750" y="2246850"/>
            <a:ext cx="1485000" cy="1398900"/>
          </a:xfrm>
          <a:prstGeom prst="rect">
            <a:avLst/>
          </a:prstGeom>
          <a:solidFill>
            <a:srgbClr val="FEFEFE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800">
                <a:solidFill>
                  <a:schemeClr val="dk1"/>
                </a:solidFill>
              </a:rPr>
              <a:t>-Number of produced </a:t>
            </a:r>
            <a:r>
              <a:rPr lang="it" sz="800">
                <a:solidFill>
                  <a:srgbClr val="CC0000"/>
                </a:solidFill>
              </a:rPr>
              <a:t>and listened</a:t>
            </a:r>
            <a:r>
              <a:rPr lang="it" sz="800">
                <a:solidFill>
                  <a:schemeClr val="dk1"/>
                </a:solidFill>
              </a:rPr>
              <a:t> recordings </a:t>
            </a:r>
            <a:r>
              <a:rPr lang="it" sz="800">
                <a:solidFill>
                  <a:srgbClr val="CC0000"/>
                </a:solidFill>
              </a:rPr>
              <a:t>(monthly)</a:t>
            </a:r>
            <a:r>
              <a:rPr lang="it" sz="800">
                <a:solidFill>
                  <a:schemeClr val="dk1"/>
                </a:solidFill>
              </a:rPr>
              <a:t>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800">
                <a:solidFill>
                  <a:schemeClr val="dk1"/>
                </a:solidFill>
              </a:rPr>
              <a:t>-Content quality trends thanks to feedback system.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800">
                <a:solidFill>
                  <a:schemeClr val="dk1"/>
                </a:solidFill>
              </a:rPr>
              <a:t>-How many results appear for a single topic.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800">
                <a:solidFill>
                  <a:srgbClr val="CC0000"/>
                </a:solidFill>
              </a:rPr>
              <a:t>-How many people use the app regularly (rate of accesses)</a:t>
            </a:r>
            <a:endParaRPr sz="800">
              <a:solidFill>
                <a:srgbClr val="CC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75" name="Google Shape;175;p29"/>
          <p:cNvSpPr txBox="1"/>
          <p:nvPr/>
        </p:nvSpPr>
        <p:spPr>
          <a:xfrm>
            <a:off x="7057300" y="2577368"/>
            <a:ext cx="1485000" cy="106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900">
                <a:solidFill>
                  <a:srgbClr val="CC0000"/>
                </a:solidFill>
              </a:rPr>
              <a:t>- Select classes with a dyslexic student in Rome schools, so classmates can help each other</a:t>
            </a:r>
            <a:r>
              <a:rPr lang="it" sz="900">
                <a:solidFill>
                  <a:srgbClr val="CC0000"/>
                </a:solidFill>
              </a:rPr>
              <a:t> -Tutors / Support teachers</a:t>
            </a:r>
            <a:endParaRPr sz="900">
              <a:solidFill>
                <a:srgbClr val="CC0000"/>
              </a:solidFill>
            </a:endParaRPr>
          </a:p>
        </p:txBody>
      </p:sp>
      <p:sp>
        <p:nvSpPr>
          <p:cNvPr id="176" name="Google Shape;176;p29"/>
          <p:cNvSpPr txBox="1"/>
          <p:nvPr/>
        </p:nvSpPr>
        <p:spPr>
          <a:xfrm>
            <a:off x="5441950" y="2246850"/>
            <a:ext cx="1522200" cy="1398900"/>
          </a:xfrm>
          <a:prstGeom prst="rect">
            <a:avLst/>
          </a:prstGeom>
          <a:solidFill>
            <a:srgbClr val="FEFEFE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900">
                <a:solidFill>
                  <a:schemeClr val="dk1"/>
                </a:solidFill>
              </a:rPr>
              <a:t>-Flyers distribution in front of selected schools and associations of this sector.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900">
                <a:solidFill>
                  <a:schemeClr val="dk1"/>
                </a:solidFill>
              </a:rPr>
              <a:t>-A social page dealing with dyslexia problem.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1"/>
                </a:solidFill>
              </a:rPr>
              <a:t>-Meetings in school where we present our project to students.</a:t>
            </a:r>
            <a:endParaRPr sz="900"/>
          </a:p>
        </p:txBody>
      </p:sp>
      <p:sp>
        <p:nvSpPr>
          <p:cNvPr id="177" name="Google Shape;177;p29"/>
          <p:cNvSpPr txBox="1"/>
          <p:nvPr/>
        </p:nvSpPr>
        <p:spPr>
          <a:xfrm>
            <a:off x="7057300" y="468850"/>
            <a:ext cx="1485000" cy="1864200"/>
          </a:xfrm>
          <a:prstGeom prst="rect">
            <a:avLst/>
          </a:prstGeom>
          <a:solidFill>
            <a:srgbClr val="FEFEFE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1"/>
                </a:solidFill>
              </a:rPr>
              <a:t>-Students with dyslexia problems (2% from primary schools, 5.6% from middle schools, 4.7% from high schools).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1"/>
                </a:solidFill>
              </a:rPr>
              <a:t>-Schools and pedagogical associations -Support teachers.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1"/>
                </a:solidFill>
              </a:rPr>
              <a:t>-Every student who want to earn some money while helping others.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78" name="Google Shape;178;p29"/>
          <p:cNvSpPr txBox="1"/>
          <p:nvPr/>
        </p:nvSpPr>
        <p:spPr>
          <a:xfrm>
            <a:off x="633750" y="4018600"/>
            <a:ext cx="3857700" cy="840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11605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900">
                <a:solidFill>
                  <a:schemeClr val="dk1"/>
                </a:solidFill>
              </a:rPr>
              <a:t>-Server/database maintenance;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900">
                <a:solidFill>
                  <a:schemeClr val="dk1"/>
                </a:solidFill>
              </a:rPr>
              <a:t>-Channels’ cost;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900">
                <a:solidFill>
                  <a:schemeClr val="dk1"/>
                </a:solidFill>
              </a:rPr>
              <a:t>-</a:t>
            </a:r>
            <a:r>
              <a:rPr lang="it" sz="900">
                <a:solidFill>
                  <a:srgbClr val="CC0000"/>
                </a:solidFill>
              </a:rPr>
              <a:t>(Eventually)</a:t>
            </a:r>
            <a:r>
              <a:rPr lang="it" sz="900">
                <a:solidFill>
                  <a:schemeClr val="dk1"/>
                </a:solidFill>
              </a:rPr>
              <a:t> Reward system costs (Gift Cards);</a:t>
            </a:r>
            <a:endParaRPr sz="900">
              <a:solidFill>
                <a:srgbClr val="CC0000"/>
              </a:solidFill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4640850" y="4021775"/>
            <a:ext cx="3857700" cy="840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900">
                <a:solidFill>
                  <a:schemeClr val="dk1"/>
                </a:solidFill>
              </a:rPr>
              <a:t>- Cost of the application in the mobile store;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900">
                <a:solidFill>
                  <a:schemeClr val="dk1"/>
                </a:solidFill>
              </a:rPr>
              <a:t>- Partnerships with schools/associations;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900">
                <a:solidFill>
                  <a:schemeClr val="dk1"/>
                </a:solidFill>
              </a:rPr>
              <a:t>- Partnerships with publishing companies to certify their content;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900">
                <a:solidFill>
                  <a:schemeClr val="dk1"/>
                </a:solidFill>
              </a:rPr>
              <a:t>- Banner advertisements;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80" name="Google Shape;180;p29"/>
          <p:cNvSpPr txBox="1"/>
          <p:nvPr/>
        </p:nvSpPr>
        <p:spPr>
          <a:xfrm>
            <a:off x="5444250" y="463950"/>
            <a:ext cx="10434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9450" y="2385052"/>
            <a:ext cx="576900" cy="17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Validation Plan 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374221" y="1783556"/>
            <a:ext cx="3892500" cy="4323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500"/>
              </a:spcAft>
              <a:buNone/>
            </a:pPr>
            <a:r>
              <a:rPr b="1" lang="it"/>
              <a:t>Assumptions to be validated:</a:t>
            </a:r>
            <a:endParaRPr b="1"/>
          </a:p>
        </p:txBody>
      </p:sp>
      <p:sp>
        <p:nvSpPr>
          <p:cNvPr id="188" name="Google Shape;188;p30"/>
          <p:cNvSpPr txBox="1"/>
          <p:nvPr>
            <p:ph idx="2" type="body"/>
          </p:nvPr>
        </p:nvSpPr>
        <p:spPr>
          <a:xfrm>
            <a:off x="374222" y="2215754"/>
            <a:ext cx="3892500" cy="23325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❏"/>
            </a:pPr>
            <a:r>
              <a:rPr lang="it"/>
              <a:t>The interest of </a:t>
            </a:r>
            <a:r>
              <a:rPr lang="it"/>
              <a:t>dyslexic students and tutors to use the app;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it"/>
              <a:t>The interest of </a:t>
            </a:r>
            <a:r>
              <a:rPr lang="it"/>
              <a:t>non-dyslexic students to upload recorded files;</a:t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❏"/>
            </a:pPr>
            <a:r>
              <a:rPr lang="it"/>
              <a:t>The usefulness of the audio model</a:t>
            </a:r>
            <a:r>
              <a:rPr lang="it"/>
              <a:t> </a:t>
            </a:r>
            <a:r>
              <a:rPr lang="it"/>
              <a:t>for dyslexic students;                                          </a:t>
            </a:r>
            <a:r>
              <a:rPr lang="it">
                <a:solidFill>
                  <a:schemeClr val="dk2"/>
                </a:solidFill>
              </a:rPr>
              <a:t>.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❏"/>
            </a:pPr>
            <a:r>
              <a:rPr lang="it"/>
              <a:t>Our revenue streams;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0"/>
          <p:cNvSpPr txBox="1"/>
          <p:nvPr>
            <p:ph idx="3" type="body"/>
          </p:nvPr>
        </p:nvSpPr>
        <p:spPr>
          <a:xfrm>
            <a:off x="4825586" y="1783556"/>
            <a:ext cx="3895800" cy="4323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500"/>
              </a:spcAft>
              <a:buNone/>
            </a:pPr>
            <a:r>
              <a:rPr b="1" lang="it"/>
              <a:t>How:</a:t>
            </a:r>
            <a:endParaRPr b="1"/>
          </a:p>
        </p:txBody>
      </p:sp>
      <p:sp>
        <p:nvSpPr>
          <p:cNvPr id="190" name="Google Shape;190;p30"/>
          <p:cNvSpPr txBox="1"/>
          <p:nvPr>
            <p:ph idx="4" type="body"/>
          </p:nvPr>
        </p:nvSpPr>
        <p:spPr>
          <a:xfrm>
            <a:off x="4825586" y="2215754"/>
            <a:ext cx="3895800" cy="23325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❏"/>
            </a:pPr>
            <a:r>
              <a:rPr lang="it"/>
              <a:t>Surveys/</a:t>
            </a:r>
            <a:r>
              <a:rPr lang="it"/>
              <a:t>questionnaires</a:t>
            </a:r>
            <a:r>
              <a:rPr lang="it"/>
              <a:t> on social networks;                                                </a:t>
            </a:r>
            <a:r>
              <a:rPr lang="it">
                <a:solidFill>
                  <a:schemeClr val="dk2"/>
                </a:solidFill>
              </a:rPr>
              <a:t>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❏"/>
            </a:pPr>
            <a:r>
              <a:rPr lang="it"/>
              <a:t>MVP: give audio files</a:t>
            </a:r>
            <a:r>
              <a:rPr lang="it"/>
              <a:t> to dyslexic students </a:t>
            </a:r>
            <a:r>
              <a:rPr lang="it"/>
              <a:t>verifying their comprehension quality;  </a:t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❏"/>
            </a:pPr>
            <a:r>
              <a:rPr lang="it"/>
              <a:t>Search for revenue information about mobile store and banner functioning;</a:t>
            </a:r>
            <a:endParaRPr/>
          </a:p>
        </p:txBody>
      </p:sp>
      <p:sp>
        <p:nvSpPr>
          <p:cNvPr id="191" name="Google Shape;191;p30"/>
          <p:cNvSpPr/>
          <p:nvPr/>
        </p:nvSpPr>
        <p:spPr>
          <a:xfrm>
            <a:off x="4335250" y="2282929"/>
            <a:ext cx="421800" cy="1554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0"/>
          <p:cNvSpPr/>
          <p:nvPr/>
        </p:nvSpPr>
        <p:spPr>
          <a:xfrm rot="-726539">
            <a:off x="4335202" y="3193186"/>
            <a:ext cx="421887" cy="155282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0"/>
          <p:cNvSpPr/>
          <p:nvPr/>
        </p:nvSpPr>
        <p:spPr>
          <a:xfrm>
            <a:off x="4335248" y="4020682"/>
            <a:ext cx="421800" cy="1554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0"/>
          <p:cNvSpPr/>
          <p:nvPr/>
        </p:nvSpPr>
        <p:spPr>
          <a:xfrm rot="-1189589">
            <a:off x="4335172" y="2546284"/>
            <a:ext cx="421909" cy="155246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0"/>
          <p:cNvSpPr/>
          <p:nvPr/>
        </p:nvSpPr>
        <p:spPr>
          <a:xfrm>
            <a:off x="4914700" y="3974475"/>
            <a:ext cx="265800" cy="24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62" y="3990387"/>
            <a:ext cx="290925" cy="2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/>
          <p:nvPr/>
        </p:nvSpPr>
        <p:spPr>
          <a:xfrm>
            <a:off x="456325" y="3992845"/>
            <a:ext cx="265800" cy="24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337" y="3992846"/>
            <a:ext cx="290925" cy="2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804863" y="334566"/>
            <a:ext cx="2660700" cy="1213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/>
              <a:t>Students Questionnaire</a:t>
            </a:r>
            <a:endParaRPr sz="2100"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3641725" y="334575"/>
            <a:ext cx="4762500" cy="46986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72000">
            <a:norm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rPr lang="it"/>
              <a:t>  </a:t>
            </a:r>
            <a:r>
              <a:rPr b="1" lang="it"/>
              <a:t>CONTENT SUMMARY:</a:t>
            </a:r>
            <a:r>
              <a:rPr lang="it"/>
              <a:t> </a:t>
            </a:r>
            <a:endParaRPr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❖"/>
            </a:pPr>
            <a:r>
              <a:rPr lang="it"/>
              <a:t>Degree of satisfaction with the current study method.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it"/>
              <a:t>Degree of satisfaction with the supporting material available (only for dyslexic students).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it"/>
              <a:t>Usefulness of the student-to-student audio system.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it"/>
              <a:t>Availability in uploading recordings (with or without incentives).</a:t>
            </a:r>
            <a:endParaRPr/>
          </a:p>
        </p:txBody>
      </p:sp>
      <p:sp>
        <p:nvSpPr>
          <p:cNvPr id="205" name="Google Shape;205;p31"/>
          <p:cNvSpPr txBox="1"/>
          <p:nvPr>
            <p:ph idx="2" type="body"/>
          </p:nvPr>
        </p:nvSpPr>
        <p:spPr>
          <a:xfrm>
            <a:off x="804863" y="1753384"/>
            <a:ext cx="2660700" cy="27003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❖"/>
            </a:pPr>
            <a:r>
              <a:rPr b="1" lang="it" sz="1400"/>
              <a:t>A</a:t>
            </a:r>
            <a:r>
              <a:rPr b="1" lang="it" sz="1400"/>
              <a:t>ddressed to</a:t>
            </a:r>
            <a:r>
              <a:rPr lang="it" sz="1400"/>
              <a:t>:     Scholars and ex-students, dyslexic and not.</a:t>
            </a:r>
            <a:endParaRPr sz="14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❖"/>
            </a:pPr>
            <a:r>
              <a:rPr b="1" lang="it" sz="1400"/>
              <a:t>Where</a:t>
            </a:r>
            <a:r>
              <a:rPr lang="it" sz="1400"/>
              <a:t>:                         Our contacts, facebook groups about dyslexia.</a:t>
            </a:r>
            <a:endParaRPr sz="1400"/>
          </a:p>
        </p:txBody>
      </p:sp>
      <p:sp>
        <p:nvSpPr>
          <p:cNvPr id="206" name="Google Shape;206;p31"/>
          <p:cNvSpPr txBox="1"/>
          <p:nvPr/>
        </p:nvSpPr>
        <p:spPr>
          <a:xfrm>
            <a:off x="6273140" y="3058550"/>
            <a:ext cx="2049000" cy="8313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Questionnaire Link: </a:t>
            </a:r>
            <a:r>
              <a:rPr lang="it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https://forms.gle/JzLLyL3t9WeL8Aqm6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2100" y="2397225"/>
            <a:ext cx="242692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804863" y="334566"/>
            <a:ext cx="2660700" cy="1213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/>
              <a:t>Tutor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/>
              <a:t>Questionnaire </a:t>
            </a:r>
            <a:endParaRPr sz="2100"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3641725" y="334575"/>
            <a:ext cx="4689600" cy="47355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72000">
            <a:norm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rPr b="1" lang="it"/>
              <a:t>  </a:t>
            </a:r>
            <a:r>
              <a:rPr b="1" lang="it"/>
              <a:t>CONTENT SUMMARY: </a:t>
            </a:r>
            <a:endParaRPr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❖"/>
            </a:pPr>
            <a:r>
              <a:rPr lang="it"/>
              <a:t>Degree of satisfaction with student’s current study method.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it"/>
              <a:t>Degree of satisfaction with the supporting material available.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it"/>
              <a:t>Usefulness of the student-to-student audio system.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it"/>
              <a:t>Availability in the evaluation of the recordings.</a:t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45720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u="sng"/>
          </a:p>
        </p:txBody>
      </p:sp>
      <p:sp>
        <p:nvSpPr>
          <p:cNvPr id="214" name="Google Shape;214;p32"/>
          <p:cNvSpPr txBox="1"/>
          <p:nvPr>
            <p:ph idx="2" type="body"/>
          </p:nvPr>
        </p:nvSpPr>
        <p:spPr>
          <a:xfrm>
            <a:off x="804863" y="1753384"/>
            <a:ext cx="2660700" cy="27003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❖"/>
            </a:pPr>
            <a:r>
              <a:rPr b="1" lang="it" sz="1400"/>
              <a:t>A</a:t>
            </a:r>
            <a:r>
              <a:rPr b="1" lang="it" sz="1400"/>
              <a:t>ddressed to</a:t>
            </a:r>
            <a:r>
              <a:rPr lang="it" sz="1400"/>
              <a:t>:       Support teachers and private tutors;</a:t>
            </a:r>
            <a:endParaRPr sz="14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❖"/>
            </a:pPr>
            <a:r>
              <a:rPr b="1" lang="it" sz="1400"/>
              <a:t>Where</a:t>
            </a:r>
            <a:r>
              <a:rPr lang="it" sz="1400"/>
              <a:t>:                         Our contacts, facebook groups about school tutoring;</a:t>
            </a:r>
            <a:endParaRPr sz="1400"/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775" y="2320875"/>
            <a:ext cx="2455125" cy="259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2"/>
          <p:cNvSpPr txBox="1"/>
          <p:nvPr/>
        </p:nvSpPr>
        <p:spPr>
          <a:xfrm>
            <a:off x="6291600" y="2935400"/>
            <a:ext cx="1928700" cy="895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Questionnaire Link: 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https://forms.gle/CLrzM3CAkxBQKcDU7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804863" y="334566"/>
            <a:ext cx="2660700" cy="1213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/>
              <a:t>Minimum Viable Product</a:t>
            </a:r>
            <a:endParaRPr sz="2100"/>
          </a:p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3565525" y="334575"/>
            <a:ext cx="4689600" cy="41073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b="1" lang="it"/>
              <a:t>What:</a:t>
            </a:r>
            <a:endParaRPr b="1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it"/>
              <a:t>To verify the usefulness of the audio system for dyslexic students, we have contacted a few and provided them some audio recordings; they listened the audio and evaluated the quality, thus to give us a feedback. 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b="1" lang="it"/>
              <a:t>Audio samples:</a:t>
            </a:r>
            <a:endParaRPr b="1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it"/>
              <a:t> </a:t>
            </a:r>
            <a:endParaRPr/>
          </a:p>
        </p:txBody>
      </p:sp>
      <p:sp>
        <p:nvSpPr>
          <p:cNvPr id="223" name="Google Shape;223;p33"/>
          <p:cNvSpPr txBox="1"/>
          <p:nvPr>
            <p:ph idx="2" type="body"/>
          </p:nvPr>
        </p:nvSpPr>
        <p:spPr>
          <a:xfrm>
            <a:off x="804863" y="1741478"/>
            <a:ext cx="2660700" cy="27003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❖"/>
            </a:pPr>
            <a:r>
              <a:rPr b="1" lang="it" sz="1400"/>
              <a:t>Addressed to</a:t>
            </a:r>
            <a:r>
              <a:rPr lang="it" sz="1400"/>
              <a:t>:             Dyslexic students;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❖"/>
            </a:pPr>
            <a:r>
              <a:rPr b="1" lang="it" sz="1400"/>
              <a:t>Where</a:t>
            </a:r>
            <a:r>
              <a:rPr lang="it" sz="1400"/>
              <a:t>:                          Through our contacts (family, friends, acquaintances)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33" title="Apparato-Respiratorio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8798" y="3572836"/>
            <a:ext cx="396825" cy="39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3" title="Assiri.mp3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1218" y="3572836"/>
            <a:ext cx="396825" cy="39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3" title="Atene.mp3">
            <a:hlinkClick r:id="rId6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7956" y="3572836"/>
            <a:ext cx="396825" cy="39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3" title="Sparta.mp3">
            <a:hlinkClick r:id="rId7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4876" y="3572836"/>
            <a:ext cx="396825" cy="39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3"/>
          <p:cNvSpPr txBox="1"/>
          <p:nvPr/>
        </p:nvSpPr>
        <p:spPr>
          <a:xfrm>
            <a:off x="4025693" y="3969661"/>
            <a:ext cx="136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Respiratory System</a:t>
            </a:r>
            <a:endParaRPr sz="1000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9" name="Google Shape;229;p33"/>
          <p:cNvSpPr txBox="1"/>
          <p:nvPr/>
        </p:nvSpPr>
        <p:spPr>
          <a:xfrm>
            <a:off x="5340993" y="3963034"/>
            <a:ext cx="136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Assyrians</a:t>
            </a:r>
            <a:endParaRPr sz="1000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0" name="Google Shape;230;p33"/>
          <p:cNvSpPr txBox="1"/>
          <p:nvPr/>
        </p:nvSpPr>
        <p:spPr>
          <a:xfrm>
            <a:off x="7154766" y="3969648"/>
            <a:ext cx="136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Sparta</a:t>
            </a:r>
            <a:endParaRPr sz="1000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p33"/>
          <p:cNvSpPr txBox="1"/>
          <p:nvPr/>
        </p:nvSpPr>
        <p:spPr>
          <a:xfrm>
            <a:off x="6260877" y="3963029"/>
            <a:ext cx="136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Athens</a:t>
            </a:r>
            <a:endParaRPr sz="1000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/>
              <a:t>Results </a:t>
            </a:r>
            <a:endParaRPr sz="3900"/>
          </a:p>
        </p:txBody>
      </p:sp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614034" y="1712639"/>
            <a:ext cx="3889500" cy="27291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❖"/>
            </a:pPr>
            <a:r>
              <a:rPr b="1" lang="it"/>
              <a:t>MVP feedbacks</a:t>
            </a:r>
            <a:r>
              <a:rPr lang="it"/>
              <a:t>: 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➢"/>
            </a:pPr>
            <a:r>
              <a:rPr lang="it" sz="1400"/>
              <a:t>5 fully positive;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➢"/>
            </a:pPr>
            <a:r>
              <a:rPr lang="it" sz="1400"/>
              <a:t>2 good, but they advise to add concept maps;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➢"/>
            </a:pPr>
            <a:r>
              <a:rPr lang="it" sz="1400"/>
              <a:t>1 negative feedback;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❖"/>
            </a:pPr>
            <a:r>
              <a:rPr b="1" lang="it"/>
              <a:t>Questionnaire feedbacks</a:t>
            </a:r>
            <a:r>
              <a:rPr lang="it"/>
              <a:t>: 41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➢"/>
            </a:pPr>
            <a:r>
              <a:rPr lang="it" sz="1400"/>
              <a:t>80% fully positive;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➢"/>
            </a:pPr>
            <a:r>
              <a:rPr lang="it" sz="1400"/>
              <a:t>15% good, but they advise to add concept maps;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➢"/>
            </a:pPr>
            <a:r>
              <a:rPr lang="it" sz="1400"/>
              <a:t>5% negative feedbacks;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4"/>
          <p:cNvSpPr txBox="1"/>
          <p:nvPr>
            <p:ph idx="2" type="body"/>
          </p:nvPr>
        </p:nvSpPr>
        <p:spPr>
          <a:xfrm>
            <a:off x="4640561" y="1712639"/>
            <a:ext cx="3895800" cy="27291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❖"/>
            </a:pPr>
            <a:r>
              <a:rPr b="1" lang="it"/>
              <a:t>Actions in view of the results: </a:t>
            </a:r>
            <a:r>
              <a:rPr lang="it"/>
              <a:t>  </a:t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1"/>
                </a:solidFill>
              </a:rPr>
              <a:t>-</a:t>
            </a:r>
            <a:r>
              <a:rPr lang="it">
                <a:solidFill>
                  <a:srgbClr val="F0F0F0"/>
                </a:solidFill>
              </a:rPr>
              <a:t>N</a:t>
            </a:r>
            <a:r>
              <a:rPr lang="it"/>
              <a:t>ew feature: optional concept maps </a:t>
            </a:r>
            <a:r>
              <a:rPr lang="it"/>
              <a:t>together</a:t>
            </a:r>
            <a:r>
              <a:rPr lang="it"/>
              <a:t> with audio files;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Font typeface="Century Gothic"/>
              <a:buChar char="❖"/>
            </a:pPr>
            <a:r>
              <a:rPr b="1" lang="it"/>
              <a:t>How to extend the </a:t>
            </a:r>
            <a:r>
              <a:rPr b="1" lang="it"/>
              <a:t>MVP</a:t>
            </a:r>
            <a:r>
              <a:rPr b="1" lang="it"/>
              <a:t> audience:</a:t>
            </a:r>
            <a:endParaRPr b="1"/>
          </a:p>
          <a:p>
            <a:pPr indent="0" lvl="0" marL="45720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it">
                <a:solidFill>
                  <a:schemeClr val="accent1"/>
                </a:solidFill>
              </a:rPr>
              <a:t>-</a:t>
            </a:r>
            <a:r>
              <a:rPr lang="it"/>
              <a:t>L</a:t>
            </a:r>
            <a:r>
              <a:rPr lang="it"/>
              <a:t>anding page (Facebook) that includes audio tests for dyslexics to be shared on Facebook groups;</a:t>
            </a:r>
            <a:endParaRPr/>
          </a:p>
        </p:txBody>
      </p:sp>
      <p:pic>
        <p:nvPicPr>
          <p:cNvPr id="239" name="Google Shape;239;p34"/>
          <p:cNvPicPr preferRelativeResize="0"/>
          <p:nvPr/>
        </p:nvPicPr>
        <p:blipFill>
          <a:blip r:embed="rId3">
            <a:alphaModFix amt="82000"/>
          </a:blip>
          <a:stretch>
            <a:fillRect/>
          </a:stretch>
        </p:blipFill>
        <p:spPr>
          <a:xfrm>
            <a:off x="912675" y="151614"/>
            <a:ext cx="1886505" cy="109537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79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ctrTitle"/>
          </p:nvPr>
        </p:nvSpPr>
        <p:spPr>
          <a:xfrm>
            <a:off x="503900" y="246475"/>
            <a:ext cx="7929000" cy="3297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0"/>
              <a:t>THANK</a:t>
            </a:r>
            <a:endParaRPr sz="8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0"/>
              <a:t> YOU!</a:t>
            </a:r>
            <a:endParaRPr sz="8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tazione">
  <a:themeElements>
    <a:clrScheme name="Personalizzato 10">
      <a:dk1>
        <a:srgbClr val="000000"/>
      </a:dk1>
      <a:lt1>
        <a:srgbClr val="EBEBEB"/>
      </a:lt1>
      <a:dk2>
        <a:srgbClr val="2C3C43"/>
      </a:dk2>
      <a:lt2>
        <a:srgbClr val="B0B0B0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