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16a2e7f8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16a2e7f8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316a2e7f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316a2e7f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63c8df4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63c8df4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563c8df4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563c8df4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563c8df46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563c8df46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316a2e7f8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316a2e7f8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5e41864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5e41864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5e41864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5e41864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316a2e7f8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316a2e7f8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63c8df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563c8df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316a2e7f8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316a2e7f8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316a2e7f8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316a2e7f8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16a2e7f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16a2e7f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563c8df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563c8df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563c8df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563c8df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563c8df4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563c8df4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63c8df46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563c8df46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73773" y="811092"/>
            <a:ext cx="4749309" cy="242938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638239" y="928876"/>
            <a:ext cx="4420500" cy="1984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39893" y="3332760"/>
            <a:ext cx="4418700" cy="534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0F0F0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0F0F0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680982" y="811092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607501" y="1086860"/>
            <a:ext cx="7929000" cy="222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07501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F0F0F0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F0F0F0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F0F0F0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607500" y="2213547"/>
            <a:ext cx="7921200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07500" y="3960901"/>
            <a:ext cx="7921200" cy="325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0F0F0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0F0F0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F0F0F0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14034" y="1666715"/>
            <a:ext cx="38895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0561" y="1666715"/>
            <a:ext cx="3895800" cy="272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611046" y="1631156"/>
            <a:ext cx="38925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611047" y="2063354"/>
            <a:ext cx="38925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0561" y="1631156"/>
            <a:ext cx="3895800" cy="432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0561" y="2063354"/>
            <a:ext cx="3895800" cy="233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804863" y="334565"/>
            <a:ext cx="2660653" cy="1360987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11046" y="545642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4573588" y="0"/>
            <a:ext cx="4570500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11046" y="1758513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2914358" y="4531022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442797" y="4531022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3647017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panoramica con didascalia">
  <p:cSld name="Immagine panoramica con didascali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07500" y="3600450"/>
            <a:ext cx="7921200" cy="42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/>
          <p:nvPr>
            <p:ph idx="2" type="pic"/>
          </p:nvPr>
        </p:nvSpPr>
        <p:spPr>
          <a:xfrm>
            <a:off x="0" y="0"/>
            <a:ext cx="9144000" cy="36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07500" y="4025503"/>
            <a:ext cx="7921200" cy="370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855663" y="1714939"/>
            <a:ext cx="3671335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1017817" y="1826968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 rot="5400000">
            <a:off x="3190864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5752238" y="334567"/>
            <a:ext cx="3391764" cy="4061221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rtl="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rtl="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7500" y="1638301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38636" y="4531022"/>
            <a:ext cx="64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000969" y="4531022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08748" y="4436916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hyperlink" Target="https://forms.gle/CLrzM3CAkxBQKcDU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10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Relationship Id="rId5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ikeUsFd7MnWk6oWb8XZ2Tfv1de_xmJkD/view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drive.google.com/file/d/1lBWELAKtOIyPNUAlOkziTw52O9rVH-NV/view" TargetMode="External"/><Relationship Id="rId6" Type="http://schemas.openxmlformats.org/officeDocument/2006/relationships/hyperlink" Target="http://drive.google.com/file/d/1vJZiaN_8nq0yh0945G73KJDiw_XY1EDt/view" TargetMode="External"/><Relationship Id="rId7" Type="http://schemas.openxmlformats.org/officeDocument/2006/relationships/hyperlink" Target="http://drive.google.com/file/d/1g1vgOadMCSaoVyrj3EPg08RZ2M1Bvsgi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hyperlink" Target="http://drive.google.com/file/d/1l8QYVRg9bhw74dxxwA6fsbpCTB5oml_S/view" TargetMode="External"/><Relationship Id="rId5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JzLLyL3t9WeL8Aqm6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3893550" y="2734575"/>
            <a:ext cx="1356900" cy="743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Group 4 </a:t>
            </a:r>
            <a:endParaRPr sz="2400"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607500" y="4009975"/>
            <a:ext cx="7929000" cy="889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it"/>
              <a:t>Marco Carfora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Daniele Calisi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Francesco Bovi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type="ctrTitle"/>
          </p:nvPr>
        </p:nvSpPr>
        <p:spPr>
          <a:xfrm>
            <a:off x="355900" y="359650"/>
            <a:ext cx="6889200" cy="743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Second checkpoint</a:t>
            </a:r>
            <a:r>
              <a:rPr lang="it"/>
              <a:t> 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499" y="1460413"/>
            <a:ext cx="2565000" cy="1214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Tutor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Questionnaire </a:t>
            </a:r>
            <a:endParaRPr sz="2100"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641725" y="334575"/>
            <a:ext cx="4689600" cy="4735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72000">
            <a:norm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it"/>
              <a:t>  </a:t>
            </a:r>
            <a:r>
              <a:rPr b="1" lang="it"/>
              <a:t>CONTENT SUMMARY: 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student’s current study method.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the supporting material available.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Usefulness of the student-to-student audio system.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Availability in the evaluation of the recordings.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68" name="Google Shape;268;p37"/>
          <p:cNvSpPr txBox="1"/>
          <p:nvPr>
            <p:ph idx="2" type="body"/>
          </p:nvPr>
        </p:nvSpPr>
        <p:spPr>
          <a:xfrm>
            <a:off x="804863" y="1753384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A</a:t>
            </a:r>
            <a:r>
              <a:rPr b="1" lang="it" sz="1400"/>
              <a:t>ddressed to</a:t>
            </a:r>
            <a:r>
              <a:rPr lang="it" sz="1400"/>
              <a:t>:       Support teachers and private tutors;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Where</a:t>
            </a:r>
            <a:r>
              <a:rPr lang="it" sz="1400"/>
              <a:t>:                         Our contacts, facebook groups about school tutoring;</a:t>
            </a:r>
            <a:endParaRPr sz="1400"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75" y="2320875"/>
            <a:ext cx="2455125" cy="25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6291600" y="2935400"/>
            <a:ext cx="1928700" cy="895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Questionnaire Link: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https://forms.gle/CLrzM3CAkxBQKcDU7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Results of the Tutor  questionnaire (1/2)</a:t>
            </a:r>
            <a:r>
              <a:rPr lang="it" sz="2500"/>
              <a:t> </a:t>
            </a:r>
            <a:endParaRPr sz="2500"/>
          </a:p>
        </p:txBody>
      </p:sp>
      <p:sp>
        <p:nvSpPr>
          <p:cNvPr id="276" name="Google Shape;276;p38"/>
          <p:cNvSpPr txBox="1"/>
          <p:nvPr>
            <p:ph idx="2" type="body"/>
          </p:nvPr>
        </p:nvSpPr>
        <p:spPr>
          <a:xfrm>
            <a:off x="804875" y="1741475"/>
            <a:ext cx="2660700" cy="3034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it" sz="1300"/>
              <a:t>Total number of answers: 30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EFEFE"/>
                </a:solidFill>
              </a:rPr>
              <a:t>     </a:t>
            </a:r>
            <a:r>
              <a:rPr b="1" lang="it" sz="1300">
                <a:solidFill>
                  <a:srgbClr val="FEFEFE"/>
                </a:solidFill>
              </a:rPr>
              <a:t>Questions:</a:t>
            </a:r>
            <a:r>
              <a:rPr lang="it" sz="1300">
                <a:solidFill>
                  <a:srgbClr val="FEFEFE"/>
                </a:solidFill>
              </a:rPr>
              <a:t> </a:t>
            </a:r>
            <a:endParaRPr sz="130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EFEFE"/>
                </a:solidFill>
              </a:rPr>
              <a:t>How many dyslexic students do you follow weekly?</a:t>
            </a:r>
            <a:endParaRPr sz="130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1300">
                <a:solidFill>
                  <a:srgbClr val="FEFEFE"/>
                </a:solidFill>
              </a:rPr>
              <a:t>       </a:t>
            </a:r>
            <a:endParaRPr sz="1000" u="sng">
              <a:solidFill>
                <a:srgbClr val="FEFEFE"/>
              </a:solidFill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641725" y="362125"/>
            <a:ext cx="4689600" cy="44139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62500" lnSpcReduction="20000"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223"/>
          </a:p>
          <a:p>
            <a:pPr indent="-321865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🞆"/>
            </a:pPr>
            <a:r>
              <a:rPr lang="it" sz="2350"/>
              <a:t>Are you satisfied with educational tools to teach to dyslexic students</a:t>
            </a:r>
            <a:endParaRPr sz="235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-321865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🞆"/>
            </a:pPr>
            <a:r>
              <a:rPr lang="it" sz="2350"/>
              <a:t>Which technology do you use the most to support your students?</a:t>
            </a:r>
            <a:endParaRPr sz="235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91"/>
          </a:p>
        </p:txBody>
      </p:sp>
      <p:pic>
        <p:nvPicPr>
          <p:cNvPr descr="Grafico delle risposte di Moduli. Titolo della domanda: 2) Quanti ragazzi dislessici segui settimanalmente?. Numero di risposte: 30 risposte." id="278" name="Google Shape;278;p38"/>
          <p:cNvPicPr preferRelativeResize="0"/>
          <p:nvPr/>
        </p:nvPicPr>
        <p:blipFill rotWithShape="1">
          <a:blip r:embed="rId3">
            <a:alphaModFix/>
          </a:blip>
          <a:srcRect b="6621" l="19391" r="53207" t="28270"/>
          <a:stretch/>
        </p:blipFill>
        <p:spPr>
          <a:xfrm>
            <a:off x="918250" y="3168513"/>
            <a:ext cx="1381375" cy="1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350" y="2941638"/>
            <a:ext cx="1037450" cy="105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8425" y="3419500"/>
            <a:ext cx="809872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fico delle risposte di Moduli. Titolo della domanda: 3) Sei soddisfatto/a dei sussidi didattici disponibili per l’insegnamento a ragazzi dislessici?. Numero di risposte: 30 risposte." id="281" name="Google Shape;281;p38"/>
          <p:cNvPicPr preferRelativeResize="0"/>
          <p:nvPr/>
        </p:nvPicPr>
        <p:blipFill rotWithShape="1">
          <a:blip r:embed="rId6">
            <a:alphaModFix/>
          </a:blip>
          <a:srcRect b="5296" l="19835" r="53381" t="27409"/>
          <a:stretch/>
        </p:blipFill>
        <p:spPr>
          <a:xfrm>
            <a:off x="4708350" y="1305025"/>
            <a:ext cx="1037450" cy="10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0899" y="3148003"/>
            <a:ext cx="1080175" cy="6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2187" y="1498300"/>
            <a:ext cx="917611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240" y="2208696"/>
            <a:ext cx="191125" cy="2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607500" y="36294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of the Tutor  questionnaire (2/2)</a:t>
            </a:r>
            <a:r>
              <a:rPr lang="it" sz="2500"/>
              <a:t> </a:t>
            </a:r>
            <a:endParaRPr sz="2500"/>
          </a:p>
        </p:txBody>
      </p:sp>
      <p:sp>
        <p:nvSpPr>
          <p:cNvPr id="290" name="Google Shape;290;p39"/>
          <p:cNvSpPr txBox="1"/>
          <p:nvPr>
            <p:ph idx="2" type="body"/>
          </p:nvPr>
        </p:nvSpPr>
        <p:spPr>
          <a:xfrm>
            <a:off x="611050" y="1738800"/>
            <a:ext cx="3892500" cy="2657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Char char="🞆"/>
            </a:pPr>
            <a:r>
              <a:rPr lang="it" sz="1500"/>
              <a:t>Do you think that audio summaries, made by other students, could help dyslexic students?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1300">
                <a:solidFill>
                  <a:srgbClr val="FEFEFE"/>
                </a:solidFill>
              </a:rPr>
              <a:t>       </a:t>
            </a:r>
            <a:endParaRPr sz="1000" u="sng">
              <a:solidFill>
                <a:srgbClr val="FEFEFE"/>
              </a:solidFill>
            </a:endParaRPr>
          </a:p>
        </p:txBody>
      </p:sp>
      <p:sp>
        <p:nvSpPr>
          <p:cNvPr id="291" name="Google Shape;291;p39"/>
          <p:cNvSpPr txBox="1"/>
          <p:nvPr>
            <p:ph idx="4" type="body"/>
          </p:nvPr>
        </p:nvSpPr>
        <p:spPr>
          <a:xfrm>
            <a:off x="4640550" y="1738749"/>
            <a:ext cx="3895800" cy="2657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🞆"/>
            </a:pPr>
            <a:r>
              <a:rPr lang="it" sz="1500"/>
              <a:t>Would you be willing to leave feedbacks to certify the best recordings? 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descr="Grafico delle risposte di Moduli. Titolo della domanda: 5) Pensi che dei riassunti audio, creati da altri studenti e caricati su un'applicazione, riguardanti gli argomenti della lezione possano aiutare i ragazzi che segui nello studio?. Numero di risposte: 30 risposte." id="292" name="Google Shape;292;p39"/>
          <p:cNvPicPr preferRelativeResize="0"/>
          <p:nvPr/>
        </p:nvPicPr>
        <p:blipFill rotWithShape="1">
          <a:blip r:embed="rId3">
            <a:alphaModFix/>
          </a:blip>
          <a:srcRect b="5966" l="19203" r="53010" t="31222"/>
          <a:stretch/>
        </p:blipFill>
        <p:spPr>
          <a:xfrm>
            <a:off x="1269900" y="2699713"/>
            <a:ext cx="1348224" cy="13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3002" y="3092148"/>
            <a:ext cx="985025" cy="59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fico delle risposte di Moduli. Titolo della domanda: 6) In quanto insegnante di sostegno, saresti disposto/a a lasciare un feedback per valutare gli audio? (avrà peso maggiore rispetto a quello degli studenti). Numero di risposte: 30 risposte." id="294" name="Google Shape;294;p39"/>
          <p:cNvPicPr preferRelativeResize="0"/>
          <p:nvPr/>
        </p:nvPicPr>
        <p:blipFill rotWithShape="1">
          <a:blip r:embed="rId5">
            <a:alphaModFix/>
          </a:blip>
          <a:srcRect b="3006" l="19395" r="52893" t="30322"/>
          <a:stretch/>
        </p:blipFill>
        <p:spPr>
          <a:xfrm>
            <a:off x="5382725" y="2699712"/>
            <a:ext cx="1266674" cy="138089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/>
          <p:nvPr/>
        </p:nvSpPr>
        <p:spPr>
          <a:xfrm>
            <a:off x="3757950" y="1375600"/>
            <a:ext cx="1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Questions: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227" y="3092148"/>
            <a:ext cx="985025" cy="5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2" type="body"/>
          </p:nvPr>
        </p:nvSpPr>
        <p:spPr>
          <a:xfrm>
            <a:off x="804863" y="1723108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5223" u="sng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it" sz="5223"/>
              <a:t>Suggestions</a:t>
            </a:r>
            <a:r>
              <a:rPr b="1" lang="it" sz="5223"/>
              <a:t>:</a:t>
            </a:r>
            <a:endParaRPr b="1" sz="5223"/>
          </a:p>
          <a:p>
            <a:pPr indent="-311516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5223"/>
              <a:t>Audio content quality must be high;</a:t>
            </a:r>
            <a:endParaRPr sz="5223"/>
          </a:p>
          <a:p>
            <a:pPr indent="-3115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5223"/>
              <a:t>Concept maps attached can help to understand better recordings;</a:t>
            </a:r>
            <a:endParaRPr sz="5223"/>
          </a:p>
          <a:p>
            <a:pPr indent="-3115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5223"/>
              <a:t>Highlight the nickname of the content’s creator;</a:t>
            </a:r>
            <a:endParaRPr sz="5223"/>
          </a:p>
          <a:p>
            <a:pPr indent="-3115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5223"/>
              <a:t>It can be useful also for other disorders (blindness, loss of concentration).</a:t>
            </a:r>
            <a:endParaRPr sz="5223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5223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/>
              <a:t>Comments </a:t>
            </a:r>
            <a:r>
              <a:rPr lang="it" sz="2300"/>
              <a:t>from questionnaires</a:t>
            </a:r>
            <a:endParaRPr sz="2300"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 u="sng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it" sz="1300" u="sng"/>
              <a:t>Actions:</a:t>
            </a:r>
            <a:endParaRPr b="1" sz="1300" u="sng"/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Add: guidelines for audio creators (specific titles, clear concepts, loud voice, short recordings, repetition of principal concepts, chronological order)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Add: optional concept maps together with the recordings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Add: show up authors nicknames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100" y="1012363"/>
            <a:ext cx="4532874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300" y="515812"/>
            <a:ext cx="4193051" cy="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 rotWithShape="1">
          <a:blip r:embed="rId5">
            <a:alphaModFix/>
          </a:blip>
          <a:srcRect b="0" l="0" r="22257" t="0"/>
          <a:stretch/>
        </p:blipFill>
        <p:spPr>
          <a:xfrm>
            <a:off x="3775188" y="1548375"/>
            <a:ext cx="4422651" cy="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Minimum Viable Product</a:t>
            </a:r>
            <a:endParaRPr sz="2100"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3565525" y="334575"/>
            <a:ext cx="4689600" cy="4107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it"/>
              <a:t>What: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To verify the usefulness of the audio system for dyslexic students, we have contacted a few and provided them some audio recordings; they listened the audio and evaluated the quality, thus to give us a feedback.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it"/>
              <a:t>Audio samples: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313" name="Google Shape;313;p41"/>
          <p:cNvSpPr txBox="1"/>
          <p:nvPr>
            <p:ph idx="2" type="body"/>
          </p:nvPr>
        </p:nvSpPr>
        <p:spPr>
          <a:xfrm>
            <a:off x="804863" y="1741478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Addressed to</a:t>
            </a:r>
            <a:r>
              <a:rPr lang="it" sz="1400"/>
              <a:t>:             Dyslexic students;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Where</a:t>
            </a:r>
            <a:r>
              <a:rPr lang="it" sz="1400"/>
              <a:t>:                          Through our contacts (family, friends, acquaintances)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1" title="Apparato-Respiratori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98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 title="Assiri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218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1" title="Atene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956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1" title="Sparta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876" y="3572836"/>
            <a:ext cx="396825" cy="3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1"/>
          <p:cNvSpPr txBox="1"/>
          <p:nvPr/>
        </p:nvSpPr>
        <p:spPr>
          <a:xfrm>
            <a:off x="4025693" y="3969661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Respiratory System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5340993" y="396303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Assyrians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7154766" y="3969648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Sparta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6260877" y="3963029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Athens</a:t>
            </a:r>
            <a:endParaRPr sz="10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Landing Page</a:t>
            </a:r>
            <a:endParaRPr sz="2700"/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3565525" y="334575"/>
            <a:ext cx="5297700" cy="44139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it"/>
              <a:t>What:</a:t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A landing page, with all information about the application, that offers the possibility to hear the audio samples and give a feedback.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328" name="Google Shape;328;p42"/>
          <p:cNvSpPr txBox="1"/>
          <p:nvPr>
            <p:ph idx="2" type="body"/>
          </p:nvPr>
        </p:nvSpPr>
        <p:spPr>
          <a:xfrm>
            <a:off x="783800" y="1741575"/>
            <a:ext cx="2660700" cy="30069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Goal</a:t>
            </a:r>
            <a:r>
              <a:rPr lang="it" sz="1400"/>
              <a:t>:                         Expand MVP audience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Where</a:t>
            </a:r>
            <a:r>
              <a:rPr lang="it" sz="1400"/>
              <a:t>:                          Shared on Facebook groups about dyslexia.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848" y="1759132"/>
            <a:ext cx="4585226" cy="278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2" title="Aten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225" y="3387800"/>
            <a:ext cx="2157862" cy="12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Actions Summary</a:t>
            </a:r>
            <a:endParaRPr sz="2700"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 rot="236">
            <a:off x="196350" y="1782000"/>
            <a:ext cx="8751300" cy="30618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63011"/>
              <a:buFont typeface="Arial"/>
              <a:buNone/>
            </a:pPr>
            <a:r>
              <a:t/>
            </a:r>
            <a:endParaRPr sz="1745"/>
          </a:p>
          <a:p>
            <a:pPr indent="-320994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+"/>
            </a:pPr>
            <a:r>
              <a:rPr lang="it" sz="2328"/>
              <a:t>The application should be developed both for PC and smartphone, not only on the latter as we initially thought</a:t>
            </a:r>
            <a:endParaRPr sz="2328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28"/>
          </a:p>
          <a:p>
            <a:pPr indent="-320673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−"/>
            </a:pPr>
            <a:r>
              <a:rPr lang="it" sz="2319"/>
              <a:t>Remove: gift card for the first period</a:t>
            </a:r>
            <a:endParaRPr sz="2319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19"/>
          </a:p>
          <a:p>
            <a:pPr indent="-320994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+"/>
            </a:pPr>
            <a:r>
              <a:rPr lang="it" sz="2328"/>
              <a:t>Add: guidelines for audio creators (specific titles, clear concepts, loud voice, short recordings, repetition of principal concepts, chronological order)</a:t>
            </a:r>
            <a:endParaRPr sz="2328"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28"/>
          </a:p>
          <a:p>
            <a:pPr indent="-320994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+"/>
            </a:pPr>
            <a:r>
              <a:rPr lang="it" sz="2328"/>
              <a:t>Add: optional concept maps together with the recordings</a:t>
            </a:r>
            <a:endParaRPr sz="2328"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28"/>
          </a:p>
          <a:p>
            <a:pPr indent="-320994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+"/>
            </a:pPr>
            <a:r>
              <a:rPr lang="it" sz="2328"/>
              <a:t>Add: show up authors nicknames</a:t>
            </a:r>
            <a:endParaRPr sz="2328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ctrTitle"/>
          </p:nvPr>
        </p:nvSpPr>
        <p:spPr>
          <a:xfrm>
            <a:off x="503900" y="246475"/>
            <a:ext cx="7929000" cy="329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THANK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0"/>
              <a:t>YOU!</a:t>
            </a:r>
            <a:endParaRPr sz="8000"/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899" y="3808600"/>
            <a:ext cx="2565000" cy="1214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/>
              <a:t>Business concept</a:t>
            </a:r>
            <a:endParaRPr sz="2000"/>
          </a:p>
        </p:txBody>
      </p:sp>
      <p:sp>
        <p:nvSpPr>
          <p:cNvPr id="169" name="Google Shape;169;p29"/>
          <p:cNvSpPr txBox="1"/>
          <p:nvPr>
            <p:ph idx="4294967295" type="body"/>
          </p:nvPr>
        </p:nvSpPr>
        <p:spPr>
          <a:xfrm>
            <a:off x="426475" y="1717550"/>
            <a:ext cx="8308200" cy="31494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During the last years the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awareness on the dyslexia is increased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. Indeed, it has been registered  a raise of students with certified dyslexia (177.000 cases in Italy), from 0.7% in 2010 to 3.2% in 2018 but the number is probably higher.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Students affected by dyslexia have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difficulties in reading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a text and troubles copying from the blackboard. They don’t have a way to easily grasp the concepts and to make the comprehension faster, indeed they usually need external help, like a tutor.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b="1" lang="it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Sum-AppAudio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is a mobile platform based on a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student-to-student model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to support the study of students with dyslexia. The core of the App are the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recorded files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that the every student can upload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to summarise subject topics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or book chapters. The system is designed ad hoc to </a:t>
            </a:r>
            <a:r>
              <a:rPr lang="it" sz="1600" u="sng">
                <a:latin typeface="Calibri"/>
                <a:ea typeface="Calibri"/>
                <a:cs typeface="Calibri"/>
                <a:sym typeface="Calibri"/>
              </a:rPr>
              <a:t>overcome the difficulties</a:t>
            </a:r>
            <a:r>
              <a:rPr lang="it" sz="1600">
                <a:latin typeface="Calibri"/>
                <a:ea typeface="Calibri"/>
                <a:cs typeface="Calibri"/>
                <a:sym typeface="Calibri"/>
              </a:rPr>
              <a:t> that students with dyslexia have to face but also other students can enjoy the service.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5" y="152400"/>
            <a:ext cx="81180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3859200" y="468850"/>
            <a:ext cx="1425300" cy="223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Overcome your reading and learning difficulties, enjoy a student-to-student model whose</a:t>
            </a:r>
            <a:r>
              <a:rPr b="1" lang="it" sz="900">
                <a:solidFill>
                  <a:schemeClr val="dk1"/>
                </a:solidFill>
              </a:rPr>
              <a:t> </a:t>
            </a:r>
            <a:r>
              <a:rPr lang="it" sz="900">
                <a:solidFill>
                  <a:schemeClr val="dk1"/>
                </a:solidFill>
              </a:rPr>
              <a:t>core are the recorded files that every student can upload to summarise subject topics or book chapters for students with dyslexia</a:t>
            </a:r>
            <a:r>
              <a:rPr b="1" lang="it" sz="900">
                <a:solidFill>
                  <a:schemeClr val="dk1"/>
                </a:solidFill>
              </a:rPr>
              <a:t>.</a:t>
            </a:r>
            <a:endParaRPr sz="900"/>
          </a:p>
        </p:txBody>
      </p:sp>
      <p:sp>
        <p:nvSpPr>
          <p:cNvPr id="176" name="Google Shape;176;p30"/>
          <p:cNvSpPr txBox="1"/>
          <p:nvPr/>
        </p:nvSpPr>
        <p:spPr>
          <a:xfrm>
            <a:off x="739700" y="1151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629250" y="463950"/>
            <a:ext cx="1485000" cy="2181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-Students with dyslexia have difficulties in reading and </a:t>
            </a:r>
            <a:r>
              <a:rPr lang="it" sz="900">
                <a:solidFill>
                  <a:schemeClr val="dk1"/>
                </a:solidFill>
              </a:rPr>
              <a:t>comprehending</a:t>
            </a:r>
            <a:r>
              <a:rPr lang="it" sz="900">
                <a:solidFill>
                  <a:schemeClr val="dk1"/>
                </a:solidFill>
              </a:rPr>
              <a:t> a text: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-They don’t have a way to easily grasp the concepts, making the learning slow.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-They need an easy way to autonomously review school subjects, indeed they usually ask for external help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2214450" y="468850"/>
            <a:ext cx="1485000" cy="14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Through the app the students can learn in an easier and efficient way, avoiding tiring readings, relying on recordings from a huge collection built thanks to a lot of students' support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629250" y="2906925"/>
            <a:ext cx="1485000" cy="73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Skuola.net, ad hoc textbooks, Youtube, </a:t>
            </a:r>
            <a:r>
              <a:rPr lang="it" sz="900">
                <a:solidFill>
                  <a:schemeClr val="dk1"/>
                </a:solidFill>
              </a:rPr>
              <a:t>voice synthesizers, tutors, concept maps </a:t>
            </a:r>
            <a:endParaRPr sz="900"/>
          </a:p>
        </p:txBody>
      </p:sp>
      <p:sp>
        <p:nvSpPr>
          <p:cNvPr id="180" name="Google Shape;180;p30"/>
          <p:cNvSpPr txBox="1"/>
          <p:nvPr/>
        </p:nvSpPr>
        <p:spPr>
          <a:xfrm>
            <a:off x="3841725" y="2939025"/>
            <a:ext cx="1425300" cy="6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Sum-AppAudio = Spotify for school summaries.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216750" y="2246850"/>
            <a:ext cx="1485000" cy="139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-</a:t>
            </a:r>
            <a:r>
              <a:rPr lang="it" sz="800"/>
              <a:t>Number of produced and listened recordings (monthly).</a:t>
            </a:r>
            <a:endParaRPr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/>
              <a:t>-Content quality trends thanks to feedback system.</a:t>
            </a:r>
            <a:endParaRPr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/>
              <a:t>-How many results appear for a single topic.</a:t>
            </a:r>
            <a:endParaRPr sz="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/>
              <a:t>-How many people use the app regularly (rate of accesses)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2" name="Google Shape;182;p30"/>
          <p:cNvSpPr txBox="1"/>
          <p:nvPr/>
        </p:nvSpPr>
        <p:spPr>
          <a:xfrm>
            <a:off x="7057300" y="2577368"/>
            <a:ext cx="1485000" cy="106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Select classes with a dyslexic student in Rome schools, so classmates can help each other</a:t>
            </a:r>
            <a:r>
              <a:rPr lang="it" sz="900">
                <a:solidFill>
                  <a:schemeClr val="dk1"/>
                </a:solidFill>
              </a:rPr>
              <a:t> -Tutors / Support teachers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5441950" y="2246850"/>
            <a:ext cx="1522200" cy="13989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-Flyers distribution in front of selected schools and associations of this sector.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-A social page dealing with dyslexia problem.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-Meetings in school where we present our project to students.</a:t>
            </a:r>
            <a:endParaRPr sz="900"/>
          </a:p>
        </p:txBody>
      </p:sp>
      <p:sp>
        <p:nvSpPr>
          <p:cNvPr id="184" name="Google Shape;184;p30"/>
          <p:cNvSpPr txBox="1"/>
          <p:nvPr/>
        </p:nvSpPr>
        <p:spPr>
          <a:xfrm>
            <a:off x="7057300" y="468850"/>
            <a:ext cx="1485000" cy="1864200"/>
          </a:xfrm>
          <a:prstGeom prst="rect">
            <a:avLst/>
          </a:prstGeom>
          <a:solidFill>
            <a:srgbClr val="FEFEFE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-Students with dyslexia problems (2% from primary schools, 5.6% from middle schools, 4.7% from high schools).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-Schools and pedagogical associations -Support teachers.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-Every student who want to help other ones.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5" name="Google Shape;185;p30"/>
          <p:cNvSpPr txBox="1"/>
          <p:nvPr/>
        </p:nvSpPr>
        <p:spPr>
          <a:xfrm>
            <a:off x="633750" y="4018600"/>
            <a:ext cx="3857700" cy="84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160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-Server/database maintenance;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-Channels’ cost;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-(Eventually) Reward system costs (Gift Cards);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4640850" y="4021775"/>
            <a:ext cx="3857700" cy="840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Cost of the application in the mobile store;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Partnerships with schools/associations;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Partnerships with publishing companies to certify their content;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1"/>
                </a:solidFill>
              </a:rPr>
              <a:t>- Banner advertisements;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7" name="Google Shape;187;p30"/>
          <p:cNvSpPr txBox="1"/>
          <p:nvPr/>
        </p:nvSpPr>
        <p:spPr>
          <a:xfrm>
            <a:off x="5444250" y="463950"/>
            <a:ext cx="10434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450" y="2385052"/>
            <a:ext cx="576900" cy="1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Validation Plan 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74221" y="1783556"/>
            <a:ext cx="3892500" cy="4323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b="1" lang="it"/>
              <a:t>Assumptions we have validated:</a:t>
            </a:r>
            <a:endParaRPr b="1"/>
          </a:p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374222" y="2215754"/>
            <a:ext cx="3892500" cy="2332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interest of </a:t>
            </a:r>
            <a:r>
              <a:rPr lang="it"/>
              <a:t>dyslexic students and tutors to use the app;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interest of </a:t>
            </a:r>
            <a:r>
              <a:rPr lang="it"/>
              <a:t>non-dyslexic students to upload recorded files;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The usefulness of the audio model</a:t>
            </a:r>
            <a:r>
              <a:rPr lang="it"/>
              <a:t> </a:t>
            </a:r>
            <a:r>
              <a:rPr lang="it"/>
              <a:t>for dyslexic students;                                          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4825586" y="1783556"/>
            <a:ext cx="3895800" cy="4323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rPr b="1" lang="it"/>
              <a:t>How:</a:t>
            </a:r>
            <a:endParaRPr b="1"/>
          </a:p>
        </p:txBody>
      </p:sp>
      <p:sp>
        <p:nvSpPr>
          <p:cNvPr id="197" name="Google Shape;197;p31"/>
          <p:cNvSpPr txBox="1"/>
          <p:nvPr>
            <p:ph idx="4" type="body"/>
          </p:nvPr>
        </p:nvSpPr>
        <p:spPr>
          <a:xfrm>
            <a:off x="4825586" y="2215754"/>
            <a:ext cx="3895800" cy="2332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Surveys/</a:t>
            </a:r>
            <a:r>
              <a:rPr lang="it"/>
              <a:t>questionnaires</a:t>
            </a:r>
            <a:r>
              <a:rPr lang="it"/>
              <a:t> on social networks;    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❏"/>
            </a:pPr>
            <a:r>
              <a:rPr lang="it"/>
              <a:t>MVP: give audio files</a:t>
            </a:r>
            <a:r>
              <a:rPr lang="it"/>
              <a:t> to dyslexic students </a:t>
            </a:r>
            <a:r>
              <a:rPr lang="it"/>
              <a:t>verifying their comprehension quality;  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 rot="1334427">
            <a:off x="4335306" y="2441947"/>
            <a:ext cx="421671" cy="15526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 rot="2445">
            <a:off x="4335202" y="3835077"/>
            <a:ext cx="421800" cy="15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 rot="-1738289">
            <a:off x="4335182" y="2908502"/>
            <a:ext cx="421781" cy="155222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456325" y="3992845"/>
            <a:ext cx="265800" cy="24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Students Questionnaire</a:t>
            </a:r>
            <a:endParaRPr sz="2100"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641725" y="334575"/>
            <a:ext cx="4762500" cy="46986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72000">
            <a:norm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it"/>
              <a:t>  </a:t>
            </a:r>
            <a:r>
              <a:rPr b="1" lang="it"/>
              <a:t>CONTENT SUMMARY:</a:t>
            </a:r>
            <a:r>
              <a:rPr lang="it"/>
              <a:t> 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the current study method (only for dyslexic students).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Degree of satisfaction with the supporting material available (only for dyslexic students).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Usefulness of the student-to-student audio system (only for dyslexic students).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/>
              <a:t>Availability in uploading recordings (with or without incentives).</a:t>
            </a:r>
            <a:endParaRPr/>
          </a:p>
        </p:txBody>
      </p:sp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804863" y="1753384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A</a:t>
            </a:r>
            <a:r>
              <a:rPr b="1" lang="it" sz="1400"/>
              <a:t>ddressed to</a:t>
            </a:r>
            <a:r>
              <a:rPr lang="it" sz="1400"/>
              <a:t>:     Scholars and ex-students, dyslexic and not.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❖"/>
            </a:pPr>
            <a:r>
              <a:rPr b="1" lang="it" sz="1400"/>
              <a:t>Where</a:t>
            </a:r>
            <a:r>
              <a:rPr lang="it" sz="1400"/>
              <a:t>:                         Our contacts, facebook groups about dyslexia.</a:t>
            </a:r>
            <a:endParaRPr sz="1400"/>
          </a:p>
        </p:txBody>
      </p:sp>
      <p:sp>
        <p:nvSpPr>
          <p:cNvPr id="209" name="Google Shape;209;p32"/>
          <p:cNvSpPr txBox="1"/>
          <p:nvPr/>
        </p:nvSpPr>
        <p:spPr>
          <a:xfrm>
            <a:off x="6273140" y="3058550"/>
            <a:ext cx="2049000" cy="831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Questionnaire Link: </a:t>
            </a:r>
            <a:r>
              <a:rPr lang="it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https://forms.gle/JzLLyL3t9WeL8Aqm6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100" y="2397225"/>
            <a:ext cx="2426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Results of the Students questionnaire (1/4)</a:t>
            </a:r>
            <a:r>
              <a:rPr lang="it" sz="2500"/>
              <a:t> </a:t>
            </a:r>
            <a:endParaRPr sz="2500"/>
          </a:p>
        </p:txBody>
      </p:sp>
      <p:sp>
        <p:nvSpPr>
          <p:cNvPr id="216" name="Google Shape;216;p33"/>
          <p:cNvSpPr txBox="1"/>
          <p:nvPr>
            <p:ph idx="2" type="body"/>
          </p:nvPr>
        </p:nvSpPr>
        <p:spPr>
          <a:xfrm>
            <a:off x="3618825" y="334575"/>
            <a:ext cx="5281200" cy="46437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300"/>
              <a:t>Which technology did you use the most during the study?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300"/>
              <a:t>     	   </a:t>
            </a:r>
            <a:r>
              <a:rPr lang="it" sz="1300"/>
              <a:t> </a:t>
            </a:r>
            <a:r>
              <a:rPr lang="it" sz="1300" u="sng"/>
              <a:t>Students</a:t>
            </a:r>
            <a:r>
              <a:rPr lang="it" sz="1300"/>
              <a:t>:                                             </a:t>
            </a:r>
            <a:r>
              <a:rPr lang="it" sz="1300" u="sng"/>
              <a:t>Ex-Students</a:t>
            </a:r>
            <a:r>
              <a:rPr lang="it" sz="1300"/>
              <a:t>: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300"/>
              <a:t>We can clearly see </a:t>
            </a:r>
            <a:r>
              <a:rPr lang="it" sz="1300"/>
              <a:t>a trend</a:t>
            </a:r>
            <a:r>
              <a:rPr lang="it" sz="1300"/>
              <a:t> in which</a:t>
            </a:r>
            <a:r>
              <a:rPr lang="it" sz="1300"/>
              <a:t> new generations of students prefer electronic devices during the study than paper tools. 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300"/>
              <a:t>Moreover, the use of PC is predominant, but the use of smartphone is increasing;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it" sz="1300" u="sng"/>
              <a:t>Action</a:t>
            </a:r>
            <a:r>
              <a:rPr lang="it" sz="1300"/>
              <a:t>: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1300"/>
              <a:t>The application should be developed both for PC and smartphone, not only on the latter as we initially thought.</a:t>
            </a:r>
            <a:endParaRPr sz="1300"/>
          </a:p>
        </p:txBody>
      </p:sp>
      <p:sp>
        <p:nvSpPr>
          <p:cNvPr id="217" name="Google Shape;217;p33"/>
          <p:cNvSpPr txBox="1"/>
          <p:nvPr>
            <p:ph idx="2" type="body"/>
          </p:nvPr>
        </p:nvSpPr>
        <p:spPr>
          <a:xfrm>
            <a:off x="804875" y="1732251"/>
            <a:ext cx="2660700" cy="32460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it" sz="1300"/>
              <a:t>Total number of answers: 131 </a:t>
            </a:r>
            <a:r>
              <a:rPr lang="it" sz="1300"/>
              <a:t>  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18"/>
              <a:buNone/>
            </a:pPr>
            <a:r>
              <a:rPr lang="it" sz="1300"/>
              <a:t>Grouped by:	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Dyslexic Students: 15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Dyslexic ex-Students: 13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Non-Dyslexic Students: 34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Non-Dyslexic ex-Students: 69</a:t>
            </a:r>
            <a:endParaRPr sz="1300"/>
          </a:p>
        </p:txBody>
      </p:sp>
      <p:pic>
        <p:nvPicPr>
          <p:cNvPr descr="Grafico delle risposte di Moduli. Titolo della domanda: 5) Indipendentemente dall’ attuale situazione pandemica, quale tecnologia impieghi maggiormente a supporto dello studio?. Numero di risposte: 15 risposte." id="218" name="Google Shape;218;p33"/>
          <p:cNvPicPr preferRelativeResize="0"/>
          <p:nvPr/>
        </p:nvPicPr>
        <p:blipFill rotWithShape="1">
          <a:blip r:embed="rId3">
            <a:alphaModFix/>
          </a:blip>
          <a:srcRect b="7719" l="19252" r="53345" t="32855"/>
          <a:stretch/>
        </p:blipFill>
        <p:spPr>
          <a:xfrm>
            <a:off x="4119421" y="1173962"/>
            <a:ext cx="1328076" cy="13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189" y="1173959"/>
            <a:ext cx="1312914" cy="13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7808" y="1446991"/>
            <a:ext cx="1375050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0695" y="606210"/>
            <a:ext cx="200750" cy="2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Results of the Students questionnaire (2/4)</a:t>
            </a:r>
            <a:r>
              <a:rPr lang="it" sz="2500"/>
              <a:t> </a:t>
            </a:r>
            <a:endParaRPr sz="2500"/>
          </a:p>
        </p:txBody>
      </p:sp>
      <p:sp>
        <p:nvSpPr>
          <p:cNvPr id="227" name="Google Shape;227;p34"/>
          <p:cNvSpPr txBox="1"/>
          <p:nvPr>
            <p:ph idx="2" type="body"/>
          </p:nvPr>
        </p:nvSpPr>
        <p:spPr>
          <a:xfrm>
            <a:off x="804863" y="1741478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it" sz="1300">
                <a:solidFill>
                  <a:srgbClr val="FEFEFE"/>
                </a:solidFill>
              </a:rPr>
              <a:t>We’ve seen that compared to ex-students, the new generations of dyslexic students are generally more </a:t>
            </a:r>
            <a:r>
              <a:rPr lang="it" sz="1300">
                <a:solidFill>
                  <a:srgbClr val="FEFEFE"/>
                </a:solidFill>
              </a:rPr>
              <a:t>satisfied with their study method, but there are some issues that are still problematic: </a:t>
            </a:r>
            <a:endParaRPr sz="1300">
              <a:solidFill>
                <a:srgbClr val="FEFEFE"/>
              </a:solidFill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713125" y="334575"/>
            <a:ext cx="5150100" cy="40980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FEFEFE"/>
                </a:solidFill>
              </a:rPr>
              <a:t>We’ve seen that compared to ex-students, the new generations are generally more satisfied with their study method, but there are some issues that are still problematic: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693" y="1829887"/>
            <a:ext cx="5033250" cy="14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4710450" y="1356575"/>
            <a:ext cx="411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common </a:t>
            </a:r>
            <a:r>
              <a:rPr lang="it" sz="1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dissatisfaction</a:t>
            </a:r>
            <a:r>
              <a:rPr lang="it" sz="1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reasons: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Results of the Students questionnaire (3/4)</a:t>
            </a:r>
            <a:r>
              <a:rPr lang="it" sz="2500"/>
              <a:t> </a:t>
            </a:r>
            <a:endParaRPr sz="2500"/>
          </a:p>
        </p:txBody>
      </p:sp>
      <p:sp>
        <p:nvSpPr>
          <p:cNvPr id="236" name="Google Shape;236;p35"/>
          <p:cNvSpPr txBox="1"/>
          <p:nvPr>
            <p:ph idx="2" type="body"/>
          </p:nvPr>
        </p:nvSpPr>
        <p:spPr>
          <a:xfrm>
            <a:off x="804863" y="1695554"/>
            <a:ext cx="2660700" cy="2700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b="1" lang="it" sz="1300">
                <a:solidFill>
                  <a:srgbClr val="FEFEFE"/>
                </a:solidFill>
              </a:rPr>
              <a:t>Question:</a:t>
            </a:r>
            <a:r>
              <a:rPr lang="it" sz="1300">
                <a:solidFill>
                  <a:srgbClr val="FEFEFE"/>
                </a:solidFill>
              </a:rPr>
              <a:t> (for dyslexics only): Do you think that audio summaries, made by other </a:t>
            </a:r>
            <a:r>
              <a:rPr lang="it" sz="1300">
                <a:solidFill>
                  <a:srgbClr val="FEFEFE"/>
                </a:solidFill>
              </a:rPr>
              <a:t>students</a:t>
            </a:r>
            <a:r>
              <a:rPr lang="it" sz="1300">
                <a:solidFill>
                  <a:srgbClr val="FEFEFE"/>
                </a:solidFill>
              </a:rPr>
              <a:t>, could help you in the study?</a:t>
            </a:r>
            <a:endParaRPr sz="1300">
              <a:solidFill>
                <a:srgbClr val="FEFEFE"/>
              </a:solidFill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641725" y="334566"/>
            <a:ext cx="4689600" cy="4061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Why? (positive answers) - 93,3%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They would be direct and easy to comprehend (50%)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it would speed up the study (42%)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They would help me to better grasp and memorize the concepts (35%)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Why? (negative answers) - 6,7% 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Audio could be incorrect or unreliable (40%)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Audio would be difficult to understand (20%)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Concepts could be badly explained (60%)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it"/>
              <a:t>            To avoid an unreliable system we have a feedback system based on other students and tutors marks.</a:t>
            </a:r>
            <a:endParaRPr/>
          </a:p>
        </p:txBody>
      </p:sp>
      <p:pic>
        <p:nvPicPr>
          <p:cNvPr descr="Grafico delle risposte di Moduli. Titolo della domanda: 8) Pensi che dei riassunti audio fatti da altri studenti possano aiutarti nello studio?. Numero di risposte: 15 risposte." id="238" name="Google Shape;238;p35"/>
          <p:cNvPicPr preferRelativeResize="0"/>
          <p:nvPr/>
        </p:nvPicPr>
        <p:blipFill rotWithShape="1">
          <a:blip r:embed="rId3">
            <a:alphaModFix/>
          </a:blip>
          <a:srcRect b="7064" l="19452" r="53734" t="28244"/>
          <a:stretch/>
        </p:blipFill>
        <p:spPr>
          <a:xfrm>
            <a:off x="949125" y="2921450"/>
            <a:ext cx="1306450" cy="13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102" y="3286723"/>
            <a:ext cx="985025" cy="5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/>
          <p:nvPr/>
        </p:nvSpPr>
        <p:spPr>
          <a:xfrm flipH="1" rot="10800000">
            <a:off x="3934424" y="3519750"/>
            <a:ext cx="313500" cy="36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804863" y="334566"/>
            <a:ext cx="2660700" cy="121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Results of the Students questionnaire (4/4)</a:t>
            </a:r>
            <a:r>
              <a:rPr lang="it" sz="2500"/>
              <a:t> </a:t>
            </a:r>
            <a:endParaRPr sz="2500"/>
          </a:p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804875" y="1741475"/>
            <a:ext cx="2660700" cy="3034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EFEFE"/>
                </a:solidFill>
              </a:rPr>
              <a:t>Questions:</a:t>
            </a:r>
            <a:r>
              <a:rPr lang="it" sz="1300">
                <a:solidFill>
                  <a:srgbClr val="FEFEFE"/>
                </a:solidFill>
              </a:rPr>
              <a:t> </a:t>
            </a:r>
            <a:endParaRPr sz="1300">
              <a:solidFill>
                <a:srgbClr val="FEFEFE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FEFEFE"/>
                </a:solidFill>
              </a:rPr>
              <a:t>Do you know dyslexic students? If yes, they are in your class or outside of it?</a:t>
            </a:r>
            <a:endParaRPr sz="125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1300">
                <a:solidFill>
                  <a:srgbClr val="FEFEFE"/>
                </a:solidFill>
              </a:rPr>
              <a:t>       </a:t>
            </a:r>
            <a:r>
              <a:rPr lang="it" sz="1300" u="sng">
                <a:solidFill>
                  <a:srgbClr val="FEFEFE"/>
                </a:solidFill>
              </a:rPr>
              <a:t> </a:t>
            </a:r>
            <a:r>
              <a:rPr lang="it" sz="1000" u="sng">
                <a:solidFill>
                  <a:srgbClr val="FEFEFE"/>
                </a:solidFill>
              </a:rPr>
              <a:t>Students </a:t>
            </a:r>
            <a:r>
              <a:rPr lang="it" sz="1300">
                <a:solidFill>
                  <a:srgbClr val="FEFEFE"/>
                </a:solidFill>
              </a:rPr>
              <a:t>               </a:t>
            </a:r>
            <a:r>
              <a:rPr lang="it" sz="1000" u="sng">
                <a:solidFill>
                  <a:srgbClr val="FEFEFE"/>
                </a:solidFill>
              </a:rPr>
              <a:t>Ex-Students</a:t>
            </a:r>
            <a:endParaRPr sz="1000" u="sng">
              <a:solidFill>
                <a:srgbClr val="FEFEFE"/>
              </a:solidFill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641725" y="362125"/>
            <a:ext cx="4689600" cy="44139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Char char="🞆"/>
            </a:pPr>
            <a:r>
              <a:rPr lang="it"/>
              <a:t>Would you be willing to upload recordings in the App?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it" sz="1000">
                <a:solidFill>
                  <a:srgbClr val="FEFEFE"/>
                </a:solidFill>
              </a:rPr>
              <a:t>                     </a:t>
            </a:r>
            <a:r>
              <a:rPr lang="it" sz="1000" u="sng">
                <a:solidFill>
                  <a:srgbClr val="FEFEFE"/>
                </a:solidFill>
              </a:rPr>
              <a:t>Students </a:t>
            </a:r>
            <a:r>
              <a:rPr lang="it" sz="1000">
                <a:solidFill>
                  <a:srgbClr val="FEFEFE"/>
                </a:solidFill>
              </a:rPr>
              <a:t>                                                                      </a:t>
            </a:r>
            <a:r>
              <a:rPr lang="it" sz="1000" u="sng">
                <a:solidFill>
                  <a:srgbClr val="FEFEFE"/>
                </a:solidFill>
              </a:rPr>
              <a:t>Ex-students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/>
              <a:t>          We can highlight a trend: new generations of students  are more available to help their </a:t>
            </a:r>
            <a:r>
              <a:rPr lang="it"/>
              <a:t>acquaintances</a:t>
            </a:r>
            <a:r>
              <a:rPr lang="it"/>
              <a:t> with recordings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🞆"/>
            </a:pPr>
            <a:r>
              <a:rPr lang="it"/>
              <a:t>With respect to the question above, how much you would change your answer if the App included a reward system (based on Gift Cards)?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EFEFE"/>
                </a:solidFill>
              </a:rPr>
              <a:t>        </a:t>
            </a:r>
            <a:r>
              <a:rPr lang="it" sz="1000" u="sng">
                <a:solidFill>
                  <a:srgbClr val="FEFEFE"/>
                </a:solidFill>
              </a:rPr>
              <a:t>Students</a:t>
            </a:r>
            <a:r>
              <a:rPr lang="it" sz="1000">
                <a:solidFill>
                  <a:srgbClr val="FEFEFE"/>
                </a:solidFill>
              </a:rPr>
              <a:t>                                                                      </a:t>
            </a:r>
            <a:r>
              <a:rPr lang="it" sz="1000" u="sng">
                <a:solidFill>
                  <a:srgbClr val="FEFEFE"/>
                </a:solidFill>
              </a:rPr>
              <a:t>Ex-Students </a:t>
            </a:r>
            <a:r>
              <a:rPr lang="it" sz="1000">
                <a:solidFill>
                  <a:srgbClr val="FEFEFE"/>
                </a:solidFill>
              </a:rPr>
              <a:t> </a:t>
            </a:r>
            <a:r>
              <a:rPr lang="it" sz="1000" u="sng">
                <a:solidFill>
                  <a:srgbClr val="FEFEFE"/>
                </a:solidFill>
              </a:rPr>
              <a:t> 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it"/>
              <a:t>   </a:t>
            </a:r>
            <a:r>
              <a:rPr b="1" lang="it" sz="1300" u="sng"/>
              <a:t>Action</a:t>
            </a:r>
            <a:r>
              <a:rPr lang="it" sz="1300"/>
              <a:t>:</a:t>
            </a:r>
            <a:r>
              <a:rPr lang="it"/>
              <a:t> </a:t>
            </a:r>
            <a:r>
              <a:rPr lang="it" sz="1291"/>
              <a:t>W</a:t>
            </a:r>
            <a:r>
              <a:rPr lang="it" sz="1291"/>
              <a:t>e decided to remove gift card for the first period</a:t>
            </a:r>
            <a:endParaRPr sz="1291"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157" y="4107975"/>
            <a:ext cx="1484141" cy="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75" y="2908750"/>
            <a:ext cx="1071150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400" y="2908750"/>
            <a:ext cx="1105379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fico delle risposte di Moduli. Titolo della domanda: 6) Saresti stato disposto ad aiutare nello studio un tuo compagno/a dislessico/a creando brevi riassunti audio relativi ad alcuni argomenti trattati durante le lezioni?. Numero di risposte: 69 risposte." id="251" name="Google Shape;251;p36"/>
          <p:cNvPicPr preferRelativeResize="0"/>
          <p:nvPr/>
        </p:nvPicPr>
        <p:blipFill rotWithShape="1">
          <a:blip r:embed="rId6">
            <a:alphaModFix/>
          </a:blip>
          <a:srcRect b="6286" l="19548" r="53187" t="32979"/>
          <a:stretch/>
        </p:blipFill>
        <p:spPr>
          <a:xfrm>
            <a:off x="7090775" y="1000850"/>
            <a:ext cx="876950" cy="88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0890" y="1145460"/>
            <a:ext cx="985025" cy="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8300" y="1005413"/>
            <a:ext cx="907750" cy="87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fico delle risposte di Moduli. Titolo della domanda: 9) In riferimento alla domanda 7, quanto la possibilità di ricevere ricompense (es:Buoni Regalo) cambierebbe la tua risposta?. Numero di risposte: 34 risposte." id="254" name="Google Shape;254;p36"/>
          <p:cNvPicPr preferRelativeResize="0"/>
          <p:nvPr/>
        </p:nvPicPr>
        <p:blipFill rotWithShape="1">
          <a:blip r:embed="rId9">
            <a:alphaModFix/>
          </a:blip>
          <a:srcRect b="6342" l="19184" r="53342" t="33084"/>
          <a:stretch/>
        </p:blipFill>
        <p:spPr>
          <a:xfrm>
            <a:off x="4243725" y="3597013"/>
            <a:ext cx="876950" cy="8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 rotWithShape="1">
          <a:blip r:embed="rId10">
            <a:alphaModFix/>
          </a:blip>
          <a:srcRect b="0" l="3390" r="0" t="0"/>
          <a:stretch/>
        </p:blipFill>
        <p:spPr>
          <a:xfrm>
            <a:off x="7090775" y="3604275"/>
            <a:ext cx="876950" cy="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3071540" y="2068354"/>
            <a:ext cx="721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6"/>
          <p:cNvCxnSpPr/>
          <p:nvPr/>
        </p:nvCxnSpPr>
        <p:spPr>
          <a:xfrm>
            <a:off x="5476525" y="2538450"/>
            <a:ext cx="7104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6"/>
          <p:cNvSpPr/>
          <p:nvPr/>
        </p:nvSpPr>
        <p:spPr>
          <a:xfrm rot="5400000">
            <a:off x="3542860" y="1597048"/>
            <a:ext cx="7215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3841645" y="2118003"/>
            <a:ext cx="123900" cy="12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21519" y="3681727"/>
            <a:ext cx="1168400" cy="54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75042" y="2022332"/>
            <a:ext cx="196533" cy="2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azione">
  <a:themeElements>
    <a:clrScheme name="Personalizzato 10">
      <a:dk1>
        <a:srgbClr val="000000"/>
      </a:dk1>
      <a:lt1>
        <a:srgbClr val="EBEBEB"/>
      </a:lt1>
      <a:dk2>
        <a:srgbClr val="2C3C43"/>
      </a:dk2>
      <a:lt2>
        <a:srgbClr val="B0B0B0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