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72" r:id="rId5"/>
    <p:sldId id="268" r:id="rId6"/>
    <p:sldId id="273" r:id="rId7"/>
    <p:sldId id="274" r:id="rId8"/>
    <p:sldId id="276" r:id="rId9"/>
    <p:sldId id="275" r:id="rId10"/>
    <p:sldId id="277" r:id="rId11"/>
    <p:sldId id="278" r:id="rId12"/>
    <p:sldId id="279" r:id="rId13"/>
    <p:sldId id="280" r:id="rId14"/>
    <p:sldId id="282" r:id="rId15"/>
    <p:sldId id="281" r:id="rId16"/>
    <p:sldId id="283" r:id="rId17"/>
    <p:sldId id="284" r:id="rId18"/>
    <p:sldId id="285" r:id="rId19"/>
    <p:sldId id="267" r:id="rId20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0828" autoAdjust="0"/>
  </p:normalViewPr>
  <p:slideViewPr>
    <p:cSldViewPr>
      <p:cViewPr varScale="1">
        <p:scale>
          <a:sx n="110" d="100"/>
          <a:sy n="110" d="100"/>
        </p:scale>
        <p:origin x="936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24/02/2023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24/02/2023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Ricordarsi il «Contenuto»</a:t>
            </a:r>
          </a:p>
          <a:p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Es. Analisi del Contenuto dei Media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1956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Ricordarsi il «Contenuto»</a:t>
            </a:r>
          </a:p>
          <a:p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Es. Analisi del Contenuto dei Media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4178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Ricordarsi il «Contenuto»</a:t>
            </a:r>
          </a:p>
          <a:p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Es. Analisi del Contenuto dei Media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5439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Ricordarsi il «Contenuto»</a:t>
            </a:r>
          </a:p>
          <a:p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Es. Analisi del Contenuto dei Media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1979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quanto riguarda il Sentiment Analysis, la prima cosa che abbiamo fatto è stata quella d calcolare il Sentiment di ogni tweet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8977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600" dirty="0"/>
              <a:t>Il punteggio finale indica se la frase ha un orientamento emotivo positivo (compound score &gt; 0), negativo (compound score &lt; 0) o neutro (compound score = 0).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8469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921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174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1861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2343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l’analisi effettuata in questo progetto abbiamo utilizzato due tipologie di analisi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0598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l’analisi effettuata in questo progetto abbiamo utilizzato x e x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6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viene utilizzata in molteplici contesti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1991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viene utilizzata in molteplici contesti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3829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Ricordarsi il «Contenuto»</a:t>
            </a:r>
          </a:p>
          <a:p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Es. Analisi del Contenuto dei Media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631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24/02/2023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24/02/2023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24/02/2023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24/02/2023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24/02/2023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24/02/2023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24/02/2023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24/02/2023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24/02/2023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24/02/2023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24/02/2023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24/02/2023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Semantic Intelligence for Cyber-Security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Sentiment e content analysis dei tweet riguardati i vaccini</a:t>
            </a:r>
          </a:p>
        </p:txBody>
      </p:sp>
      <p:pic>
        <p:nvPicPr>
          <p:cNvPr id="3" name="Immagine 2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6A39C3A7-A3CB-1B93-8C9B-F6CC201107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64" y="116632"/>
            <a:ext cx="980728" cy="980728"/>
          </a:xfrm>
          <a:prstGeom prst="rect">
            <a:avLst/>
          </a:prstGeom>
        </p:spPr>
      </p:pic>
      <p:sp>
        <p:nvSpPr>
          <p:cNvPr id="4" name="Sottotitolo 4">
            <a:extLst>
              <a:ext uri="{FF2B5EF4-FFF2-40B4-BE49-F238E27FC236}">
                <a16:creationId xmlns:a16="http://schemas.microsoft.com/office/drawing/2014/main" id="{44DE3D49-E3D5-D289-8F75-4CD410F70E60}"/>
              </a:ext>
            </a:extLst>
          </p:cNvPr>
          <p:cNvSpPr txBox="1">
            <a:spLocks/>
          </p:cNvSpPr>
          <p:nvPr/>
        </p:nvSpPr>
        <p:spPr>
          <a:xfrm>
            <a:off x="4599861" y="4581128"/>
            <a:ext cx="5760640" cy="9361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b="1" dirty="0">
                <a:solidFill>
                  <a:schemeClr val="tx1"/>
                </a:solidFill>
              </a:rPr>
              <a:t>CAMPOPIANO DANIELE - 174624</a:t>
            </a:r>
          </a:p>
          <a:p>
            <a:pPr algn="r"/>
            <a:r>
              <a:rPr lang="it-IT" b="1" dirty="0">
                <a:solidFill>
                  <a:schemeClr val="tx1"/>
                </a:solidFill>
              </a:rPr>
              <a:t>SALVATORE CARMINE - 174337</a:t>
            </a:r>
          </a:p>
        </p:txBody>
      </p:sp>
    </p:spTree>
    <p:extLst>
      <p:ext uri="{BB962C8B-B14F-4D97-AF65-F5344CB8AC3E}">
        <p14:creationId xmlns:p14="http://schemas.microsoft.com/office/powerpoint/2010/main" val="22048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Contesto applicativo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In questo caso di studio abbiamo effettuato Sentiment e Content Analysis su un dataset contenente i tweet riguardanti la pandemia da Covid-19.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In particolare, l’obiettivo è stato quello di analizzare il pensiero comune degli utenti di Twitter riguardante i vaccini.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endParaRPr lang="it-IT" sz="3000" dirty="0"/>
          </a:p>
          <a:p>
            <a:pPr algn="just"/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3464073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Dataset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Il dataset utilizzato possiede 6000 record così organizzati:</a:t>
            </a:r>
          </a:p>
          <a:p>
            <a:pPr marL="145253" indent="0" algn="just">
              <a:buNone/>
            </a:pPr>
            <a:endParaRPr lang="en-US" sz="3000" dirty="0"/>
          </a:p>
          <a:p>
            <a:pPr marL="602453" indent="-457200" algn="just"/>
            <a:r>
              <a:rPr lang="en-US" sz="3000" dirty="0"/>
              <a:t>1381546138973573123,3,SputnikV at 91% efficiency is far ahead of #Covishield and #Covaxin.</a:t>
            </a:r>
          </a:p>
          <a:p>
            <a:pPr marL="145253" indent="0" algn="just">
              <a:buNone/>
            </a:pPr>
            <a:endParaRPr lang="en-US" sz="3000" dirty="0"/>
          </a:p>
          <a:p>
            <a:pPr marL="602453" indent="-457200" algn="just"/>
            <a:r>
              <a:rPr lang="en-US" sz="3000" dirty="0"/>
              <a:t>1382698857625227272,1,"Second dose of #moderna is kicking my ass. Arm hurts like hell and nausea. This is not fun.</a:t>
            </a:r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3905723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Dataset – Struttura: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Il dataset utilizzato è strutturato come segue: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602453" indent="-457200" algn="just"/>
            <a:r>
              <a:rPr lang="it-IT" sz="3000" b="1" dirty="0"/>
              <a:t>tweet_id</a:t>
            </a:r>
            <a:r>
              <a:rPr lang="it-IT" sz="3000" dirty="0"/>
              <a:t>: Codice identificativo numerico di 19 cifre</a:t>
            </a:r>
          </a:p>
          <a:p>
            <a:pPr marL="602453" indent="-457200" algn="just">
              <a:lnSpc>
                <a:spcPct val="100000"/>
              </a:lnSpc>
            </a:pPr>
            <a:r>
              <a:rPr lang="it-IT" sz="3000" b="1" dirty="0"/>
              <a:t>polarity</a:t>
            </a:r>
            <a:r>
              <a:rPr lang="it-IT" sz="3000" dirty="0"/>
              <a:t>: Numero interno compreso tra 1 e 3</a:t>
            </a:r>
          </a:p>
          <a:p>
            <a:pPr marL="449999" lvl="1" indent="0">
              <a:lnSpc>
                <a:spcPct val="100000"/>
              </a:lnSpc>
              <a:buNone/>
            </a:pPr>
            <a:r>
              <a:rPr lang="it-IT" sz="2600" dirty="0"/>
              <a:t>	</a:t>
            </a:r>
            <a:r>
              <a:rPr lang="it-IT" sz="2600" dirty="0">
                <a:solidFill>
                  <a:srgbClr val="FF0000"/>
                </a:solidFill>
              </a:rPr>
              <a:t>1 = Negativo</a:t>
            </a:r>
            <a:r>
              <a:rPr lang="it-IT" sz="2600" dirty="0"/>
              <a:t>	</a:t>
            </a:r>
            <a:r>
              <a:rPr lang="it-IT" sz="2600" dirty="0">
                <a:solidFill>
                  <a:srgbClr val="FFC000"/>
                </a:solidFill>
              </a:rPr>
              <a:t>2 = Neutrale</a:t>
            </a:r>
            <a:r>
              <a:rPr lang="it-IT" sz="2600" dirty="0"/>
              <a:t>	</a:t>
            </a:r>
            <a:r>
              <a:rPr lang="it-IT" sz="2600" dirty="0">
                <a:solidFill>
                  <a:srgbClr val="00B050"/>
                </a:solidFill>
              </a:rPr>
              <a:t>3 = Positivo </a:t>
            </a:r>
          </a:p>
          <a:p>
            <a:pPr marL="602453" indent="-457200" algn="just"/>
            <a:r>
              <a:rPr lang="it-IT" sz="3000" b="1" dirty="0"/>
              <a:t>tweet</a:t>
            </a:r>
            <a:r>
              <a:rPr lang="it-IT" sz="3000" dirty="0"/>
              <a:t>: Messaggio di testo</a:t>
            </a:r>
          </a:p>
          <a:p>
            <a:pPr marL="145253" indent="0" algn="just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89808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Caso di studio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r>
              <a:rPr lang="it-IT" sz="3000" dirty="0"/>
              <a:t>Abbiamo sviluppato uno programma in </a:t>
            </a:r>
            <a:r>
              <a:rPr lang="it-IT" sz="3000" b="1" dirty="0"/>
              <a:t>Python </a:t>
            </a:r>
            <a:r>
              <a:rPr lang="it-IT" sz="3000" dirty="0"/>
              <a:t>che, tramite delle librerie apposite, ci ha permesso di effettuare entrambe le analisi sul dataset analizzato.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Infine abbiamo riportato i risultati all’interno di un file di testo.</a:t>
            </a:r>
          </a:p>
          <a:p>
            <a:pPr marL="145253" indent="0" algn="just">
              <a:buNone/>
            </a:pPr>
            <a:endParaRPr lang="en-US" sz="30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33982D4-CB83-D471-BD7B-5570478EF5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856" y="4687942"/>
            <a:ext cx="1347111" cy="147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74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Calcolo Sentiment per ogni Tweet 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r>
              <a:rPr lang="it-IT" sz="3000" dirty="0"/>
              <a:t>Per calcolare il sentiment dei singoli tweet abbiamo utilizzato la libreria </a:t>
            </a:r>
            <a:r>
              <a:rPr lang="it-IT" sz="3000" b="1" dirty="0"/>
              <a:t>NLTK</a:t>
            </a:r>
            <a:r>
              <a:rPr lang="it-IT" sz="3000" dirty="0"/>
              <a:t> (Natural Language Toolkit).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Questa ci ha permesso di rimuovere gli hashtag, i link e i simboli dal testo del tweet, tokenizzare le parole del testo del tweet, ossia suddividere il testo in frasi e parole.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69509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Calcolo Sentiment per ogni Tweet 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r>
              <a:rPr lang="it-IT" sz="3000" dirty="0"/>
              <a:t>Successivamente questa libreria ci ha permesso di rimuovere le </a:t>
            </a:r>
            <a:r>
              <a:rPr lang="it-IT" sz="3000" dirty="0">
                <a:solidFill>
                  <a:srgbClr val="FF0000"/>
                </a:solidFill>
              </a:rPr>
              <a:t>stop-word</a:t>
            </a:r>
            <a:r>
              <a:rPr lang="it-IT" sz="3000" dirty="0"/>
              <a:t> dal testo del tweet, in quanto non forniscono informazioni rilevanti sul sentiment della frase. 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Infine effettua l'analisi delle polarità per calcolare il sentiment dei tweet. Questo  si basa sull'attribuzione di un punteggio (compound) a ciascuna frase del testo, che rappresenta la somma dei punteggi attribuiti alle singole parole della frase. Il punteggio finale sarà contenuto nell’intervallo [-1;1].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80197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Layout titolo e contenuto con grafico</a:t>
            </a:r>
          </a:p>
        </p:txBody>
      </p:sp>
      <p:graphicFrame>
        <p:nvGraphicFramePr>
          <p:cNvPr id="9" name="Segnaposto contenuto 8" descr="Istogramma che mostra i valori di 3 serie per 4 categori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287857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000" b="1" dirty="0"/>
              <a:t>Semantic Intelligence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0" indent="0" algn="just" rtl="0">
              <a:buNone/>
            </a:pPr>
            <a:r>
              <a:rPr lang="it-IT" sz="3000" dirty="0"/>
              <a:t>Campo dell'intelligenza artificiale che si concentra sulla comprensione del significato del linguaggio naturale utilizzando una serie di tecniche e metodologie.</a:t>
            </a:r>
          </a:p>
          <a:p>
            <a:pPr marL="0" indent="0" algn="just" rtl="0">
              <a:buNone/>
            </a:pPr>
            <a:endParaRPr lang="it-IT" sz="3000" dirty="0"/>
          </a:p>
          <a:p>
            <a:pPr marL="0" indent="0" algn="just" rtl="0">
              <a:buNone/>
            </a:pPr>
            <a:r>
              <a:rPr lang="it-IT" sz="3000" dirty="0"/>
              <a:t>Ciò include la capacità di analizzare il contenuto semantico di un testo, comprenderne il contesto e fornire risposte intelligenti e significative.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000" b="1" dirty="0"/>
              <a:t>Semantic</a:t>
            </a:r>
            <a:r>
              <a:rPr lang="it-IT" sz="5000" dirty="0"/>
              <a:t> </a:t>
            </a:r>
            <a:r>
              <a:rPr lang="it-IT" sz="5000" b="1" dirty="0"/>
              <a:t>Intelligence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0" indent="0" algn="just" rtl="0">
              <a:buNone/>
            </a:pPr>
            <a:r>
              <a:rPr lang="it-IT" sz="3000" dirty="0"/>
              <a:t>Alcune delle tecniche utilizzate includono la linguistica computazionale, l'elaborazione del linguaggio naturale e l'apprendimento automatico.</a:t>
            </a:r>
          </a:p>
          <a:p>
            <a:pPr marL="0" indent="0" algn="just" rtl="0">
              <a:buNone/>
            </a:pPr>
            <a:endParaRPr lang="it-IT" sz="3000" dirty="0"/>
          </a:p>
          <a:p>
            <a:pPr marL="0" indent="0" algn="just" rtl="0">
              <a:buNone/>
            </a:pPr>
            <a:r>
              <a:rPr lang="it-IT" sz="3000" dirty="0"/>
              <a:t>Ci sono molte applicazioni pratiche della Semantic intelligence, come:</a:t>
            </a:r>
          </a:p>
          <a:p>
            <a:pPr marL="0" indent="0" algn="just" rtl="0">
              <a:buNone/>
            </a:pPr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299176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000" b="1" dirty="0"/>
              <a:t>Applicazioni</a:t>
            </a:r>
            <a:r>
              <a:rPr lang="it-IT" sz="5000" dirty="0"/>
              <a:t> </a:t>
            </a:r>
            <a:r>
              <a:rPr lang="it-IT" sz="5000" b="1" dirty="0"/>
              <a:t>Semantic</a:t>
            </a:r>
            <a:r>
              <a:rPr lang="it-IT" sz="5000" dirty="0"/>
              <a:t> </a:t>
            </a:r>
            <a:r>
              <a:rPr lang="it-IT" sz="5000" b="1" dirty="0"/>
              <a:t>Intelligence</a:t>
            </a:r>
            <a:r>
              <a:rPr lang="it-IT" sz="5000" dirty="0"/>
              <a:t>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algn="just"/>
            <a:r>
              <a:rPr lang="it-IT" sz="3000" dirty="0"/>
              <a:t>Analisi semantica del testo per migliorare la ricerca su Internet;</a:t>
            </a:r>
          </a:p>
          <a:p>
            <a:pPr algn="just"/>
            <a:r>
              <a:rPr lang="it-IT" sz="3000" dirty="0"/>
              <a:t>Elaborazione del linguaggio naturale per assistenti vocali;</a:t>
            </a:r>
          </a:p>
          <a:p>
            <a:pPr algn="just"/>
            <a:r>
              <a:rPr lang="it-IT" sz="3000" dirty="0"/>
              <a:t>Elaborazione del linguaggio naturale tramite chatbot;</a:t>
            </a:r>
          </a:p>
          <a:p>
            <a:pPr algn="just"/>
            <a:r>
              <a:rPr lang="it-IT" sz="3000" dirty="0"/>
              <a:t>Analisi del contenuto semantico per la ricerca di mercato;</a:t>
            </a:r>
          </a:p>
          <a:p>
            <a:pPr algn="just"/>
            <a:r>
              <a:rPr lang="it-IT" sz="3000" dirty="0"/>
              <a:t>Gestione delle recensioni dei clienti.</a:t>
            </a:r>
          </a:p>
        </p:txBody>
      </p:sp>
    </p:spTree>
    <p:extLst>
      <p:ext uri="{BB962C8B-B14F-4D97-AF65-F5344CB8AC3E}">
        <p14:creationId xmlns:p14="http://schemas.microsoft.com/office/powerpoint/2010/main" val="2824828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000" b="1" dirty="0"/>
              <a:t>Analisi</a:t>
            </a:r>
            <a:r>
              <a:rPr lang="it-IT" sz="5000" dirty="0"/>
              <a:t> </a:t>
            </a:r>
            <a:r>
              <a:rPr lang="it-IT" sz="5000" b="1" dirty="0"/>
              <a:t>effettuata</a:t>
            </a:r>
            <a:r>
              <a:rPr lang="it-IT" sz="5000" dirty="0"/>
              <a:t>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br>
              <a:rPr lang="it-IT" sz="3000" dirty="0"/>
            </a:br>
            <a:endParaRPr lang="it-IT" sz="3000" dirty="0"/>
          </a:p>
          <a:p>
            <a:pPr algn="just"/>
            <a:r>
              <a:rPr lang="it-IT" sz="4400" dirty="0"/>
              <a:t>Sentiment Analysis</a:t>
            </a:r>
          </a:p>
          <a:p>
            <a:pPr algn="just"/>
            <a:endParaRPr lang="it-IT" sz="4400" dirty="0"/>
          </a:p>
          <a:p>
            <a:pPr algn="just"/>
            <a:r>
              <a:rPr lang="it-IT" sz="4400" dirty="0"/>
              <a:t>Content Analysis</a:t>
            </a:r>
          </a:p>
        </p:txBody>
      </p:sp>
    </p:spTree>
    <p:extLst>
      <p:ext uri="{BB962C8B-B14F-4D97-AF65-F5344CB8AC3E}">
        <p14:creationId xmlns:p14="http://schemas.microsoft.com/office/powerpoint/2010/main" val="2857763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000" b="1" dirty="0"/>
              <a:t>Sentiment Analysis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0" indent="0" algn="just">
              <a:buNone/>
            </a:pPr>
            <a:r>
              <a:rPr lang="it-IT" sz="3000" dirty="0"/>
              <a:t>Processo automatizzato che si concentra sulla valutazione delle emozioni e dei sentimenti espressi in un testo.</a:t>
            </a:r>
          </a:p>
          <a:p>
            <a:pPr marL="0" indent="0" algn="just">
              <a:buNone/>
            </a:pPr>
            <a:endParaRPr lang="it-IT" sz="3000" dirty="0"/>
          </a:p>
          <a:p>
            <a:pPr marL="0" indent="0" algn="just">
              <a:buNone/>
            </a:pPr>
            <a:r>
              <a:rPr lang="it-IT" sz="3000" dirty="0"/>
              <a:t>Questa tecnologia utilizza algoritmi di </a:t>
            </a:r>
            <a:r>
              <a:rPr lang="it-IT" sz="3000" b="1" dirty="0"/>
              <a:t>intelligenza artificiale</a:t>
            </a:r>
            <a:r>
              <a:rPr lang="it-IT" sz="3000" dirty="0"/>
              <a:t> e di </a:t>
            </a:r>
            <a:r>
              <a:rPr lang="it-IT" sz="3000" b="1" dirty="0"/>
              <a:t>elaborazione del linguaggio naturale</a:t>
            </a:r>
            <a:r>
              <a:rPr lang="it-IT" sz="3000" dirty="0"/>
              <a:t> per analizzare i dati dei testi e identificare la polarità delle opinioni espresse, che possono essere positive, negative o neutrali.</a:t>
            </a:r>
          </a:p>
        </p:txBody>
      </p:sp>
    </p:spTree>
    <p:extLst>
      <p:ext uri="{BB962C8B-B14F-4D97-AF65-F5344CB8AC3E}">
        <p14:creationId xmlns:p14="http://schemas.microsoft.com/office/powerpoint/2010/main" val="1444846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Utilizzo della Sentiment Analysis: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450000" algn="just"/>
            <a:r>
              <a:rPr lang="it-IT" sz="3000" dirty="0"/>
              <a:t>Analisi dei dati dei social media;</a:t>
            </a:r>
          </a:p>
          <a:p>
            <a:pPr marL="450000" algn="just"/>
            <a:r>
              <a:rPr lang="it-IT" sz="3000" dirty="0"/>
              <a:t>Elaborazione delle recensioni dei clienti;</a:t>
            </a:r>
          </a:p>
          <a:p>
            <a:pPr marL="450000" algn="just"/>
            <a:r>
              <a:rPr lang="it-IT" sz="3000" dirty="0"/>
              <a:t>Ricerche di mercato;</a:t>
            </a:r>
          </a:p>
          <a:p>
            <a:pPr marL="450000" algn="just"/>
            <a:r>
              <a:rPr lang="it-IT" sz="3000" dirty="0"/>
              <a:t>Analisi dei dati politici;</a:t>
            </a:r>
          </a:p>
          <a:p>
            <a:pPr marL="450000" algn="just"/>
            <a:r>
              <a:rPr lang="it-IT" sz="3000" dirty="0"/>
              <a:t>Argomenti di tendenza.</a:t>
            </a:r>
          </a:p>
          <a:p>
            <a:pPr algn="just"/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2496325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Content Analysis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r>
              <a:rPr lang="it-IT" sz="3000" dirty="0"/>
              <a:t>Processo di ricerca utilizzato per analizzare il contenuto di un testo in modo oggettivo.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Questa tecnologia utilizza metodi quantitativi per identificare i temi principali e sostantivi in un testo.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Valuta l'accuratezza delle informazioni presenti in un testo e identifica eventuali pregiudizi o stereotipi in esso.</a:t>
            </a:r>
          </a:p>
        </p:txBody>
      </p:sp>
    </p:spTree>
    <p:extLst>
      <p:ext uri="{BB962C8B-B14F-4D97-AF65-F5344CB8AC3E}">
        <p14:creationId xmlns:p14="http://schemas.microsoft.com/office/powerpoint/2010/main" val="1623763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Utilizzo del Content Analysis: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450000" algn="just"/>
            <a:r>
              <a:rPr lang="it-IT" sz="3000" dirty="0"/>
              <a:t>Analisi dei media</a:t>
            </a:r>
          </a:p>
          <a:p>
            <a:pPr marL="450000" algn="just"/>
            <a:r>
              <a:rPr lang="it-IT" sz="3000" dirty="0"/>
              <a:t>Analisi delle pubblicità</a:t>
            </a:r>
          </a:p>
          <a:p>
            <a:pPr marL="450000" algn="just"/>
            <a:r>
              <a:rPr lang="it-IT" sz="3000" dirty="0"/>
              <a:t>Ricerca accademica</a:t>
            </a:r>
          </a:p>
          <a:p>
            <a:pPr marL="450000" algn="just"/>
            <a:r>
              <a:rPr lang="it-IT" sz="3000" dirty="0"/>
              <a:t>Analisi delle interviste </a:t>
            </a:r>
          </a:p>
          <a:p>
            <a:pPr algn="just"/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3444013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linee di circuito triple (widescreen)</Template>
  <TotalTime>123</TotalTime>
  <Words>797</Words>
  <Application>Microsoft Office PowerPoint</Application>
  <PresentationFormat>Personalizzato</PresentationFormat>
  <Paragraphs>126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Söhne</vt:lpstr>
      <vt:lpstr>Tecnologia 16x9</vt:lpstr>
      <vt:lpstr>Semantic Intelligence for Cyber-Security</vt:lpstr>
      <vt:lpstr>Semantic Intelligence</vt:lpstr>
      <vt:lpstr>Semantic Intelligence</vt:lpstr>
      <vt:lpstr>Applicazioni Semantic Intelligence:</vt:lpstr>
      <vt:lpstr>Analisi effettuata:</vt:lpstr>
      <vt:lpstr>Sentiment Analysis</vt:lpstr>
      <vt:lpstr>Utilizzo della Sentiment Analysis:</vt:lpstr>
      <vt:lpstr>Content Analysis</vt:lpstr>
      <vt:lpstr>Utilizzo del Content Analysis:</vt:lpstr>
      <vt:lpstr>Contesto applicativo</vt:lpstr>
      <vt:lpstr>Dataset</vt:lpstr>
      <vt:lpstr>Dataset – Struttura:</vt:lpstr>
      <vt:lpstr>Caso di studio</vt:lpstr>
      <vt:lpstr>Calcolo Sentiment per ogni Tweet </vt:lpstr>
      <vt:lpstr>Calcolo Sentiment per ogni Tweet </vt:lpstr>
      <vt:lpstr>Layout titolo e contenuto con grafico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Daniele Campopiano</dc:creator>
  <cp:lastModifiedBy>Daniele Campopiano</cp:lastModifiedBy>
  <cp:revision>11</cp:revision>
  <dcterms:created xsi:type="dcterms:W3CDTF">2023-02-24T13:46:17Z</dcterms:created>
  <dcterms:modified xsi:type="dcterms:W3CDTF">2023-02-24T16:03:18Z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