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72" r:id="rId5"/>
    <p:sldId id="268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96" r:id="rId18"/>
    <p:sldId id="284" r:id="rId19"/>
    <p:sldId id="285" r:id="rId20"/>
    <p:sldId id="286" r:id="rId21"/>
    <p:sldId id="287" r:id="rId22"/>
    <p:sldId id="297" r:id="rId23"/>
    <p:sldId id="291" r:id="rId24"/>
    <p:sldId id="292" r:id="rId25"/>
    <p:sldId id="293" r:id="rId26"/>
    <p:sldId id="294" r:id="rId27"/>
    <p:sldId id="295" r:id="rId28"/>
    <p:sldId id="298" r:id="rId29"/>
    <p:sldId id="299" r:id="rId30"/>
    <p:sldId id="300" r:id="rId31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828" autoAdjust="0"/>
  </p:normalViewPr>
  <p:slideViewPr>
    <p:cSldViewPr>
      <p:cViewPr varScale="1">
        <p:scale>
          <a:sx n="110" d="100"/>
          <a:sy n="110" d="100"/>
        </p:scale>
        <p:origin x="936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Campopiano" userId="134d6b9f1efdce74" providerId="LiveId" clId="{9290B50E-0F91-46B0-8D0F-1A12A4D09882}"/>
    <pc:docChg chg="modSld">
      <pc:chgData name="Daniele Campopiano" userId="134d6b9f1efdce74" providerId="LiveId" clId="{9290B50E-0F91-46B0-8D0F-1A12A4D09882}" dt="2023-03-29T10:17:55.508" v="0" actId="20577"/>
      <pc:docMkLst>
        <pc:docMk/>
      </pc:docMkLst>
      <pc:sldChg chg="modSp mod">
        <pc:chgData name="Daniele Campopiano" userId="134d6b9f1efdce74" providerId="LiveId" clId="{9290B50E-0F91-46B0-8D0F-1A12A4D09882}" dt="2023-03-29T10:17:55.508" v="0" actId="20577"/>
        <pc:sldMkLst>
          <pc:docMk/>
          <pc:sldMk cId="3589808300" sldId="281"/>
        </pc:sldMkLst>
        <pc:spChg chg="mod">
          <ac:chgData name="Daniele Campopiano" userId="134d6b9f1efdce74" providerId="LiveId" clId="{9290B50E-0F91-46B0-8D0F-1A12A4D09882}" dt="2023-03-29T10:17:55.508" v="0" actId="20577"/>
          <ac:spMkLst>
            <pc:docMk/>
            <pc:sldMk cId="3589808300" sldId="281"/>
            <ac:spMk id="1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6.0847330215586404E-3"/>
          <c:w val="0.99537931292930082"/>
          <c:h val="0.993915266978441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rgbClr val="00B05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E-41BB-8D1F-E0CEFC6C15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CE-41BB-8D1F-E0CEFC6C15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rgbClr val="FF000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CE-41BB-8D1F-E0CEFC6C15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03/04/2023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195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43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41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979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319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quanto riguarda il Sentiment Analysis, la prima cosa che abbiamo fatto è stata quella d calcolare il Sentiment di ogni tweet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897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600" dirty="0"/>
              <a:t>Il punteggio finale indica se la frase ha un orientamento emotivo positivo (compound score &gt; 0), negativo (compound score &lt; 0) o neutro (compound score = 0).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469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627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015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06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18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099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nostro caso di studio</a:t>
            </a:r>
          </a:p>
          <a:p>
            <a:endParaRPr lang="it-IT" dirty="0"/>
          </a:p>
          <a:p>
            <a:r>
              <a:rPr lang="it-IT" dirty="0"/>
              <a:t>Noi lo sappiamo a priori ma, analizzando un dataset qualsisi possiamo facilmente capire qual è l’argomento trattato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39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221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571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649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libreria che abbiamo utilizzato per fare Content è stata Spacy.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18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536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186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234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due tipologie di analisi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059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l’analisi effettuata in questo progetto abbiamo utilizzato x e 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99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viene utilizzata in molteplici contesti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382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Ricordarsi il «Contenuto»</a:t>
            </a:r>
          </a:p>
          <a:p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Es. Analisi del Contenuto dei Media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631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03/04/2023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Semantic Intelligence for Cyber-Security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Sentiment e content analysis dei tweet riguardati i vaccini per il covid-19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  <p:sp>
        <p:nvSpPr>
          <p:cNvPr id="4" name="Sottotitolo 4">
            <a:extLst>
              <a:ext uri="{FF2B5EF4-FFF2-40B4-BE49-F238E27FC236}">
                <a16:creationId xmlns:a16="http://schemas.microsoft.com/office/drawing/2014/main" id="{44DE3D49-E3D5-D289-8F75-4CD410F70E60}"/>
              </a:ext>
            </a:extLst>
          </p:cNvPr>
          <p:cNvSpPr txBox="1">
            <a:spLocks/>
          </p:cNvSpPr>
          <p:nvPr/>
        </p:nvSpPr>
        <p:spPr>
          <a:xfrm>
            <a:off x="4599861" y="4581128"/>
            <a:ext cx="5760640" cy="9361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b="1" dirty="0">
                <a:solidFill>
                  <a:schemeClr val="tx1"/>
                </a:solidFill>
              </a:rPr>
              <a:t>CAMPOPIANO DANIELE - 174624</a:t>
            </a:r>
          </a:p>
          <a:p>
            <a:pPr algn="r"/>
            <a:r>
              <a:rPr lang="it-IT" b="1" dirty="0">
                <a:solidFill>
                  <a:schemeClr val="tx1"/>
                </a:solidFill>
              </a:rPr>
              <a:t>SALVATORE CARMINE - 174337</a:t>
            </a:r>
          </a:p>
        </p:txBody>
      </p:sp>
    </p:spTree>
    <p:extLst>
      <p:ext uri="{BB962C8B-B14F-4D97-AF65-F5344CB8AC3E}">
        <p14:creationId xmlns:p14="http://schemas.microsoft.com/office/powerpoint/2010/main" val="22048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Contesto applicativo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questo caso di studio abbiamo effettuato Sentiment e Content Analysis su un dataset contenente i tweet riguardanti la pandemia da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particolare, l’obiettivo è stato quello di analizzare il pensiero comune degli utenti di Twitter riguardante i vaccini.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endParaRPr lang="it-IT" sz="3000" dirty="0"/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640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 – Struttura: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è strutturato come segue: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b="1" dirty="0"/>
              <a:t>tweet_id</a:t>
            </a:r>
            <a:r>
              <a:rPr lang="it-IT" sz="3000" dirty="0"/>
              <a:t>: Codice identificativo numerico di 19 cifre</a:t>
            </a:r>
          </a:p>
          <a:p>
            <a:pPr marL="602453" indent="-457200" algn="just">
              <a:lnSpc>
                <a:spcPct val="100000"/>
              </a:lnSpc>
            </a:pPr>
            <a:r>
              <a:rPr lang="it-IT" sz="3000" b="1" dirty="0"/>
              <a:t>polarity</a:t>
            </a:r>
            <a:r>
              <a:rPr lang="it-IT" sz="3000" dirty="0"/>
              <a:t>: Numero intero compreso tra 1 e 3</a:t>
            </a:r>
          </a:p>
          <a:p>
            <a:pPr marL="449999" lvl="1" indent="0">
              <a:lnSpc>
                <a:spcPct val="100000"/>
              </a:lnSpc>
              <a:buNone/>
            </a:pPr>
            <a:r>
              <a:rPr lang="it-IT" sz="2600" dirty="0"/>
              <a:t>	</a:t>
            </a:r>
            <a:r>
              <a:rPr lang="it-IT" sz="2600" dirty="0">
                <a:solidFill>
                  <a:srgbClr val="FF0000"/>
                </a:solidFill>
              </a:rPr>
              <a:t>1 = Negativo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FFC000"/>
                </a:solidFill>
              </a:rPr>
              <a:t>2 = Neutrale</a:t>
            </a:r>
            <a:r>
              <a:rPr lang="it-IT" sz="2600" dirty="0"/>
              <a:t>	</a:t>
            </a:r>
            <a:r>
              <a:rPr lang="it-IT" sz="2600" dirty="0">
                <a:solidFill>
                  <a:srgbClr val="00B050"/>
                </a:solidFill>
              </a:rPr>
              <a:t>3 = Positivo </a:t>
            </a:r>
          </a:p>
          <a:p>
            <a:pPr marL="602453" indent="-457200" algn="just"/>
            <a:r>
              <a:rPr lang="it-IT" sz="3000" b="1" dirty="0"/>
              <a:t>tweet</a:t>
            </a:r>
            <a:r>
              <a:rPr lang="it-IT" sz="3000" dirty="0"/>
              <a:t>: Messaggio di testo</a:t>
            </a:r>
          </a:p>
          <a:p>
            <a:pPr marL="145253" indent="0" algn="just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98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Dataset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Il dataset utilizzato possiede 6000 record così organizzati: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1381546138973573123,3,SputnikV at 91% efficiency is far ahead of #Covishield and #Covaxin.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602453" indent="-457200" algn="just"/>
            <a:r>
              <a:rPr lang="en-US" sz="3000" dirty="0"/>
              <a:t>1382698857625227272,1,"Second dose of #moderna is kicking my ass. Arm hurts like hell and nausea. This is not fun.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9057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Caso di studio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Abbiamo sviluppato uno programma in </a:t>
            </a:r>
            <a:r>
              <a:rPr lang="it-IT" sz="3000" b="1" dirty="0"/>
              <a:t>Python </a:t>
            </a:r>
            <a:r>
              <a:rPr lang="it-IT" sz="3000" dirty="0"/>
              <a:t>che, tramite delle librerie apposite, ci ha permesso di effettuare entrambe le analisi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abbiamo riportato i risultati all’interno di un file di testo.</a:t>
            </a:r>
          </a:p>
          <a:p>
            <a:pPr marL="145253" indent="0" algn="just">
              <a:buNone/>
            </a:pPr>
            <a:endParaRPr lang="en-US" sz="30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33982D4-CB83-D471-BD7B-5570478EF5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56" y="4687942"/>
            <a:ext cx="1347111" cy="14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25860" y="476672"/>
            <a:ext cx="10360501" cy="4104456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8800" b="1" dirty="0"/>
              <a:t>Sentiment Analysis</a:t>
            </a:r>
            <a:br>
              <a:rPr lang="it-IT" sz="5000" b="1" dirty="0"/>
            </a:br>
            <a:br>
              <a:rPr lang="it-IT" sz="5000" b="1" dirty="0"/>
            </a:br>
            <a:endParaRPr lang="it-IT" sz="50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38338C-4F2C-9364-B45F-8D6FC5AEE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61" y="2956749"/>
            <a:ext cx="4870702" cy="32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Per calcolare il sentiment dei singoli tweet abbiamo utilizzato la libreria </a:t>
            </a:r>
            <a:r>
              <a:rPr lang="it-IT" sz="3000" b="1" dirty="0"/>
              <a:t>NLTK</a:t>
            </a:r>
            <a:r>
              <a:rPr lang="it-IT" sz="3000" dirty="0"/>
              <a:t> (Natural Language Toolkit).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ci ha permesso di rimuovere gli hashtag, i link e i simboli dal testo del tweet, tokenizzare le parole del testo del tweet, ossia suddividere il testo in frasi e parole.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695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Calcolo Sentiment per ogni Tweet 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Successivamente questa libreria ci ha permesso di rimuovere le </a:t>
            </a:r>
            <a:r>
              <a:rPr lang="it-IT" sz="3000" b="1" dirty="0">
                <a:solidFill>
                  <a:srgbClr val="FF0000"/>
                </a:solidFill>
              </a:rPr>
              <a:t>stop-word</a:t>
            </a:r>
            <a:r>
              <a:rPr lang="it-IT" sz="3000" dirty="0"/>
              <a:t> dal testo del tweet, in quanto non forniscono informazioni rilevanti sul sentiment della frase.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Infine effettua l'</a:t>
            </a:r>
            <a:r>
              <a:rPr lang="it-IT" sz="3000" b="1" dirty="0"/>
              <a:t>analisi delle polarità</a:t>
            </a:r>
            <a:r>
              <a:rPr lang="it-IT" sz="3000" dirty="0"/>
              <a:t> per calcolare il sentiment dei tweet. Questo  si basa sull'attribuzione di un punteggio (compound) a ciascuna frase del testo, che rappresenta la somma dei punteggi attribuiti alle singole parole della frase. Il punteggio finale sarà contenuto nell’intervallo [-1;1].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801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218882" y="1706443"/>
            <a:ext cx="10360501" cy="4462272"/>
          </a:xfrm>
        </p:spPr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it-IT" sz="3000" dirty="0"/>
              <a:t>La media del Sentiment Analysis dei tweet è: </a:t>
            </a:r>
            <a:r>
              <a:rPr lang="it-IT" sz="3000" b="1" dirty="0"/>
              <a:t>0.13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Dei 6000 tweets analizzati sono presenti:</a:t>
            </a:r>
          </a:p>
          <a:p>
            <a:pPr marL="602453" indent="-457200" algn="just"/>
            <a:r>
              <a:rPr lang="it-IT" sz="3000" dirty="0"/>
              <a:t>Tweet Positivi: </a:t>
            </a:r>
            <a:r>
              <a:rPr lang="it-IT" sz="3000" b="1" dirty="0">
                <a:solidFill>
                  <a:srgbClr val="00B050"/>
                </a:solidFill>
              </a:rPr>
              <a:t>2706</a:t>
            </a:r>
          </a:p>
          <a:p>
            <a:pPr marL="602453" indent="-457200" algn="just"/>
            <a:r>
              <a:rPr lang="it-IT" sz="3000" dirty="0"/>
              <a:t>Tweet Neutrali: </a:t>
            </a:r>
            <a:r>
              <a:rPr lang="it-IT" sz="3000" b="1" dirty="0">
                <a:solidFill>
                  <a:srgbClr val="FFC000"/>
                </a:solidFill>
              </a:rPr>
              <a:t>1897</a:t>
            </a:r>
          </a:p>
          <a:p>
            <a:pPr marL="602453" indent="-457200" algn="just"/>
            <a:r>
              <a:rPr lang="it-IT" sz="3000" dirty="0"/>
              <a:t>Tweet Negativi: </a:t>
            </a:r>
            <a:r>
              <a:rPr lang="it-IT" sz="3000" b="1" dirty="0">
                <a:solidFill>
                  <a:srgbClr val="FF0000"/>
                </a:solidFill>
              </a:rPr>
              <a:t>1397</a:t>
            </a:r>
            <a:endParaRPr lang="en-US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Segnaposto contenuto 8" descr="Istogramma che mostra i valori di 3 serie per 4 categorie">
            <a:extLst>
              <a:ext uri="{FF2B5EF4-FFF2-40B4-BE49-F238E27FC236}">
                <a16:creationId xmlns:a16="http://schemas.microsoft.com/office/drawing/2014/main" id="{00902C2B-DC0F-9766-D856-EBF1ACF24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628414"/>
              </p:ext>
            </p:extLst>
          </p:nvPr>
        </p:nvGraphicFramePr>
        <p:xfrm>
          <a:off x="8974732" y="4005064"/>
          <a:ext cx="2892525" cy="215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4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– 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endParaRPr lang="it-IT" sz="100" dirty="0"/>
          </a:p>
          <a:p>
            <a:pPr marL="145253" indent="0" algn="just">
              <a:buNone/>
            </a:pPr>
            <a:r>
              <a:rPr lang="en-US" sz="3000" dirty="0"/>
              <a:t>Congrats to the amazing scientists who created #coronavirus #vaccines to end the #pandemic.</a:t>
            </a:r>
          </a:p>
          <a:p>
            <a:pPr marL="145253" indent="0" algn="just">
              <a:buNone/>
            </a:pPr>
            <a:r>
              <a:rPr lang="en-US" sz="3000" dirty="0"/>
              <a:t>Sentiment: 0.60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#Biden administration finalizes #deal for #200 #million #vaccine doses from #Pfizer, #Moderna</a:t>
            </a:r>
          </a:p>
          <a:p>
            <a:pPr marL="145253" indent="0" algn="just">
              <a:buNone/>
            </a:pPr>
            <a:r>
              <a:rPr lang="en-US" sz="3000" dirty="0"/>
              <a:t>Sentiment: 0.0</a:t>
            </a:r>
          </a:p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en-US" sz="3000" dirty="0"/>
              <a:t>Testo: Russian woman after mRNA #SputnikV is very sick and terrified.</a:t>
            </a:r>
          </a:p>
          <a:p>
            <a:pPr marL="145253" indent="0" algn="just">
              <a:buNone/>
            </a:pPr>
            <a:r>
              <a:rPr lang="en-US" sz="3000" dirty="0"/>
              <a:t>Sentiment: -0.46</a:t>
            </a:r>
          </a:p>
        </p:txBody>
      </p:sp>
    </p:spTree>
    <p:extLst>
      <p:ext uri="{BB962C8B-B14F-4D97-AF65-F5344CB8AC3E}">
        <p14:creationId xmlns:p14="http://schemas.microsoft.com/office/powerpoint/2010/main" val="24270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97868" y="332656"/>
            <a:ext cx="10360501" cy="4104456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8800" b="1" dirty="0"/>
              <a:t>Content Analysis</a:t>
            </a:r>
            <a:br>
              <a:rPr lang="it-IT" sz="5000" b="1" dirty="0"/>
            </a:br>
            <a:br>
              <a:rPr lang="it-IT" sz="5000" b="1" dirty="0"/>
            </a:br>
            <a:endParaRPr lang="it-IT" sz="50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C9603D-6FB6-3B82-9531-04B471F08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50" y="3449247"/>
            <a:ext cx="2609324" cy="17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 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Campo dell'intelligenza artificiale che si concentra sulla comprensione del significato del linguaggio naturale utilizzando una serie di tecniche e metodologie.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Ciò include la capacità di analizzare il contenuto semantico di un testo, comprenderne il contesto e fornire risposte intelligenti e significative.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Natural Language Processing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Il Natural Language Processing (NLP) è una tecnologia che permette di processare e analizzare il linguaggio naturale umano.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Spacy è una libreria Python utilizzata per l'elaborazione del linguaggio naturale, che fornisce delle funzioni utili per eseguire operazioni di NLP.</a:t>
            </a:r>
          </a:p>
        </p:txBody>
      </p:sp>
    </p:spTree>
    <p:extLst>
      <p:ext uri="{BB962C8B-B14F-4D97-AF65-F5344CB8AC3E}">
        <p14:creationId xmlns:p14="http://schemas.microsoft.com/office/powerpoint/2010/main" val="28836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Spacy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consente di effettuare: 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602453" indent="-457200" algn="just"/>
            <a:r>
              <a:rPr lang="it-IT" sz="3000" dirty="0"/>
              <a:t>Analisi della sintassi</a:t>
            </a:r>
          </a:p>
          <a:p>
            <a:pPr marL="602453" indent="-457200" algn="just"/>
            <a:r>
              <a:rPr lang="it-IT" sz="3000" dirty="0"/>
              <a:t>Estrazione di informazioni </a:t>
            </a:r>
          </a:p>
          <a:p>
            <a:pPr marL="602453" indent="-457200" algn="just"/>
            <a:r>
              <a:rPr lang="it-IT" sz="3000" dirty="0"/>
              <a:t>Classificazione del testo</a:t>
            </a:r>
          </a:p>
        </p:txBody>
      </p:sp>
    </p:spTree>
    <p:extLst>
      <p:ext uri="{BB962C8B-B14F-4D97-AF65-F5344CB8AC3E}">
        <p14:creationId xmlns:p14="http://schemas.microsoft.com/office/powerpoint/2010/main" val="40946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Parole maggiormente utilizzate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numCol="2"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Vaccine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Moderna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Covaxin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COVID19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SputnikV</a:t>
            </a:r>
          </a:p>
          <a:p>
            <a:pPr marL="659603" indent="-514350" algn="just">
              <a:buFont typeface="+mj-lt"/>
              <a:buAutoNum type="arabicPeriod"/>
            </a:pPr>
            <a:endParaRPr lang="it-IT" sz="3000" dirty="0"/>
          </a:p>
          <a:p>
            <a:pPr marL="659603" indent="-514350" algn="just">
              <a:buFont typeface="+mj-lt"/>
              <a:buAutoNum type="arabicPeriod"/>
            </a:pPr>
            <a:endParaRPr lang="it-IT" sz="3000" dirty="0"/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Pfizer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Vaccines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First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Dose</a:t>
            </a:r>
          </a:p>
          <a:p>
            <a:pPr marL="659603" indent="-514350" algn="just">
              <a:buFont typeface="+mj-lt"/>
              <a:buAutoNum type="arabicPeriod"/>
            </a:pPr>
            <a:r>
              <a:rPr lang="it-IT" sz="3000" dirty="0"/>
              <a:t> PfizerBioNTech</a:t>
            </a:r>
          </a:p>
        </p:txBody>
      </p:sp>
    </p:spTree>
    <p:extLst>
      <p:ext uri="{BB962C8B-B14F-4D97-AF65-F5344CB8AC3E}">
        <p14:creationId xmlns:p14="http://schemas.microsoft.com/office/powerpoint/2010/main" val="151866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Identificazione delle frasi e sostantivi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3000" dirty="0"/>
          </a:p>
          <a:p>
            <a:pPr marL="145253" indent="0" algn="just">
              <a:buNone/>
            </a:pPr>
            <a:r>
              <a:rPr lang="it-IT" sz="3000" dirty="0"/>
              <a:t>Spacy ci ha permesso di identificare le frasi e i sostantivi presenti nei tweet a partire da un </a:t>
            </a:r>
            <a:r>
              <a:rPr lang="it-IT" sz="3000" b="1" dirty="0"/>
              <a:t>modello della lingua inglese</a:t>
            </a:r>
            <a:r>
              <a:rPr lang="it-IT" sz="3000" dirty="0"/>
              <a:t>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Per evitare </a:t>
            </a:r>
            <a:r>
              <a:rPr lang="it-IT" sz="3000"/>
              <a:t>di contare </a:t>
            </a:r>
            <a:r>
              <a:rPr lang="it-IT" sz="3000" dirty="0"/>
              <a:t>più volte un sostantivo presente in più frasi, li abbiamo salvati in una variabile di tipo </a:t>
            </a:r>
            <a:r>
              <a:rPr lang="it-IT" sz="3000" b="1" dirty="0"/>
              <a:t>set</a:t>
            </a:r>
            <a:r>
              <a:rPr lang="it-IT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Risultati dell’identificazione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602453" indent="-457200" algn="just"/>
            <a:r>
              <a:rPr lang="it-IT" sz="4000" dirty="0"/>
              <a:t>Frasi: </a:t>
            </a:r>
            <a:r>
              <a:rPr lang="it-IT" sz="4000" b="1" dirty="0"/>
              <a:t>14618</a:t>
            </a:r>
          </a:p>
          <a:p>
            <a:pPr marL="602453" indent="-457200" algn="just"/>
            <a:r>
              <a:rPr lang="it-IT" sz="4000" dirty="0"/>
              <a:t>Sostantivi</a:t>
            </a:r>
            <a:r>
              <a:rPr lang="it-IT" sz="4000" b="1" dirty="0"/>
              <a:t>: 9111 </a:t>
            </a:r>
          </a:p>
          <a:p>
            <a:pPr marL="602453" indent="-457200" algn="just"/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Tutti i risultati sono stati salvati all’interno di un file di testo.</a:t>
            </a:r>
          </a:p>
          <a:p>
            <a:pPr marL="602453" indent="-457200" algn="just"/>
            <a:endParaRPr lang="it-IT" sz="3000" dirty="0"/>
          </a:p>
          <a:p>
            <a:pPr marL="602453" indent="-457200"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5377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Conclusioni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145253" indent="0" algn="just">
              <a:buNone/>
            </a:pPr>
            <a:r>
              <a:rPr lang="it-IT" sz="3000" dirty="0"/>
              <a:t>Dai risultati ottenuti da questo caso di studio possiamo affermare che </a:t>
            </a:r>
            <a:r>
              <a:rPr lang="it-IT" sz="3000" b="1" dirty="0"/>
              <a:t>Content</a:t>
            </a:r>
            <a:r>
              <a:rPr lang="it-IT" sz="3000" dirty="0"/>
              <a:t> e </a:t>
            </a:r>
            <a:r>
              <a:rPr lang="it-IT" sz="3000" b="1" dirty="0"/>
              <a:t>Sentiment Analysis </a:t>
            </a:r>
            <a:r>
              <a:rPr lang="it-IT" sz="3000" dirty="0"/>
              <a:t>ci forniscono moltissime informazioni sul dataset analizzato.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In particolare sotto due diversi aspetti:</a:t>
            </a:r>
          </a:p>
          <a:p>
            <a:pPr marL="602453" indent="-457200" algn="just"/>
            <a:r>
              <a:rPr lang="it-IT" sz="3000" b="1" dirty="0"/>
              <a:t>Oggettivo</a:t>
            </a:r>
            <a:r>
              <a:rPr lang="it-IT" sz="3000" dirty="0"/>
              <a:t> (Content Analysis)</a:t>
            </a:r>
          </a:p>
          <a:p>
            <a:pPr marL="602453" indent="-457200" algn="just"/>
            <a:r>
              <a:rPr lang="it-IT" sz="3000" b="1" dirty="0"/>
              <a:t>Soggettivo</a:t>
            </a:r>
            <a:r>
              <a:rPr lang="it-IT" sz="3000" dirty="0"/>
              <a:t> (Sentiment Analysis).</a:t>
            </a:r>
          </a:p>
        </p:txBody>
      </p:sp>
    </p:spTree>
    <p:extLst>
      <p:ext uri="{BB962C8B-B14F-4D97-AF65-F5344CB8AC3E}">
        <p14:creationId xmlns:p14="http://schemas.microsoft.com/office/powerpoint/2010/main" val="42276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Conclusioni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endParaRPr lang="en-US" sz="4000" dirty="0"/>
          </a:p>
          <a:p>
            <a:pPr marL="145253" indent="0" algn="just">
              <a:buNone/>
            </a:pPr>
            <a:r>
              <a:rPr lang="it-IT" sz="3000" b="1" dirty="0"/>
              <a:t>Sentiment Analysis:</a:t>
            </a:r>
            <a:r>
              <a:rPr lang="it-IT" sz="3000" dirty="0"/>
              <a:t> Ci ha permesso di capire quali sono le opinioni ed il sentimento delle persone riguardo i vaccini per il Covid-19.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b="1" dirty="0"/>
              <a:t>Content Analysis:</a:t>
            </a:r>
            <a:r>
              <a:rPr lang="it-IT" sz="3000" dirty="0"/>
              <a:t> Permette di capire l’argomento principale del dataset analizzato senza conoscerlo a priori.</a:t>
            </a:r>
          </a:p>
          <a:p>
            <a:pPr marL="602453" indent="-457200"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9238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26748" y="2204864"/>
            <a:ext cx="8735325" cy="106414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6600" dirty="0"/>
              <a:t>Grazie per l’attenzione!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726748" y="3356992"/>
            <a:ext cx="8735325" cy="1008112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it-IT" sz="4000" dirty="0"/>
              <a:t>Sentiment e content analysis dei tweet riguardati i vaccini per il covid-19</a:t>
            </a:r>
          </a:p>
        </p:txBody>
      </p:sp>
      <p:pic>
        <p:nvPicPr>
          <p:cNvPr id="3" name="Immagine 2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A39C3A7-A3CB-1B93-8C9B-F6CC20110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64" y="116632"/>
            <a:ext cx="9807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Alcune delle tecniche utilizzate includono la linguistica computazionale, l'elaborazione del linguaggio naturale e l'apprendimento automatico.</a:t>
            </a:r>
          </a:p>
          <a:p>
            <a:pPr marL="0" indent="0" algn="just" rtl="0">
              <a:buNone/>
            </a:pPr>
            <a:endParaRPr lang="it-IT" sz="3000" dirty="0"/>
          </a:p>
          <a:p>
            <a:pPr marL="0" indent="0" algn="just" rtl="0">
              <a:buNone/>
            </a:pPr>
            <a:r>
              <a:rPr lang="it-IT" sz="3000" dirty="0"/>
              <a:t>Ci sono molte applicazioni pratiche della Semantic intelligence, come:</a:t>
            </a:r>
          </a:p>
          <a:p>
            <a:pPr marL="0" indent="0" algn="just" rtl="0">
              <a:buNone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99176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Applicazioni</a:t>
            </a:r>
            <a:r>
              <a:rPr lang="it-IT" sz="5000" dirty="0"/>
              <a:t> </a:t>
            </a:r>
            <a:r>
              <a:rPr lang="it-IT" sz="5000" b="1" dirty="0"/>
              <a:t>Semantic</a:t>
            </a:r>
            <a:r>
              <a:rPr lang="it-IT" sz="5000" dirty="0"/>
              <a:t> </a:t>
            </a:r>
            <a:r>
              <a:rPr lang="it-IT" sz="5000" b="1" dirty="0"/>
              <a:t>Intelligence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algn="just"/>
            <a:r>
              <a:rPr lang="it-IT" sz="3000" dirty="0"/>
              <a:t>Analisi semantica del testo per migliorare la ricerca su Internet;</a:t>
            </a:r>
          </a:p>
          <a:p>
            <a:pPr algn="just"/>
            <a:r>
              <a:rPr lang="it-IT" sz="3000" dirty="0"/>
              <a:t>Elaborazione del linguaggio naturale per assistenti vocali;</a:t>
            </a:r>
          </a:p>
          <a:p>
            <a:pPr algn="just"/>
            <a:r>
              <a:rPr lang="it-IT" sz="3000" dirty="0"/>
              <a:t>Elaborazione del linguaggio naturale tramite chatbot;</a:t>
            </a:r>
          </a:p>
          <a:p>
            <a:pPr algn="just"/>
            <a:r>
              <a:rPr lang="it-IT" sz="3000" dirty="0"/>
              <a:t>Analisi del contenuto semantico per la ricerca di mercato;</a:t>
            </a:r>
          </a:p>
          <a:p>
            <a:pPr algn="just"/>
            <a:r>
              <a:rPr lang="it-IT" sz="3000" dirty="0"/>
              <a:t>Gestione delle recensioni dei clienti.</a:t>
            </a:r>
          </a:p>
        </p:txBody>
      </p:sp>
    </p:spTree>
    <p:extLst>
      <p:ext uri="{BB962C8B-B14F-4D97-AF65-F5344CB8AC3E}">
        <p14:creationId xmlns:p14="http://schemas.microsoft.com/office/powerpoint/2010/main" val="28248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Analisi</a:t>
            </a:r>
            <a:r>
              <a:rPr lang="it-IT" sz="5000" dirty="0"/>
              <a:t> </a:t>
            </a:r>
            <a:r>
              <a:rPr lang="it-IT" sz="5000" b="1" dirty="0"/>
              <a:t>effettuata</a:t>
            </a:r>
            <a:r>
              <a:rPr lang="it-IT" sz="5000" dirty="0"/>
              <a:t>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br>
              <a:rPr lang="it-IT" sz="3000" dirty="0"/>
            </a:br>
            <a:endParaRPr lang="it-IT" sz="3000" dirty="0"/>
          </a:p>
          <a:p>
            <a:pPr algn="just"/>
            <a:r>
              <a:rPr lang="it-IT" sz="4400" dirty="0"/>
              <a:t>Sentiment Analysis</a:t>
            </a:r>
          </a:p>
          <a:p>
            <a:pPr algn="just"/>
            <a:endParaRPr lang="it-IT" sz="4400" dirty="0"/>
          </a:p>
          <a:p>
            <a:pPr algn="just"/>
            <a:r>
              <a:rPr lang="it-IT" sz="4400" dirty="0"/>
              <a:t>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8577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5000" b="1" dirty="0"/>
              <a:t>Sentiment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Processo automatizzato che si concentra sulla valutazione delle emozioni e dei sentimenti espressi in un testo.</a:t>
            </a:r>
          </a:p>
          <a:p>
            <a:pPr marL="0" indent="0" algn="just">
              <a:buNone/>
            </a:pPr>
            <a:endParaRPr lang="it-IT" sz="3000" dirty="0"/>
          </a:p>
          <a:p>
            <a:pPr marL="0" indent="0" algn="just">
              <a:buNone/>
            </a:pPr>
            <a:r>
              <a:rPr lang="it-IT" sz="3000" dirty="0"/>
              <a:t>Questa tecnologia utilizza algoritmi di </a:t>
            </a:r>
            <a:r>
              <a:rPr lang="it-IT" sz="3000" b="1" dirty="0"/>
              <a:t>intelligenza artificiale</a:t>
            </a:r>
            <a:r>
              <a:rPr lang="it-IT" sz="3000" dirty="0"/>
              <a:t> e di </a:t>
            </a:r>
            <a:r>
              <a:rPr lang="it-IT" sz="3000" b="1" dirty="0"/>
              <a:t>elaborazione del linguaggio naturale</a:t>
            </a:r>
            <a:r>
              <a:rPr lang="it-IT" sz="3000" dirty="0"/>
              <a:t> per analizzare i dati dei testi e identificare la polarità delle opinioni espresse, che possono essere positive, negative o neutrali.</a:t>
            </a:r>
          </a:p>
        </p:txBody>
      </p:sp>
    </p:spTree>
    <p:extLst>
      <p:ext uri="{BB962C8B-B14F-4D97-AF65-F5344CB8AC3E}">
        <p14:creationId xmlns:p14="http://schemas.microsoft.com/office/powerpoint/2010/main" val="14448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della Sentiment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dati dei social media;</a:t>
            </a:r>
          </a:p>
          <a:p>
            <a:pPr marL="450000" algn="just"/>
            <a:r>
              <a:rPr lang="it-IT" sz="3000" dirty="0"/>
              <a:t>Elaborazione delle recensioni dei clienti;</a:t>
            </a:r>
          </a:p>
          <a:p>
            <a:pPr marL="450000" algn="just"/>
            <a:r>
              <a:rPr lang="it-IT" sz="3000" dirty="0"/>
              <a:t>Ricerche di mercato;</a:t>
            </a:r>
          </a:p>
          <a:p>
            <a:pPr marL="450000" algn="just"/>
            <a:r>
              <a:rPr lang="it-IT" sz="3000" dirty="0"/>
              <a:t>Analisi dei dati politici;</a:t>
            </a:r>
          </a:p>
          <a:p>
            <a:pPr marL="450000" algn="just"/>
            <a:r>
              <a:rPr lang="it-IT" sz="3000" dirty="0"/>
              <a:t>Argomenti di tendenza.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4963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Content Analysis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45253" indent="0" algn="just">
              <a:buNone/>
            </a:pPr>
            <a:r>
              <a:rPr lang="it-IT" sz="3000" dirty="0"/>
              <a:t>Processo di ricerca utilizzato per analizzare il contenuto di un testo in modo oggettivo.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Questa tecnologia utilizza metodi quantitativi per identificare i temi principali e sostantivi in un testo.</a:t>
            </a:r>
          </a:p>
          <a:p>
            <a:pPr marL="145253" indent="0" algn="just">
              <a:buNone/>
            </a:pPr>
            <a:endParaRPr lang="it-IT" sz="3000" dirty="0"/>
          </a:p>
          <a:p>
            <a:pPr marL="145253" indent="0" algn="just">
              <a:buNone/>
            </a:pPr>
            <a:r>
              <a:rPr lang="it-IT" sz="3000" dirty="0"/>
              <a:t>Valuta l'accuratezza delle informazioni presenti in un testo e identifica eventuali pregiudizi o stereotipi in esso.</a:t>
            </a:r>
          </a:p>
        </p:txBody>
      </p:sp>
    </p:spTree>
    <p:extLst>
      <p:ext uri="{BB962C8B-B14F-4D97-AF65-F5344CB8AC3E}">
        <p14:creationId xmlns:p14="http://schemas.microsoft.com/office/powerpoint/2010/main" val="16237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5000" b="1" dirty="0"/>
              <a:t>Utilizzo del Content Analysis: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 rtl="0">
              <a:buNone/>
            </a:pPr>
            <a:endParaRPr lang="it-IT" sz="3000" dirty="0"/>
          </a:p>
          <a:p>
            <a:pPr marL="450000" algn="just"/>
            <a:r>
              <a:rPr lang="it-IT" sz="3000" dirty="0"/>
              <a:t>Analisi dei media</a:t>
            </a:r>
          </a:p>
          <a:p>
            <a:pPr marL="450000" algn="just"/>
            <a:r>
              <a:rPr lang="it-IT" sz="3000" dirty="0"/>
              <a:t>Analisi delle pubblicità</a:t>
            </a:r>
          </a:p>
          <a:p>
            <a:pPr marL="450000" algn="just"/>
            <a:r>
              <a:rPr lang="it-IT" sz="3000" dirty="0"/>
              <a:t>Ricerca accademica</a:t>
            </a:r>
          </a:p>
          <a:p>
            <a:pPr marL="450000" algn="just"/>
            <a:r>
              <a:rPr lang="it-IT" sz="3000" dirty="0"/>
              <a:t>Analisi delle interviste </a:t>
            </a:r>
          </a:p>
          <a:p>
            <a:pPr algn="just"/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34440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447</TotalTime>
  <Words>1254</Words>
  <Application>Microsoft Office PowerPoint</Application>
  <PresentationFormat>Personalizzato</PresentationFormat>
  <Paragraphs>218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Söhne</vt:lpstr>
      <vt:lpstr>Tecnologia 16x9</vt:lpstr>
      <vt:lpstr>Semantic Intelligence for Cyber-Security</vt:lpstr>
      <vt:lpstr>Semantic Intelligence</vt:lpstr>
      <vt:lpstr>Semantic Intelligence</vt:lpstr>
      <vt:lpstr>Applicazioni Semantic Intelligence:</vt:lpstr>
      <vt:lpstr>Analisi effettuata:</vt:lpstr>
      <vt:lpstr>Sentiment Analysis</vt:lpstr>
      <vt:lpstr>Utilizzo della Sentiment Analysis:</vt:lpstr>
      <vt:lpstr>Content Analysis</vt:lpstr>
      <vt:lpstr>Utilizzo del Content Analysis:</vt:lpstr>
      <vt:lpstr>Contesto applicativo</vt:lpstr>
      <vt:lpstr>Dataset – Struttura:</vt:lpstr>
      <vt:lpstr>Dataset</vt:lpstr>
      <vt:lpstr>Caso di studio</vt:lpstr>
      <vt:lpstr>Sentiment Analysis  </vt:lpstr>
      <vt:lpstr>Calcolo Sentiment per ogni Tweet </vt:lpstr>
      <vt:lpstr>Calcolo Sentiment per ogni Tweet </vt:lpstr>
      <vt:lpstr>Risultati – Sentiment Analysis</vt:lpstr>
      <vt:lpstr>Risultati – Sentiment Analysis</vt:lpstr>
      <vt:lpstr>Content Analysis  </vt:lpstr>
      <vt:lpstr>Natural Language Processing</vt:lpstr>
      <vt:lpstr>Spacy</vt:lpstr>
      <vt:lpstr>Parole maggiormente utilizzate</vt:lpstr>
      <vt:lpstr>Identificazione delle frasi e sostantivi</vt:lpstr>
      <vt:lpstr>Risultati dell’identificazione</vt:lpstr>
      <vt:lpstr>Conclusioni</vt:lpstr>
      <vt:lpstr>Conclusioni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Daniele Campopiano</dc:creator>
  <cp:lastModifiedBy>Daniele Campopiano</cp:lastModifiedBy>
  <cp:revision>25</cp:revision>
  <dcterms:created xsi:type="dcterms:W3CDTF">2023-02-24T13:46:17Z</dcterms:created>
  <dcterms:modified xsi:type="dcterms:W3CDTF">2023-04-03T13:37:43Z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