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6" r:id="rId18"/>
    <p:sldId id="284" r:id="rId19"/>
    <p:sldId id="285" r:id="rId20"/>
    <p:sldId id="286" r:id="rId21"/>
    <p:sldId id="287" r:id="rId22"/>
    <p:sldId id="297" r:id="rId23"/>
    <p:sldId id="291" r:id="rId24"/>
    <p:sldId id="292" r:id="rId25"/>
    <p:sldId id="293" r:id="rId26"/>
    <p:sldId id="294" r:id="rId27"/>
    <p:sldId id="295" r:id="rId28"/>
    <p:sldId id="301" r:id="rId29"/>
    <p:sldId id="298" r:id="rId30"/>
    <p:sldId id="303" r:id="rId31"/>
    <p:sldId id="304" r:id="rId32"/>
    <p:sldId id="305" r:id="rId33"/>
    <p:sldId id="302" r:id="rId34"/>
    <p:sldId id="299" r:id="rId35"/>
    <p:sldId id="300" r:id="rId36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mpopiano" userId="134d6b9f1efdce74" providerId="LiveId" clId="{9290B50E-0F91-46B0-8D0F-1A12A4D09882}"/>
    <pc:docChg chg="modSld">
      <pc:chgData name="Daniele Campopiano" userId="134d6b9f1efdce74" providerId="LiveId" clId="{9290B50E-0F91-46B0-8D0F-1A12A4D09882}" dt="2023-03-29T10:17:55.508" v="0" actId="20577"/>
      <pc:docMkLst>
        <pc:docMk/>
      </pc:docMkLst>
      <pc:sldChg chg="modSp mod">
        <pc:chgData name="Daniele Campopiano" userId="134d6b9f1efdce74" providerId="LiveId" clId="{9290B50E-0F91-46B0-8D0F-1A12A4D09882}" dt="2023-03-29T10:17:55.508" v="0" actId="20577"/>
        <pc:sldMkLst>
          <pc:docMk/>
          <pc:sldMk cId="3589808300" sldId="281"/>
        </pc:sldMkLst>
        <pc:spChg chg="mod">
          <ac:chgData name="Daniele Campopiano" userId="134d6b9f1efdce74" providerId="LiveId" clId="{9290B50E-0F91-46B0-8D0F-1A12A4D09882}" dt="2023-03-29T10:17:55.508" v="0" actId="20577"/>
          <ac:spMkLst>
            <pc:docMk/>
            <pc:sldMk cId="3589808300" sldId="281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0847330215586404E-3"/>
          <c:w val="0.99537931292930082"/>
          <c:h val="0.99391526697844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rgbClr val="00B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E-41BB-8D1F-E0CEFC6C15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E-41BB-8D1F-E0CEFC6C15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rgbClr val="FF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E-41BB-8D1F-E0CEFC6C1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853457122620644E-2"/>
          <c:y val="6.0854883496727569E-3"/>
          <c:w val="0.94996842693645378"/>
          <c:h val="0.93003714560193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Tweet Positivi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dLbl>
              <c:idx val="2"/>
              <c:layout>
                <c:manualLayout>
                  <c:x val="-8.6588714854157669E-3"/>
                  <c:y val="5.3889552725198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96-46E6-8BEB-B5E4C6096564}"/>
                </c:ext>
              </c:extLst>
            </c:dLbl>
            <c:dLbl>
              <c:idx val="3"/>
              <c:layout>
                <c:manualLayout>
                  <c:x val="-7.215726237846473E-3"/>
                  <c:y val="-2.6944776362599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96-46E6-8BEB-B5E4C60965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NOVAVAX</c:v>
                </c:pt>
                <c:pt idx="1">
                  <c:v>J &amp; J</c:v>
                </c:pt>
                <c:pt idx="2">
                  <c:v>MODERNA</c:v>
                </c:pt>
                <c:pt idx="3">
                  <c:v>PFIZER</c:v>
                </c:pt>
                <c:pt idx="4">
                  <c:v>SPUTNIK</c:v>
                </c:pt>
              </c:strCache>
            </c:strRef>
          </c:cat>
          <c:val>
            <c:numRef>
              <c:f>Foglio1!$B$2:$B$6</c:f>
              <c:numCache>
                <c:formatCode>0.00%</c:formatCode>
                <c:ptCount val="5"/>
                <c:pt idx="0">
                  <c:v>0.69699999999999995</c:v>
                </c:pt>
                <c:pt idx="1">
                  <c:v>0.47399999999999998</c:v>
                </c:pt>
                <c:pt idx="2">
                  <c:v>0.40699999999999997</c:v>
                </c:pt>
                <c:pt idx="3">
                  <c:v>0.41099999999999998</c:v>
                </c:pt>
                <c:pt idx="4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6-46E6-8BEB-B5E4C609656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Tweet Neutrali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dLbl>
              <c:idx val="2"/>
              <c:layout>
                <c:manualLayout>
                  <c:x val="2.886290495138589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96-46E6-8BEB-B5E4C6096564}"/>
                </c:ext>
              </c:extLst>
            </c:dLbl>
            <c:dLbl>
              <c:idx val="3"/>
              <c:layout>
                <c:manualLayout>
                  <c:x val="2.8862904951384833E-3"/>
                  <c:y val="8.083432908779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96-46E6-8BEB-B5E4C60965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NOVAVAX</c:v>
                </c:pt>
                <c:pt idx="1">
                  <c:v>J &amp; J</c:v>
                </c:pt>
                <c:pt idx="2">
                  <c:v>MODERNA</c:v>
                </c:pt>
                <c:pt idx="3">
                  <c:v>PFIZER</c:v>
                </c:pt>
                <c:pt idx="4">
                  <c:v>SPUTNIK</c:v>
                </c:pt>
              </c:strCache>
            </c:strRef>
          </c:cat>
          <c:val>
            <c:numRef>
              <c:f>Foglio1!$C$2:$C$6</c:f>
              <c:numCache>
                <c:formatCode>0.00%</c:formatCode>
                <c:ptCount val="5"/>
                <c:pt idx="0">
                  <c:v>0.21199999999999999</c:v>
                </c:pt>
                <c:pt idx="1">
                  <c:v>0.33500000000000002</c:v>
                </c:pt>
                <c:pt idx="2">
                  <c:v>0.41199999999999998</c:v>
                </c:pt>
                <c:pt idx="3">
                  <c:v>0.39100000000000001</c:v>
                </c:pt>
                <c:pt idx="4">
                  <c:v>0.38500000000000001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6-46E6-8BEB-B5E4C609656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Tweet Negativi</c:v>
                </c:pt>
              </c:strCache>
            </c:strRef>
          </c:tx>
          <c:spPr>
            <a:noFill/>
            <a:ln w="25400" cap="flat" cmpd="sng" algn="ctr">
              <a:solidFill>
                <a:srgbClr val="FF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NOVAVAX</c:v>
                </c:pt>
                <c:pt idx="1">
                  <c:v>J &amp; J</c:v>
                </c:pt>
                <c:pt idx="2">
                  <c:v>MODERNA</c:v>
                </c:pt>
                <c:pt idx="3">
                  <c:v>PFIZER</c:v>
                </c:pt>
                <c:pt idx="4">
                  <c:v>SPUTNIK</c:v>
                </c:pt>
              </c:strCache>
            </c:strRef>
          </c:cat>
          <c:val>
            <c:numRef>
              <c:f>Foglio1!$D$2:$D$6</c:f>
              <c:numCache>
                <c:formatCode>0.00%</c:formatCode>
                <c:ptCount val="5"/>
                <c:pt idx="0">
                  <c:v>9.0999999999999998E-2</c:v>
                </c:pt>
                <c:pt idx="1">
                  <c:v>0.191</c:v>
                </c:pt>
                <c:pt idx="2">
                  <c:v>0.18099999999999999</c:v>
                </c:pt>
                <c:pt idx="3">
                  <c:v>0.19800000000000001</c:v>
                </c:pt>
                <c:pt idx="4">
                  <c:v>0.25900000000000001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96-46E6-8BEB-B5E4C6096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816968336"/>
        <c:axId val="816992336"/>
      </c:barChart>
      <c:catAx>
        <c:axId val="81696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6992336"/>
        <c:crosses val="autoZero"/>
        <c:auto val="1"/>
        <c:lblAlgn val="ctr"/>
        <c:lblOffset val="100"/>
        <c:noMultiLvlLbl val="0"/>
      </c:catAx>
      <c:valAx>
        <c:axId val="81699233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8169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381084092982642"/>
          <c:y val="2.1555821090079568E-2"/>
          <c:w val="0.49237820450686304"/>
          <c:h val="0.14405738261412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08/04/2023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1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62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1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6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18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99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di studio</a:t>
            </a:r>
          </a:p>
          <a:p>
            <a:endParaRPr lang="it-IT" dirty="0"/>
          </a:p>
          <a:p>
            <a:r>
              <a:rPr lang="it-IT" dirty="0"/>
              <a:t>Noi lo sappiamo a priori ma, analizzando un dataset qualsisi possiamo facilmente capire qual è l’argomento trattato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221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71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919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649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Che, come visto in precedenza, si sono rivelate essere le parole maggiormente presenti nel dataset.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22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NOVAVAX = VACCINO AMERICANO</a:t>
            </a:r>
          </a:p>
          <a:p>
            <a:r>
              <a:rPr lang="it-IT" dirty="0"/>
              <a:t>SPUTNIK = VACCINO RUSSO</a:t>
            </a:r>
          </a:p>
          <a:p>
            <a:endParaRPr lang="it-IT" dirty="0"/>
          </a:p>
          <a:p>
            <a:r>
              <a:rPr lang="it-IT" dirty="0"/>
              <a:t>USA &gt; RUSSIA	Fonte: Americano Medio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957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NOVAVAX = VACCINO AMERICANO</a:t>
            </a:r>
          </a:p>
          <a:p>
            <a:r>
              <a:rPr lang="it-IT" dirty="0"/>
              <a:t>SPUTNIK = VACCINO RUSSO</a:t>
            </a:r>
          </a:p>
          <a:p>
            <a:endParaRPr lang="it-IT" dirty="0"/>
          </a:p>
          <a:p>
            <a:r>
              <a:rPr lang="it-IT" dirty="0"/>
              <a:t>USA &gt; RUSSIA	Fonte: Americano Medio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186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8588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18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36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08/04/2023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25860" y="476672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Sentiment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38338C-4F2C-9364-B45F-8D6FC5AE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61" y="2956749"/>
            <a:ext cx="4870702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b="1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</a:t>
            </a:r>
            <a:r>
              <a:rPr lang="it-IT" sz="3000" b="1" dirty="0"/>
              <a:t>analisi delle polarità</a:t>
            </a:r>
            <a:r>
              <a:rPr lang="it-IT" sz="3000" dirty="0"/>
              <a:t>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2" y="1706443"/>
            <a:ext cx="10360501" cy="4462272"/>
          </a:xfrm>
        </p:spPr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La media del Sentiment Analysis dei tweet è: </a:t>
            </a:r>
            <a:r>
              <a:rPr lang="it-IT" sz="3000" b="1" dirty="0"/>
              <a:t>0.13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Dei 6000 tweets analizzati sono presenti:</a:t>
            </a:r>
          </a:p>
          <a:p>
            <a:pPr marL="602453" indent="-457200" algn="just"/>
            <a:r>
              <a:rPr lang="it-IT" sz="3000" dirty="0"/>
              <a:t>Tweet Positivi: </a:t>
            </a:r>
            <a:r>
              <a:rPr lang="it-IT" sz="3000" b="1" dirty="0">
                <a:solidFill>
                  <a:srgbClr val="00B050"/>
                </a:solidFill>
              </a:rPr>
              <a:t>2706</a:t>
            </a:r>
          </a:p>
          <a:p>
            <a:pPr marL="602453" indent="-457200" algn="just"/>
            <a:r>
              <a:rPr lang="it-IT" sz="3000" dirty="0"/>
              <a:t>Tweet Neutrali: </a:t>
            </a:r>
            <a:r>
              <a:rPr lang="it-IT" sz="3000" b="1" dirty="0">
                <a:solidFill>
                  <a:srgbClr val="FFC000"/>
                </a:solidFill>
              </a:rPr>
              <a:t>1897</a:t>
            </a:r>
          </a:p>
          <a:p>
            <a:pPr marL="602453" indent="-457200" algn="just"/>
            <a:r>
              <a:rPr lang="it-IT" sz="3000" dirty="0"/>
              <a:t>Tweet Negativi: </a:t>
            </a:r>
            <a:r>
              <a:rPr lang="it-IT" sz="3000" b="1" dirty="0">
                <a:solidFill>
                  <a:srgbClr val="FF0000"/>
                </a:solidFill>
              </a:rPr>
              <a:t>1397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Segnaposto contenuto 8" descr="Istogramma che mostra i valori di 3 serie per 4 categorie">
            <a:extLst>
              <a:ext uri="{FF2B5EF4-FFF2-40B4-BE49-F238E27FC236}">
                <a16:creationId xmlns:a16="http://schemas.microsoft.com/office/drawing/2014/main" id="{00902C2B-DC0F-9766-D856-EBF1ACF24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28414"/>
              </p:ext>
            </p:extLst>
          </p:nvPr>
        </p:nvGraphicFramePr>
        <p:xfrm>
          <a:off x="8974732" y="4005064"/>
          <a:ext cx="2892525" cy="215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en-US" sz="3000" dirty="0"/>
              <a:t>Congrats to the amazing scientists who created #coronavirus #vaccines to end the #pandemic.</a:t>
            </a:r>
          </a:p>
          <a:p>
            <a:pPr marL="145253" indent="0" algn="just">
              <a:buNone/>
            </a:pPr>
            <a:r>
              <a:rPr lang="en-US" sz="3000" dirty="0"/>
              <a:t>Sentiment: 0.60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#Biden administration finalizes #deal for #200 #million #vaccine doses from #Pfizer, #Moderna</a:t>
            </a:r>
          </a:p>
          <a:p>
            <a:pPr marL="145253" indent="0" algn="just">
              <a:buNone/>
            </a:pPr>
            <a:r>
              <a:rPr lang="en-US" sz="3000" dirty="0"/>
              <a:t>Sentiment: 0.0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Russian woman after mRNA #SputnikV is very sick and terrified.</a:t>
            </a:r>
          </a:p>
          <a:p>
            <a:pPr marL="145253" indent="0" algn="just">
              <a:buNone/>
            </a:pPr>
            <a:r>
              <a:rPr lang="en-US" sz="3000" dirty="0"/>
              <a:t>Sentiment: -0.46</a:t>
            </a:r>
          </a:p>
        </p:txBody>
      </p:sp>
    </p:spTree>
    <p:extLst>
      <p:ext uri="{BB962C8B-B14F-4D97-AF65-F5344CB8AC3E}">
        <p14:creationId xmlns:p14="http://schemas.microsoft.com/office/powerpoint/2010/main" val="24270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Content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C9603D-6FB6-3B82-9531-04B471F0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0" y="3449247"/>
            <a:ext cx="2609324" cy="17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Natural Language Processing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Natural Language Processing (NLP) è una tecnologia che permette di processare e analizzare il linguaggio naturale umano.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Spacy è una libreria Python utilizzata per l'elaborazione del linguaggio naturale, che fornisce delle funzioni utili per eseguire operazioni di NLP.</a:t>
            </a:r>
          </a:p>
        </p:txBody>
      </p:sp>
    </p:spTree>
    <p:extLst>
      <p:ext uri="{BB962C8B-B14F-4D97-AF65-F5344CB8AC3E}">
        <p14:creationId xmlns:p14="http://schemas.microsoft.com/office/powerpoint/2010/main" val="28836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Spacy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consente di effettuare: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dirty="0"/>
              <a:t>Analisi della sintassi</a:t>
            </a:r>
          </a:p>
          <a:p>
            <a:pPr marL="602453" indent="-457200" algn="just"/>
            <a:r>
              <a:rPr lang="it-IT" sz="3000" dirty="0"/>
              <a:t>Estrazione di informazioni </a:t>
            </a:r>
          </a:p>
          <a:p>
            <a:pPr marL="602453" indent="-457200" algn="just"/>
            <a:r>
              <a:rPr lang="it-IT" sz="3000" dirty="0"/>
              <a:t>Classificazione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40946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Parole maggiormente utilizzate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 lnSpcReduction="10000"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Vaccine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Moderna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Novavax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COVID19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SputnikV</a:t>
            </a:r>
          </a:p>
          <a:p>
            <a:pPr marL="659603" indent="-514350" algn="just">
              <a:buFont typeface="+mj-lt"/>
              <a:buAutoNum type="arabicPeriod"/>
            </a:pPr>
            <a:endParaRPr lang="it-IT" sz="3600" dirty="0"/>
          </a:p>
          <a:p>
            <a:pPr marL="659603" indent="-514350" algn="just">
              <a:buFont typeface="+mj-lt"/>
              <a:buAutoNum type="arabicPeriod"/>
            </a:pPr>
            <a:endParaRPr lang="it-IT" sz="36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Pfizer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Vaccines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First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Dose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600" dirty="0"/>
              <a:t> Covaxin</a:t>
            </a:r>
          </a:p>
        </p:txBody>
      </p:sp>
    </p:spTree>
    <p:extLst>
      <p:ext uri="{BB962C8B-B14F-4D97-AF65-F5344CB8AC3E}">
        <p14:creationId xmlns:p14="http://schemas.microsoft.com/office/powerpoint/2010/main" val="15186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Identificazione delle frasi e sostantivi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ci ha permesso di identificare le frasi e i sostantivi presenti nei tweet a partire da un </a:t>
            </a:r>
            <a:r>
              <a:rPr lang="it-IT" sz="3000" b="1" dirty="0"/>
              <a:t>modello della lingua inglese</a:t>
            </a:r>
            <a:r>
              <a:rPr lang="it-IT" sz="3000" dirty="0"/>
              <a:t>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Per evitare di contare più volte un sostantivo presente in più frasi, li abbiamo salvati in una variabile di tipo </a:t>
            </a:r>
            <a:r>
              <a:rPr lang="it-IT" sz="3000" b="1" dirty="0"/>
              <a:t>set</a:t>
            </a:r>
            <a:r>
              <a:rPr lang="it-I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dell’identificazione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602453" indent="-457200" algn="just"/>
            <a:r>
              <a:rPr lang="it-IT" sz="4000" dirty="0"/>
              <a:t>Frasi: </a:t>
            </a:r>
            <a:r>
              <a:rPr lang="it-IT" sz="4000" b="1" dirty="0"/>
              <a:t>14618</a:t>
            </a:r>
          </a:p>
          <a:p>
            <a:pPr marL="602453" indent="-457200" algn="just"/>
            <a:r>
              <a:rPr lang="it-IT" sz="4000" dirty="0"/>
              <a:t>Sostantivi</a:t>
            </a:r>
            <a:r>
              <a:rPr lang="it-IT" sz="4000" b="1" dirty="0"/>
              <a:t>: 9111 </a:t>
            </a:r>
          </a:p>
          <a:p>
            <a:pPr marL="602453" indent="-457200" algn="just"/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Tutti i risultati sono stati salvati all’interno di un file di testo.</a:t>
            </a:r>
          </a:p>
          <a:p>
            <a:pPr marL="602453" indent="-457200" algn="just"/>
            <a:endParaRPr lang="it-IT" sz="3000" dirty="0"/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5377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90125" y="404664"/>
            <a:ext cx="11008573" cy="4752528"/>
          </a:xfrm>
        </p:spPr>
        <p:txBody>
          <a:bodyPr rtlCol="0">
            <a:normAutofit fontScale="90000"/>
          </a:bodyPr>
          <a:lstStyle/>
          <a:p>
            <a:pPr algn="ctr" rtl="0"/>
            <a:br>
              <a:rPr lang="it-IT" sz="8800" b="1" dirty="0"/>
            </a:br>
            <a:br>
              <a:rPr lang="it-IT" sz="8800" b="1" dirty="0"/>
            </a:br>
            <a:r>
              <a:rPr lang="it-IT" sz="8800" b="1" dirty="0"/>
              <a:t>Confronto librerie Sentiment Analysis</a:t>
            </a:r>
            <a:br>
              <a:rPr lang="it-IT" sz="8800" b="1" dirty="0"/>
            </a:br>
            <a:br>
              <a:rPr lang="it-IT" sz="8800" b="1" dirty="0"/>
            </a:br>
            <a:endParaRPr lang="it-IT" sz="5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1BA9AD-2CF3-996F-7504-ECFB8ABF6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100" y="3810660"/>
            <a:ext cx="1896531" cy="22567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75ECE32-6CBB-AF94-6FD2-D43CD1970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1" y="3759513"/>
            <a:ext cx="2572722" cy="23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TextBlob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145253" indent="0" algn="just">
              <a:buNone/>
            </a:pPr>
            <a:endParaRPr lang="it-IT" sz="3000" b="0" i="0" dirty="0">
              <a:solidFill>
                <a:srgbClr val="DBDEE1"/>
              </a:solidFill>
              <a:effectLst/>
              <a:latin typeface="Calibri (Corpo)"/>
            </a:endParaRPr>
          </a:p>
          <a:p>
            <a:pPr marL="145253" indent="0" algn="just">
              <a:buNone/>
            </a:pPr>
            <a:r>
              <a:rPr lang="it-IT" sz="3000" b="0" i="0" dirty="0">
                <a:solidFill>
                  <a:srgbClr val="DBDEE1"/>
                </a:solidFill>
                <a:effectLst/>
                <a:latin typeface="Calibri (Corpo)"/>
              </a:rPr>
              <a:t>TextBlob è una libreria Python basata su NLTK che semplifica il modello per l'elaborazione del testo naturale.</a:t>
            </a:r>
          </a:p>
          <a:p>
            <a:pPr marL="145253" indent="0" algn="just">
              <a:buNone/>
            </a:pPr>
            <a:r>
              <a:rPr lang="it-IT" sz="3000" b="0" i="0" dirty="0">
                <a:solidFill>
                  <a:srgbClr val="DBDEE1"/>
                </a:solidFill>
                <a:effectLst/>
                <a:latin typeface="Calibri (Corpo)"/>
              </a:rPr>
              <a:t> </a:t>
            </a:r>
          </a:p>
          <a:p>
            <a:pPr marL="145253" indent="0" algn="just">
              <a:buNone/>
            </a:pPr>
            <a:r>
              <a:rPr lang="it-IT" sz="3000" b="0" i="0" dirty="0">
                <a:solidFill>
                  <a:srgbClr val="DBDEE1"/>
                </a:solidFill>
                <a:effectLst/>
                <a:latin typeface="Calibri (Corpo)"/>
              </a:rPr>
              <a:t>TextBlob è più semplice da usare rispetto a NLTK. Viceversa, NLTK è più flessibile e personalizzabile rispetto a TextBlob, offrendo agli utenti un maggior controllo sulle fasi dell'elaborazione del testo. </a:t>
            </a:r>
            <a:endParaRPr lang="it-IT" sz="30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27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Confronto risultati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145253" indent="0" algn="just">
              <a:buNone/>
            </a:pPr>
            <a:endParaRPr lang="it-IT" sz="3000" b="0" i="0" dirty="0">
              <a:solidFill>
                <a:srgbClr val="DBDEE1"/>
              </a:solidFill>
              <a:effectLst/>
              <a:latin typeface="Calibri (Corpo)"/>
            </a:endParaRPr>
          </a:p>
          <a:p>
            <a:pPr marL="145253" indent="0" algn="just">
              <a:buNone/>
            </a:pPr>
            <a:r>
              <a:rPr lang="it-IT" sz="3000" dirty="0">
                <a:solidFill>
                  <a:srgbClr val="DBDEE1"/>
                </a:solidFill>
                <a:latin typeface="Calibri (Corpo)"/>
              </a:rPr>
              <a:t>Avendo a disposizione i risultati della Content Analysis, abbiamo analizzato il Sentiment relativo le frasi che contengono al proprio interno i nomi dei vaccini.</a:t>
            </a:r>
          </a:p>
          <a:p>
            <a:pPr marL="145253" indent="0" algn="just">
              <a:buNone/>
            </a:pPr>
            <a:endParaRPr lang="it-IT" sz="3000" dirty="0">
              <a:solidFill>
                <a:srgbClr val="DBDEE1"/>
              </a:solidFill>
              <a:latin typeface="Calibri (Corpo)"/>
            </a:endParaRPr>
          </a:p>
          <a:p>
            <a:pPr marL="145253" indent="0" algn="just">
              <a:buNone/>
            </a:pPr>
            <a:r>
              <a:rPr lang="it-IT" sz="3000" dirty="0">
                <a:solidFill>
                  <a:srgbClr val="DBDEE1"/>
                </a:solidFill>
                <a:latin typeface="Calibri (Corpo)"/>
              </a:rPr>
              <a:t>Abbiamo effettuato il confronto tra le librerie: </a:t>
            </a:r>
          </a:p>
          <a:p>
            <a:pPr marL="145253" indent="0" algn="just">
              <a:buNone/>
            </a:pPr>
            <a:r>
              <a:rPr lang="it-IT" sz="3000" b="1" dirty="0">
                <a:solidFill>
                  <a:srgbClr val="DBDEE1"/>
                </a:solidFill>
                <a:latin typeface="Calibri (Corpo)"/>
              </a:rPr>
              <a:t>NLTK</a:t>
            </a:r>
            <a:r>
              <a:rPr lang="it-IT" sz="3000" dirty="0">
                <a:solidFill>
                  <a:srgbClr val="DBDEE1"/>
                </a:solidFill>
                <a:latin typeface="Calibri (Corpo)"/>
              </a:rPr>
              <a:t> e </a:t>
            </a:r>
            <a:r>
              <a:rPr lang="it-IT" sz="3000" b="1" dirty="0">
                <a:solidFill>
                  <a:srgbClr val="DBDEE1"/>
                </a:solidFill>
                <a:latin typeface="Calibri (Corpo)"/>
              </a:rPr>
              <a:t>TextBlob</a:t>
            </a:r>
            <a:r>
              <a:rPr lang="it-IT" sz="3000" dirty="0">
                <a:solidFill>
                  <a:srgbClr val="DBDEE1"/>
                </a:solidFill>
                <a:latin typeface="Calibri (Corpo)"/>
              </a:rPr>
              <a:t>.</a:t>
            </a:r>
            <a:endParaRPr lang="it-IT" sz="30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6803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Confronto tra librerie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 rtlCol="0">
            <a:noAutofit/>
          </a:bodyPr>
          <a:lstStyle/>
          <a:p>
            <a:pPr marL="145253" indent="0" algn="just">
              <a:buNone/>
            </a:pPr>
            <a:endParaRPr lang="it-IT" sz="3000" b="0" i="0" dirty="0">
              <a:solidFill>
                <a:srgbClr val="DBDEE1"/>
              </a:solidFill>
              <a:effectLst/>
              <a:latin typeface="Calibri (Corpo)"/>
            </a:endParaRPr>
          </a:p>
          <a:p>
            <a:pPr marL="145253" indent="0" algn="just">
              <a:buNone/>
            </a:pPr>
            <a:endParaRPr lang="it-IT" sz="3000" dirty="0">
              <a:latin typeface="Calibri (Corpo)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56119996-C2E4-B3D2-0A23-84A4D9D69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88890"/>
              </p:ext>
            </p:extLst>
          </p:nvPr>
        </p:nvGraphicFramePr>
        <p:xfrm>
          <a:off x="1902701" y="1986003"/>
          <a:ext cx="8383422" cy="38918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94474">
                  <a:extLst>
                    <a:ext uri="{9D8B030D-6E8A-4147-A177-3AD203B41FA5}">
                      <a16:colId xmlns:a16="http://schemas.microsoft.com/office/drawing/2014/main" val="2647632689"/>
                    </a:ext>
                  </a:extLst>
                </a:gridCol>
                <a:gridCol w="2794474">
                  <a:extLst>
                    <a:ext uri="{9D8B030D-6E8A-4147-A177-3AD203B41FA5}">
                      <a16:colId xmlns:a16="http://schemas.microsoft.com/office/drawing/2014/main" val="3898453400"/>
                    </a:ext>
                  </a:extLst>
                </a:gridCol>
                <a:gridCol w="2794474">
                  <a:extLst>
                    <a:ext uri="{9D8B030D-6E8A-4147-A177-3AD203B41FA5}">
                      <a16:colId xmlns:a16="http://schemas.microsoft.com/office/drawing/2014/main" val="2602062658"/>
                    </a:ext>
                  </a:extLst>
                </a:gridCol>
              </a:tblGrid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Vaccino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NLTK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TextBlob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98294"/>
                  </a:ext>
                </a:extLst>
              </a:tr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NOVAVAX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35988"/>
                  </a:ext>
                </a:extLst>
              </a:tr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J &amp;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51684"/>
                  </a:ext>
                </a:extLst>
              </a:tr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MODERNA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0552"/>
                  </a:ext>
                </a:extLst>
              </a:tr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PFIZER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65349"/>
                  </a:ext>
                </a:extLst>
              </a:tr>
              <a:tr h="648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b="1" dirty="0"/>
                        <a:t>SPUTNIKV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6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5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-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 rtlCol="0">
            <a:noAutofit/>
          </a:bodyPr>
          <a:lstStyle/>
          <a:p>
            <a:pPr marL="145253" indent="0" algn="just">
              <a:buNone/>
            </a:pPr>
            <a:endParaRPr lang="it-IT" sz="3000" b="0" i="0" dirty="0">
              <a:solidFill>
                <a:srgbClr val="DBDEE1"/>
              </a:solidFill>
              <a:effectLst/>
              <a:latin typeface="Calibri (Corpo)"/>
            </a:endParaRPr>
          </a:p>
          <a:p>
            <a:pPr marL="145253" indent="0" algn="just">
              <a:buNone/>
            </a:pPr>
            <a:endParaRPr lang="it-IT" sz="3000" dirty="0">
              <a:latin typeface="Calibri (Corpo)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7463877-B6F9-EC80-123C-2F835C8DC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052335"/>
              </p:ext>
            </p:extLst>
          </p:nvPr>
        </p:nvGraphicFramePr>
        <p:xfrm>
          <a:off x="1269876" y="1667985"/>
          <a:ext cx="8800223" cy="471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799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dirty="0"/>
              <a:t>Dai risultati ottenuti da questo caso di studio possiamo affermare che </a:t>
            </a:r>
            <a:r>
              <a:rPr lang="it-IT" sz="3000" b="1" dirty="0"/>
              <a:t>Content</a:t>
            </a:r>
            <a:r>
              <a:rPr lang="it-IT" sz="3000" dirty="0"/>
              <a:t> e </a:t>
            </a:r>
            <a:r>
              <a:rPr lang="it-IT" sz="3000" b="1" dirty="0"/>
              <a:t>Sentiment Analysis </a:t>
            </a:r>
            <a:r>
              <a:rPr lang="it-IT" sz="3000" dirty="0"/>
              <a:t>ci forniscono moltissime informazioni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 sotto due diversi aspetti:</a:t>
            </a:r>
          </a:p>
          <a:p>
            <a:pPr marL="602453" indent="-457200" algn="just"/>
            <a:r>
              <a:rPr lang="it-IT" sz="3000" b="1" dirty="0"/>
              <a:t>Oggettivo</a:t>
            </a:r>
            <a:r>
              <a:rPr lang="it-IT" sz="3000" dirty="0"/>
              <a:t> (Content Analysis)</a:t>
            </a:r>
          </a:p>
          <a:p>
            <a:pPr marL="602453" indent="-457200" algn="just"/>
            <a:r>
              <a:rPr lang="it-IT" sz="3000" b="1" dirty="0"/>
              <a:t>Soggettivo</a:t>
            </a:r>
            <a:r>
              <a:rPr lang="it-IT" sz="3000" dirty="0"/>
              <a:t> (Sentiment Analysis).</a:t>
            </a:r>
          </a:p>
        </p:txBody>
      </p:sp>
    </p:spTree>
    <p:extLst>
      <p:ext uri="{BB962C8B-B14F-4D97-AF65-F5344CB8AC3E}">
        <p14:creationId xmlns:p14="http://schemas.microsoft.com/office/powerpoint/2010/main" val="376332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b="1" dirty="0"/>
              <a:t>Sentiment Analysis:</a:t>
            </a:r>
            <a:r>
              <a:rPr lang="it-IT" sz="3000" dirty="0"/>
              <a:t> Ci ha permesso di capire quali sono le opinioni ed il sentimento delle persone riguardo i vaccini per il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b="1" dirty="0"/>
              <a:t>Content Analysis:</a:t>
            </a:r>
            <a:r>
              <a:rPr lang="it-IT" sz="3000" dirty="0"/>
              <a:t> Permette di capire l’argomento principale del dataset analizzato senza conoscerlo a priori.</a:t>
            </a:r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9238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6748" y="2204864"/>
            <a:ext cx="8735325" cy="106414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6600" dirty="0"/>
              <a:t>Grazie per l’attenzione!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26748" y="3356992"/>
            <a:ext cx="8735325" cy="1008112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it-IT" sz="4000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511</TotalTime>
  <Words>1454</Words>
  <Application>Microsoft Office PowerPoint</Application>
  <PresentationFormat>Personalizzato</PresentationFormat>
  <Paragraphs>269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(Corpo)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 – Struttura:</vt:lpstr>
      <vt:lpstr>Dataset</vt:lpstr>
      <vt:lpstr>Caso di studio</vt:lpstr>
      <vt:lpstr>Sentiment Analysis  </vt:lpstr>
      <vt:lpstr>Calcolo Sentiment per ogni Tweet </vt:lpstr>
      <vt:lpstr>Calcolo Sentiment per ogni Tweet </vt:lpstr>
      <vt:lpstr>Risultati – Sentiment Analysis</vt:lpstr>
      <vt:lpstr>Risultati – Sentiment Analysis</vt:lpstr>
      <vt:lpstr>Content Analysis  </vt:lpstr>
      <vt:lpstr>Natural Language Processing</vt:lpstr>
      <vt:lpstr>Spacy</vt:lpstr>
      <vt:lpstr>Parole maggiormente utilizzate</vt:lpstr>
      <vt:lpstr>Identificazione delle frasi e sostantivi</vt:lpstr>
      <vt:lpstr>Risultati dell’identificazione</vt:lpstr>
      <vt:lpstr>  Confronto librerie Sentiment Analysis  </vt:lpstr>
      <vt:lpstr>TextBlob</vt:lpstr>
      <vt:lpstr>Confronto risultati</vt:lpstr>
      <vt:lpstr>Confronto tra librerie</vt:lpstr>
      <vt:lpstr>Risultati - Sentiment Analysis</vt:lpstr>
      <vt:lpstr>Conclusioni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32</cp:revision>
  <dcterms:created xsi:type="dcterms:W3CDTF">2023-02-24T13:46:17Z</dcterms:created>
  <dcterms:modified xsi:type="dcterms:W3CDTF">2023-04-08T10:11:01Z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